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ags/tag2.xml" ContentType="application/vnd.openxmlformats-officedocument.presentationml.tags+xml"/>
  <Override PartName="/ppt/theme/theme2.xml" ContentType="application/vnd.openxmlformats-officedocument.theme+xml"/>
  <Override PartName="/ppt/tags/tag3.xml" ContentType="application/vnd.openxmlformats-officedocument.presentationml.tags+xml"/>
  <Override PartName="/ppt/tags/tag4.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Lst>
  <p:notesMasterIdLst>
    <p:notesMasterId r:id="rId49"/>
  </p:notesMasterIdLst>
  <p:sldIdLst>
    <p:sldId id="365" r:id="rId2"/>
    <p:sldId id="356" r:id="rId3"/>
    <p:sldId id="357" r:id="rId4"/>
    <p:sldId id="258" r:id="rId5"/>
    <p:sldId id="392" r:id="rId6"/>
    <p:sldId id="391" r:id="rId7"/>
    <p:sldId id="390" r:id="rId8"/>
    <p:sldId id="359" r:id="rId9"/>
    <p:sldId id="256" r:id="rId10"/>
    <p:sldId id="307" r:id="rId11"/>
    <p:sldId id="331" r:id="rId12"/>
    <p:sldId id="329" r:id="rId13"/>
    <p:sldId id="360" r:id="rId14"/>
    <p:sldId id="308" r:id="rId15"/>
    <p:sldId id="367" r:id="rId16"/>
    <p:sldId id="309" r:id="rId17"/>
    <p:sldId id="368" r:id="rId18"/>
    <p:sldId id="369" r:id="rId19"/>
    <p:sldId id="370" r:id="rId20"/>
    <p:sldId id="315" r:id="rId21"/>
    <p:sldId id="371" r:id="rId22"/>
    <p:sldId id="372" r:id="rId23"/>
    <p:sldId id="373" r:id="rId24"/>
    <p:sldId id="374" r:id="rId25"/>
    <p:sldId id="375" r:id="rId26"/>
    <p:sldId id="310" r:id="rId27"/>
    <p:sldId id="376" r:id="rId28"/>
    <p:sldId id="377" r:id="rId29"/>
    <p:sldId id="378" r:id="rId30"/>
    <p:sldId id="379" r:id="rId31"/>
    <p:sldId id="380" r:id="rId32"/>
    <p:sldId id="381" r:id="rId33"/>
    <p:sldId id="382" r:id="rId34"/>
    <p:sldId id="361" r:id="rId35"/>
    <p:sldId id="333" r:id="rId36"/>
    <p:sldId id="311" r:id="rId37"/>
    <p:sldId id="383" r:id="rId38"/>
    <p:sldId id="384" r:id="rId39"/>
    <p:sldId id="385" r:id="rId40"/>
    <p:sldId id="386" r:id="rId41"/>
    <p:sldId id="387" r:id="rId42"/>
    <p:sldId id="388" r:id="rId43"/>
    <p:sldId id="389" r:id="rId44"/>
    <p:sldId id="362" r:id="rId45"/>
    <p:sldId id="262" r:id="rId46"/>
    <p:sldId id="269" r:id="rId47"/>
    <p:sldId id="363" r:id="rId48"/>
  </p:sldIdLst>
  <p:sldSz cx="12192000" cy="6858000"/>
  <p:notesSz cx="6858000" cy="9144000"/>
  <p:custDataLst>
    <p:tags r:id="rId50"/>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3" pos="4112" userDrawn="1">
          <p15:clr>
            <a:srgbClr val="A4A3A4"/>
          </p15:clr>
        </p15:guide>
        <p15:guide id="4" pos="415" userDrawn="1">
          <p15:clr>
            <a:srgbClr val="A4A3A4"/>
          </p15:clr>
        </p15:guide>
        <p15:guide id="6" orient="horz" pos="1457" userDrawn="1">
          <p15:clr>
            <a:srgbClr val="A4A3A4"/>
          </p15:clr>
        </p15:guide>
        <p15:guide id="7" pos="7219"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244C89"/>
    <a:srgbClr val="4E81C0"/>
    <a:srgbClr val="313D51"/>
    <a:srgbClr val="433D3C"/>
    <a:srgbClr val="C00000"/>
    <a:srgbClr val="F0F2F4"/>
    <a:srgbClr val="0B2C4F"/>
    <a:srgbClr val="213555"/>
    <a:srgbClr val="26365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180" autoAdjust="0"/>
    <p:restoredTop sz="74870" autoAdjust="0"/>
  </p:normalViewPr>
  <p:slideViewPr>
    <p:cSldViewPr snapToGrid="0">
      <p:cViewPr varScale="1">
        <p:scale>
          <a:sx n="78" d="100"/>
          <a:sy n="78" d="100"/>
        </p:scale>
        <p:origin x="859" y="72"/>
      </p:cViewPr>
      <p:guideLst>
        <p:guide pos="4112"/>
        <p:guide pos="415"/>
        <p:guide orient="horz" pos="1457"/>
        <p:guide pos="7219"/>
      </p:guideLst>
    </p:cSldViewPr>
  </p:slideViewPr>
  <p:notesTextViewPr>
    <p:cViewPr>
      <p:scale>
        <a:sx n="125" d="100"/>
        <a:sy n="125" d="100"/>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tags" Target="tags/tag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ABB2E5B-1A0B-4F0A-9547-4FB8D13F2C5F}" type="datetimeFigureOut">
              <a:rPr lang="zh-CN" altLang="en-US" smtClean="0"/>
              <a:t>2022/6/10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9E3CF89-91F4-45FB-A589-58532703FCA1}" type="slidenum">
              <a:rPr lang="zh-CN" altLang="en-US" smtClean="0"/>
              <a:t>‹#›</a:t>
            </a:fld>
            <a:endParaRPr lang="zh-CN" altLang="en-US"/>
          </a:p>
        </p:txBody>
      </p:sp>
    </p:spTree>
    <p:extLst>
      <p:ext uri="{BB962C8B-B14F-4D97-AF65-F5344CB8AC3E}">
        <p14:creationId xmlns:p14="http://schemas.microsoft.com/office/powerpoint/2010/main" val="42308935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A25CCEA-3F45-46FD-873C-10FB1242F407}" type="slidenum">
              <a:rPr lang="zh-CN" altLang="en-US" smtClean="0"/>
              <a:t>2</a:t>
            </a:fld>
            <a:endParaRPr lang="zh-CN" altLang="en-US"/>
          </a:p>
        </p:txBody>
      </p:sp>
    </p:spTree>
    <p:extLst>
      <p:ext uri="{BB962C8B-B14F-4D97-AF65-F5344CB8AC3E}">
        <p14:creationId xmlns:p14="http://schemas.microsoft.com/office/powerpoint/2010/main" val="41708255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a:t>oT</a:t>
            </a:r>
            <a:r>
              <a:rPr lang="zh-CN" altLang="en-US" dirty="0"/>
              <a:t>设备的</a:t>
            </a:r>
            <a:r>
              <a:rPr lang="en-US" altLang="zh-CN" dirty="0"/>
              <a:t>web</a:t>
            </a:r>
            <a:r>
              <a:rPr lang="zh-CN" altLang="en-US" dirty="0"/>
              <a:t>服务端有前端和后端组成。图中用户想要移除</a:t>
            </a:r>
            <a:r>
              <a:rPr lang="en-US" altLang="zh-CN" dirty="0"/>
              <a:t>USB </a:t>
            </a:r>
            <a:r>
              <a:rPr lang="en-US" altLang="zh-CN" dirty="0" err="1"/>
              <a:t>Flsah</a:t>
            </a:r>
            <a:r>
              <a:rPr lang="zh-CN" altLang="en-US" dirty="0"/>
              <a:t>，当点击</a:t>
            </a:r>
            <a:r>
              <a:rPr lang="en-US" altLang="zh-CN" dirty="0"/>
              <a:t>Unload</a:t>
            </a:r>
            <a:r>
              <a:rPr lang="zh-CN" altLang="en-US" dirty="0"/>
              <a:t>时，前端会生成一个包含设备名称</a:t>
            </a:r>
            <a:r>
              <a:rPr lang="en-US" altLang="zh-CN" dirty="0" err="1"/>
              <a:t>deviceName</a:t>
            </a:r>
            <a:r>
              <a:rPr lang="zh-CN" altLang="en-US" dirty="0"/>
              <a:t>卸载请求，发送到后端，后端调用</a:t>
            </a:r>
            <a:r>
              <a:rPr lang="en-US" altLang="zh-CN" dirty="0" err="1"/>
              <a:t>formsetUsbUnload</a:t>
            </a:r>
            <a:r>
              <a:rPr lang="zh-CN" altLang="en-US" dirty="0"/>
              <a:t>函数解析请求，在第四行合成命令行字符串</a:t>
            </a:r>
            <a:r>
              <a:rPr lang="en-US" altLang="zh-CN" dirty="0"/>
              <a:t>(</a:t>
            </a:r>
            <a:r>
              <a:rPr lang="zh-CN" altLang="en-US" dirty="0"/>
              <a:t>此时的第四行就是</a:t>
            </a:r>
            <a:r>
              <a:rPr lang="en-US" altLang="zh-CN" dirty="0"/>
              <a:t>input entry)</a:t>
            </a:r>
            <a:r>
              <a:rPr lang="zh-CN" altLang="en-US" dirty="0"/>
              <a:t>，由于后端的</a:t>
            </a:r>
            <a:r>
              <a:rPr lang="en-US" altLang="zh-CN" dirty="0" err="1"/>
              <a:t>formsetUnload</a:t>
            </a:r>
            <a:r>
              <a:rPr lang="zh-CN" altLang="en-US" dirty="0"/>
              <a:t>函数在不今次那个任何清理检查的情况下生成卸载命令，攻击者可以向</a:t>
            </a:r>
            <a:r>
              <a:rPr lang="en-US" altLang="zh-CN" dirty="0" err="1"/>
              <a:t>deviceName</a:t>
            </a:r>
            <a:r>
              <a:rPr lang="zh-CN" altLang="en-US" dirty="0"/>
              <a:t>附加额外的命令，从而在路由器上运行任意命令</a:t>
            </a:r>
          </a:p>
        </p:txBody>
      </p:sp>
      <p:sp>
        <p:nvSpPr>
          <p:cNvPr id="4" name="灯片编号占位符 3"/>
          <p:cNvSpPr>
            <a:spLocks noGrp="1"/>
          </p:cNvSpPr>
          <p:nvPr>
            <p:ph type="sldNum" sz="quarter" idx="10"/>
          </p:nvPr>
        </p:nvSpPr>
        <p:spPr/>
        <p:txBody>
          <a:bodyPr/>
          <a:lstStyle/>
          <a:p>
            <a:fld id="{59E3CF89-91F4-45FB-A589-58532703FCA1}" type="slidenum">
              <a:rPr lang="zh-CN" altLang="en-US" smtClean="0"/>
              <a:t>11</a:t>
            </a:fld>
            <a:endParaRPr lang="zh-CN" altLang="en-US"/>
          </a:p>
        </p:txBody>
      </p:sp>
    </p:spTree>
    <p:extLst>
      <p:ext uri="{BB962C8B-B14F-4D97-AF65-F5344CB8AC3E}">
        <p14:creationId xmlns:p14="http://schemas.microsoft.com/office/powerpoint/2010/main" val="8257027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后端二进制文件：</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从每个后端二进制文件中提取字符串，并尝试将它们与输入的候选关键字进行匹配。我们将具有最大匹配关键字的二进制文件视为边界二进制文件。</a:t>
            </a:r>
          </a:p>
          <a:p>
            <a:endParaRPr lang="zh-CN" altLang="en-US" dirty="0"/>
          </a:p>
        </p:txBody>
      </p:sp>
      <p:sp>
        <p:nvSpPr>
          <p:cNvPr id="4" name="灯片编号占位符 3"/>
          <p:cNvSpPr>
            <a:spLocks noGrp="1"/>
          </p:cNvSpPr>
          <p:nvPr>
            <p:ph type="sldNum" sz="quarter" idx="10"/>
          </p:nvPr>
        </p:nvSpPr>
        <p:spPr/>
        <p:txBody>
          <a:bodyPr/>
          <a:lstStyle/>
          <a:p>
            <a:fld id="{59E3CF89-91F4-45FB-A589-58532703FCA1}" type="slidenum">
              <a:rPr lang="zh-CN" altLang="en-US" smtClean="0"/>
              <a:t>12</a:t>
            </a:fld>
            <a:endParaRPr lang="zh-CN" altLang="en-US"/>
          </a:p>
        </p:txBody>
      </p:sp>
    </p:spTree>
    <p:extLst>
      <p:ext uri="{BB962C8B-B14F-4D97-AF65-F5344CB8AC3E}">
        <p14:creationId xmlns:p14="http://schemas.microsoft.com/office/powerpoint/2010/main" val="12816617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A25CCEA-3F45-46FD-873C-10FB1242F407}" type="slidenum">
              <a:rPr lang="zh-CN" altLang="en-US" smtClean="0"/>
              <a:t>13</a:t>
            </a:fld>
            <a:endParaRPr lang="zh-CN" altLang="en-US"/>
          </a:p>
        </p:txBody>
      </p:sp>
    </p:spTree>
    <p:extLst>
      <p:ext uri="{BB962C8B-B14F-4D97-AF65-F5344CB8AC3E}">
        <p14:creationId xmlns:p14="http://schemas.microsoft.com/office/powerpoint/2010/main" val="8710110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输入：整个固件映像</a:t>
            </a:r>
            <a:r>
              <a:rPr lang="en-US" altLang="zh-CN" dirty="0"/>
              <a:t>	</a:t>
            </a:r>
            <a:r>
              <a:rPr lang="zh-CN" altLang="en-US" dirty="0"/>
              <a:t>输出：各种错误报告</a:t>
            </a:r>
            <a:endParaRPr lang="en-US" altLang="zh-CN" dirty="0"/>
          </a:p>
          <a:p>
            <a:r>
              <a:rPr lang="zh-CN" altLang="en-US" dirty="0"/>
              <a:t>使用</a:t>
            </a:r>
            <a:r>
              <a:rPr lang="en-US" altLang="zh-CN" dirty="0" err="1"/>
              <a:t>binwalk</a:t>
            </a:r>
            <a:r>
              <a:rPr lang="zh-CN" altLang="en-US" dirty="0"/>
              <a:t>解包，根据不同的文件类型分为前端文件和后端文件。分析前端文件并利用典型模式来提取潜在的用户输入的关键字，之后识别后端的边界二进制文件，根据用户输入的关键字调用不同的处理函数。通过这些函数，试图找到用户输入点。最后使用输入敏感污点分析来跟踪不受信任数据的使用情况。</a:t>
            </a:r>
            <a:endParaRPr lang="en-US" altLang="zh-CN" dirty="0"/>
          </a:p>
        </p:txBody>
      </p:sp>
      <p:sp>
        <p:nvSpPr>
          <p:cNvPr id="4" name="灯片编号占位符 3"/>
          <p:cNvSpPr>
            <a:spLocks noGrp="1"/>
          </p:cNvSpPr>
          <p:nvPr>
            <p:ph type="sldNum" sz="quarter" idx="10"/>
          </p:nvPr>
        </p:nvSpPr>
        <p:spPr/>
        <p:txBody>
          <a:bodyPr/>
          <a:lstStyle/>
          <a:p>
            <a:fld id="{59E3CF89-91F4-45FB-A589-58532703FCA1}" type="slidenum">
              <a:rPr lang="zh-CN" altLang="en-US" smtClean="0"/>
              <a:t>14</a:t>
            </a:fld>
            <a:endParaRPr lang="zh-CN" altLang="en-US"/>
          </a:p>
        </p:txBody>
      </p:sp>
    </p:spTree>
    <p:extLst>
      <p:ext uri="{BB962C8B-B14F-4D97-AF65-F5344CB8AC3E}">
        <p14:creationId xmlns:p14="http://schemas.microsoft.com/office/powerpoint/2010/main" val="5510402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9E3CF89-91F4-45FB-A589-58532703FCA1}" type="slidenum">
              <a:rPr lang="zh-CN" altLang="en-US" smtClean="0"/>
              <a:t>15</a:t>
            </a:fld>
            <a:endParaRPr lang="zh-CN" altLang="en-US"/>
          </a:p>
        </p:txBody>
      </p:sp>
    </p:spTree>
    <p:extLst>
      <p:ext uri="{BB962C8B-B14F-4D97-AF65-F5344CB8AC3E}">
        <p14:creationId xmlns:p14="http://schemas.microsoft.com/office/powerpoint/2010/main" val="4858338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9E3CF89-91F4-45FB-A589-58532703FCA1}" type="slidenum">
              <a:rPr lang="zh-CN" altLang="en-US" smtClean="0"/>
              <a:t>16</a:t>
            </a:fld>
            <a:endParaRPr lang="zh-CN" altLang="en-US"/>
          </a:p>
        </p:txBody>
      </p:sp>
    </p:spTree>
    <p:extLst>
      <p:ext uri="{BB962C8B-B14F-4D97-AF65-F5344CB8AC3E}">
        <p14:creationId xmlns:p14="http://schemas.microsoft.com/office/powerpoint/2010/main" val="9488643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9E3CF89-91F4-45FB-A589-58532703FCA1}" type="slidenum">
              <a:rPr lang="zh-CN" altLang="en-US" smtClean="0"/>
              <a:t>17</a:t>
            </a:fld>
            <a:endParaRPr lang="zh-CN" altLang="en-US"/>
          </a:p>
        </p:txBody>
      </p:sp>
    </p:spTree>
    <p:extLst>
      <p:ext uri="{BB962C8B-B14F-4D97-AF65-F5344CB8AC3E}">
        <p14:creationId xmlns:p14="http://schemas.microsoft.com/office/powerpoint/2010/main" val="24992182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9E3CF89-91F4-45FB-A589-58532703FCA1}" type="slidenum">
              <a:rPr lang="zh-CN" altLang="en-US" smtClean="0"/>
              <a:t>18</a:t>
            </a:fld>
            <a:endParaRPr lang="zh-CN" altLang="en-US"/>
          </a:p>
        </p:txBody>
      </p:sp>
    </p:spTree>
    <p:extLst>
      <p:ext uri="{BB962C8B-B14F-4D97-AF65-F5344CB8AC3E}">
        <p14:creationId xmlns:p14="http://schemas.microsoft.com/office/powerpoint/2010/main" val="23303826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9E3CF89-91F4-45FB-A589-58532703FCA1}" type="slidenum">
              <a:rPr lang="zh-CN" altLang="en-US" smtClean="0"/>
              <a:t>19</a:t>
            </a:fld>
            <a:endParaRPr lang="zh-CN" altLang="en-US"/>
          </a:p>
        </p:txBody>
      </p:sp>
    </p:spTree>
    <p:extLst>
      <p:ext uri="{BB962C8B-B14F-4D97-AF65-F5344CB8AC3E}">
        <p14:creationId xmlns:p14="http://schemas.microsoft.com/office/powerpoint/2010/main" val="8028962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9E3CF89-91F4-45FB-A589-58532703FCA1}" type="slidenum">
              <a:rPr lang="zh-CN" altLang="en-US" smtClean="0"/>
              <a:t>20</a:t>
            </a:fld>
            <a:endParaRPr lang="zh-CN" altLang="en-US"/>
          </a:p>
        </p:txBody>
      </p:sp>
    </p:spTree>
    <p:extLst>
      <p:ext uri="{BB962C8B-B14F-4D97-AF65-F5344CB8AC3E}">
        <p14:creationId xmlns:p14="http://schemas.microsoft.com/office/powerpoint/2010/main" val="23401833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A25CCEA-3F45-46FD-873C-10FB1242F407}" type="slidenum">
              <a:rPr lang="zh-CN" altLang="en-US" smtClean="0"/>
              <a:t>3</a:t>
            </a:fld>
            <a:endParaRPr lang="zh-CN" altLang="en-US"/>
          </a:p>
        </p:txBody>
      </p:sp>
    </p:spTree>
    <p:extLst>
      <p:ext uri="{BB962C8B-B14F-4D97-AF65-F5344CB8AC3E}">
        <p14:creationId xmlns:p14="http://schemas.microsoft.com/office/powerpoint/2010/main" val="37568591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第</a:t>
            </a:r>
            <a:r>
              <a:rPr lang="en-US" altLang="zh-CN" dirty="0"/>
              <a:t>4</a:t>
            </a:r>
            <a:r>
              <a:rPr lang="zh-CN" altLang="en-US" dirty="0"/>
              <a:t>行中，若是在</a:t>
            </a:r>
            <a:r>
              <a:rPr lang="en-US" altLang="zh-CN" dirty="0"/>
              <a:t>data</a:t>
            </a:r>
            <a:r>
              <a:rPr lang="zh-CN" altLang="en-US" dirty="0"/>
              <a:t>中没有</a:t>
            </a:r>
            <a:r>
              <a:rPr lang="en-US" altLang="zh-CN" dirty="0"/>
              <a:t>action</a:t>
            </a:r>
            <a:r>
              <a:rPr lang="zh-CN" altLang="en-US" dirty="0"/>
              <a:t>，将会返回一个空指针，在第</a:t>
            </a:r>
            <a:r>
              <a:rPr lang="en-US" altLang="zh-CN" dirty="0"/>
              <a:t>9</a:t>
            </a:r>
            <a:r>
              <a:rPr lang="zh-CN" altLang="en-US" dirty="0"/>
              <a:t>行，将会一直处于假，在正常情况下，第</a:t>
            </a:r>
            <a:r>
              <a:rPr lang="en-US" altLang="zh-CN" dirty="0"/>
              <a:t>10</a:t>
            </a:r>
            <a:r>
              <a:rPr lang="zh-CN" altLang="en-US" dirty="0"/>
              <a:t>行的代码注入漏洞将永远不会触发。但是攻击者可以在没有前端帮助的情况下可以直接发送任意包含</a:t>
            </a:r>
            <a:r>
              <a:rPr lang="en-US" altLang="zh-CN" dirty="0"/>
              <a:t>action</a:t>
            </a:r>
            <a:r>
              <a:rPr lang="zh-CN" altLang="en-US" dirty="0"/>
              <a:t>和</a:t>
            </a:r>
            <a:r>
              <a:rPr lang="en-US" altLang="zh-CN" dirty="0" err="1"/>
              <a:t>usbName</a:t>
            </a:r>
            <a:r>
              <a:rPr lang="zh-CN" altLang="en-US" dirty="0"/>
              <a:t>的恶意请求，并发起代码注入攻击。</a:t>
            </a:r>
          </a:p>
        </p:txBody>
      </p:sp>
      <p:sp>
        <p:nvSpPr>
          <p:cNvPr id="4" name="灯片编号占位符 3"/>
          <p:cNvSpPr>
            <a:spLocks noGrp="1"/>
          </p:cNvSpPr>
          <p:nvPr>
            <p:ph type="sldNum" sz="quarter" idx="10"/>
          </p:nvPr>
        </p:nvSpPr>
        <p:spPr/>
        <p:txBody>
          <a:bodyPr/>
          <a:lstStyle/>
          <a:p>
            <a:fld id="{59E3CF89-91F4-45FB-A589-58532703FCA1}" type="slidenum">
              <a:rPr lang="zh-CN" altLang="en-US" smtClean="0"/>
              <a:t>21</a:t>
            </a:fld>
            <a:endParaRPr lang="zh-CN" altLang="en-US"/>
          </a:p>
        </p:txBody>
      </p:sp>
    </p:spTree>
    <p:extLst>
      <p:ext uri="{BB962C8B-B14F-4D97-AF65-F5344CB8AC3E}">
        <p14:creationId xmlns:p14="http://schemas.microsoft.com/office/powerpoint/2010/main" val="12267589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9E3CF89-91F4-45FB-A589-58532703FCA1}" type="slidenum">
              <a:rPr lang="zh-CN" altLang="en-US" smtClean="0"/>
              <a:t>22</a:t>
            </a:fld>
            <a:endParaRPr lang="zh-CN" altLang="en-US"/>
          </a:p>
        </p:txBody>
      </p:sp>
    </p:spTree>
    <p:extLst>
      <p:ext uri="{BB962C8B-B14F-4D97-AF65-F5344CB8AC3E}">
        <p14:creationId xmlns:p14="http://schemas.microsoft.com/office/powerpoint/2010/main" val="22837399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9E3CF89-91F4-45FB-A589-58532703FCA1}" type="slidenum">
              <a:rPr lang="zh-CN" altLang="en-US" smtClean="0"/>
              <a:t>23</a:t>
            </a:fld>
            <a:endParaRPr lang="zh-CN" altLang="en-US"/>
          </a:p>
        </p:txBody>
      </p:sp>
    </p:spTree>
    <p:extLst>
      <p:ext uri="{BB962C8B-B14F-4D97-AF65-F5344CB8AC3E}">
        <p14:creationId xmlns:p14="http://schemas.microsoft.com/office/powerpoint/2010/main" val="197543556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9E3CF89-91F4-45FB-A589-58532703FCA1}" type="slidenum">
              <a:rPr lang="zh-CN" altLang="en-US" smtClean="0"/>
              <a:t>24</a:t>
            </a:fld>
            <a:endParaRPr lang="zh-CN" altLang="en-US"/>
          </a:p>
        </p:txBody>
      </p:sp>
    </p:spTree>
    <p:extLst>
      <p:ext uri="{BB962C8B-B14F-4D97-AF65-F5344CB8AC3E}">
        <p14:creationId xmlns:p14="http://schemas.microsoft.com/office/powerpoint/2010/main" val="81485962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9E3CF89-91F4-45FB-A589-58532703FCA1}" type="slidenum">
              <a:rPr lang="zh-CN" altLang="en-US" smtClean="0"/>
              <a:t>25</a:t>
            </a:fld>
            <a:endParaRPr lang="zh-CN" altLang="en-US"/>
          </a:p>
        </p:txBody>
      </p:sp>
    </p:spTree>
    <p:extLst>
      <p:ext uri="{BB962C8B-B14F-4D97-AF65-F5344CB8AC3E}">
        <p14:creationId xmlns:p14="http://schemas.microsoft.com/office/powerpoint/2010/main" val="17882112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9E3CF89-91F4-45FB-A589-58532703FCA1}" type="slidenum">
              <a:rPr lang="zh-CN" altLang="en-US" smtClean="0"/>
              <a:t>26</a:t>
            </a:fld>
            <a:endParaRPr lang="zh-CN" altLang="en-US"/>
          </a:p>
        </p:txBody>
      </p:sp>
    </p:spTree>
    <p:extLst>
      <p:ext uri="{BB962C8B-B14F-4D97-AF65-F5344CB8AC3E}">
        <p14:creationId xmlns:p14="http://schemas.microsoft.com/office/powerpoint/2010/main" val="233780996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9E3CF89-91F4-45FB-A589-58532703FCA1}" type="slidenum">
              <a:rPr lang="zh-CN" altLang="en-US" smtClean="0"/>
              <a:t>27</a:t>
            </a:fld>
            <a:endParaRPr lang="zh-CN" altLang="en-US"/>
          </a:p>
        </p:txBody>
      </p:sp>
    </p:spTree>
    <p:extLst>
      <p:ext uri="{BB962C8B-B14F-4D97-AF65-F5344CB8AC3E}">
        <p14:creationId xmlns:p14="http://schemas.microsoft.com/office/powerpoint/2010/main" val="163055195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9E3CF89-91F4-45FB-A589-58532703FCA1}" type="slidenum">
              <a:rPr lang="zh-CN" altLang="en-US" smtClean="0"/>
              <a:t>28</a:t>
            </a:fld>
            <a:endParaRPr lang="zh-CN" altLang="en-US"/>
          </a:p>
        </p:txBody>
      </p:sp>
    </p:spTree>
    <p:extLst>
      <p:ext uri="{BB962C8B-B14F-4D97-AF65-F5344CB8AC3E}">
        <p14:creationId xmlns:p14="http://schemas.microsoft.com/office/powerpoint/2010/main" val="2214611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Sink</a:t>
            </a:r>
            <a:r>
              <a:rPr lang="zh-CN" altLang="en-US" dirty="0"/>
              <a:t> </a:t>
            </a:r>
            <a:r>
              <a:rPr lang="en-US" altLang="zh-CN" dirty="0"/>
              <a:t>call</a:t>
            </a:r>
            <a:r>
              <a:rPr lang="zh-CN" altLang="en-US" dirty="0"/>
              <a:t> </a:t>
            </a:r>
            <a:r>
              <a:rPr lang="en-US" altLang="zh-CN" dirty="0"/>
              <a:t>traces</a:t>
            </a:r>
            <a:r>
              <a:rPr lang="zh-CN" altLang="en-US" dirty="0"/>
              <a:t>表示调用图中从输入项到潜在</a:t>
            </a:r>
            <a:r>
              <a:rPr lang="en-US" altLang="zh-CN" dirty="0"/>
              <a:t>sink</a:t>
            </a:r>
            <a:r>
              <a:rPr lang="zh-CN" altLang="en-US" dirty="0"/>
              <a:t>函数的函数调用序列。</a:t>
            </a:r>
            <a:endParaRPr lang="en-US" altLang="zh-CN" dirty="0"/>
          </a:p>
          <a:p>
            <a:r>
              <a:rPr lang="zh-CN" altLang="en-US" dirty="0"/>
              <a:t>调用踪迹合并。从</a:t>
            </a:r>
            <a:r>
              <a:rPr lang="en-US" altLang="zh-CN" dirty="0"/>
              <a:t>input entry</a:t>
            </a:r>
            <a:r>
              <a:rPr lang="zh-CN" altLang="en-US" dirty="0"/>
              <a:t>开始，可能会有大量的调用踪迹，其中许多共享一条公共路径，为了减少工作，尽可能地将</a:t>
            </a:r>
            <a:r>
              <a:rPr lang="en-US" altLang="zh-CN" dirty="0"/>
              <a:t>call trace</a:t>
            </a:r>
            <a:r>
              <a:rPr lang="zh-CN" altLang="en-US" dirty="0"/>
              <a:t>与相同的</a:t>
            </a:r>
            <a:r>
              <a:rPr lang="en-US" altLang="zh-CN" dirty="0"/>
              <a:t>input entry</a:t>
            </a:r>
            <a:r>
              <a:rPr lang="zh-CN" altLang="en-US" dirty="0"/>
              <a:t>合并。</a:t>
            </a:r>
          </a:p>
        </p:txBody>
      </p:sp>
      <p:sp>
        <p:nvSpPr>
          <p:cNvPr id="4" name="灯片编号占位符 3"/>
          <p:cNvSpPr>
            <a:spLocks noGrp="1"/>
          </p:cNvSpPr>
          <p:nvPr>
            <p:ph type="sldNum" sz="quarter" idx="10"/>
          </p:nvPr>
        </p:nvSpPr>
        <p:spPr/>
        <p:txBody>
          <a:bodyPr/>
          <a:lstStyle/>
          <a:p>
            <a:fld id="{59E3CF89-91F4-45FB-A589-58532703FCA1}" type="slidenum">
              <a:rPr lang="zh-CN" altLang="en-US" smtClean="0"/>
              <a:t>29</a:t>
            </a:fld>
            <a:endParaRPr lang="zh-CN" altLang="en-US"/>
          </a:p>
        </p:txBody>
      </p:sp>
    </p:spTree>
    <p:extLst>
      <p:ext uri="{BB962C8B-B14F-4D97-AF65-F5344CB8AC3E}">
        <p14:creationId xmlns:p14="http://schemas.microsoft.com/office/powerpoint/2010/main" val="95626781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9E3CF89-91F4-45FB-A589-58532703FCA1}" type="slidenum">
              <a:rPr lang="zh-CN" altLang="en-US" smtClean="0"/>
              <a:t>30</a:t>
            </a:fld>
            <a:endParaRPr lang="zh-CN" altLang="en-US"/>
          </a:p>
        </p:txBody>
      </p:sp>
    </p:spTree>
    <p:extLst>
      <p:ext uri="{BB962C8B-B14F-4D97-AF65-F5344CB8AC3E}">
        <p14:creationId xmlns:p14="http://schemas.microsoft.com/office/powerpoint/2010/main" val="13335171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9E3CF89-91F4-45FB-A589-58532703FCA1}" type="slidenum">
              <a:rPr lang="zh-CN" altLang="en-US" smtClean="0"/>
              <a:t>4</a:t>
            </a:fld>
            <a:endParaRPr lang="zh-CN" altLang="en-US"/>
          </a:p>
        </p:txBody>
      </p:sp>
    </p:spTree>
    <p:extLst>
      <p:ext uri="{BB962C8B-B14F-4D97-AF65-F5344CB8AC3E}">
        <p14:creationId xmlns:p14="http://schemas.microsoft.com/office/powerpoint/2010/main" val="144125703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9E3CF89-91F4-45FB-A589-58532703FCA1}" type="slidenum">
              <a:rPr lang="zh-CN" altLang="en-US" smtClean="0"/>
              <a:t>31</a:t>
            </a:fld>
            <a:endParaRPr lang="zh-CN" altLang="en-US"/>
          </a:p>
        </p:txBody>
      </p:sp>
    </p:spTree>
    <p:extLst>
      <p:ext uri="{BB962C8B-B14F-4D97-AF65-F5344CB8AC3E}">
        <p14:creationId xmlns:p14="http://schemas.microsoft.com/office/powerpoint/2010/main" val="306859701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9E3CF89-91F4-45FB-A589-58532703FCA1}" type="slidenum">
              <a:rPr lang="zh-CN" altLang="en-US" smtClean="0"/>
              <a:t>32</a:t>
            </a:fld>
            <a:endParaRPr lang="zh-CN" altLang="en-US"/>
          </a:p>
        </p:txBody>
      </p:sp>
    </p:spTree>
    <p:extLst>
      <p:ext uri="{BB962C8B-B14F-4D97-AF65-F5344CB8AC3E}">
        <p14:creationId xmlns:p14="http://schemas.microsoft.com/office/powerpoint/2010/main" val="219274805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9E3CF89-91F4-45FB-A589-58532703FCA1}" type="slidenum">
              <a:rPr lang="zh-CN" altLang="en-US" smtClean="0"/>
              <a:t>33</a:t>
            </a:fld>
            <a:endParaRPr lang="zh-CN" altLang="en-US"/>
          </a:p>
        </p:txBody>
      </p:sp>
    </p:spTree>
    <p:extLst>
      <p:ext uri="{BB962C8B-B14F-4D97-AF65-F5344CB8AC3E}">
        <p14:creationId xmlns:p14="http://schemas.microsoft.com/office/powerpoint/2010/main" val="7062872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A25CCEA-3F45-46FD-873C-10FB1242F407}" type="slidenum">
              <a:rPr lang="zh-CN" altLang="en-US" smtClean="0"/>
              <a:t>34</a:t>
            </a:fld>
            <a:endParaRPr lang="zh-CN" altLang="en-US"/>
          </a:p>
        </p:txBody>
      </p:sp>
    </p:spTree>
    <p:extLst>
      <p:ext uri="{BB962C8B-B14F-4D97-AF65-F5344CB8AC3E}">
        <p14:creationId xmlns:p14="http://schemas.microsoft.com/office/powerpoint/2010/main" val="321512628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9E3CF89-91F4-45FB-A589-58532703FCA1}" type="slidenum">
              <a:rPr lang="zh-CN" altLang="en-US" smtClean="0"/>
              <a:t>35</a:t>
            </a:fld>
            <a:endParaRPr lang="zh-CN" altLang="en-US"/>
          </a:p>
        </p:txBody>
      </p:sp>
    </p:spTree>
    <p:extLst>
      <p:ext uri="{BB962C8B-B14F-4D97-AF65-F5344CB8AC3E}">
        <p14:creationId xmlns:p14="http://schemas.microsoft.com/office/powerpoint/2010/main" val="240246562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9E3CF89-91F4-45FB-A589-58532703FCA1}" type="slidenum">
              <a:rPr lang="zh-CN" altLang="en-US" smtClean="0"/>
              <a:t>36</a:t>
            </a:fld>
            <a:endParaRPr lang="zh-CN" altLang="en-US"/>
          </a:p>
        </p:txBody>
      </p:sp>
    </p:spTree>
    <p:extLst>
      <p:ext uri="{BB962C8B-B14F-4D97-AF65-F5344CB8AC3E}">
        <p14:creationId xmlns:p14="http://schemas.microsoft.com/office/powerpoint/2010/main" val="140273613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9E3CF89-91F4-45FB-A589-58532703FCA1}" type="slidenum">
              <a:rPr lang="zh-CN" altLang="en-US" smtClean="0"/>
              <a:t>37</a:t>
            </a:fld>
            <a:endParaRPr lang="zh-CN" altLang="en-US"/>
          </a:p>
        </p:txBody>
      </p:sp>
    </p:spTree>
    <p:extLst>
      <p:ext uri="{BB962C8B-B14F-4D97-AF65-F5344CB8AC3E}">
        <p14:creationId xmlns:p14="http://schemas.microsoft.com/office/powerpoint/2010/main" val="29845948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a:t>BoF</a:t>
            </a:r>
            <a:r>
              <a:rPr lang="zh-CN" altLang="en-US" dirty="0"/>
              <a:t>：缓冲区溢出；</a:t>
            </a:r>
            <a:r>
              <a:rPr lang="en-US" altLang="zh-CN" dirty="0"/>
              <a:t>CI</a:t>
            </a:r>
            <a:r>
              <a:rPr lang="zh-CN" altLang="en-US" dirty="0"/>
              <a:t>：代表命令注入；</a:t>
            </a:r>
            <a:r>
              <a:rPr lang="en-US" altLang="zh-CN" dirty="0"/>
              <a:t>IAC</a:t>
            </a:r>
            <a:r>
              <a:rPr lang="zh-CN" altLang="en-US" dirty="0"/>
              <a:t>：表示不正确的访问控制；</a:t>
            </a:r>
            <a:r>
              <a:rPr lang="en-US" altLang="zh-CN" dirty="0" err="1"/>
              <a:t>Ksrc</a:t>
            </a:r>
            <a:r>
              <a:rPr lang="zh-CN" altLang="en-US" dirty="0"/>
              <a:t>：表示找到漏洞相关关键字的前端文件的类型；</a:t>
            </a:r>
            <a:r>
              <a:rPr lang="en-US" altLang="zh-CN" dirty="0"/>
              <a:t>Service</a:t>
            </a:r>
            <a:r>
              <a:rPr lang="zh-CN" altLang="en-US" dirty="0"/>
              <a:t>：代表发生漏洞的服务；只有两个与 </a:t>
            </a:r>
            <a:r>
              <a:rPr lang="en-US" altLang="zh-CN" dirty="0"/>
              <a:t>HTML </a:t>
            </a:r>
            <a:r>
              <a:rPr lang="zh-CN" altLang="en-US" dirty="0"/>
              <a:t>文件的表单组件中的关键字有关（标记为 </a:t>
            </a:r>
            <a:r>
              <a:rPr lang="en-US" altLang="zh-CN" dirty="0"/>
              <a:t>HTML+</a:t>
            </a:r>
            <a:r>
              <a:rPr lang="zh-CN" altLang="en-US" dirty="0"/>
              <a:t>）</a:t>
            </a:r>
          </a:p>
        </p:txBody>
      </p:sp>
      <p:sp>
        <p:nvSpPr>
          <p:cNvPr id="4" name="灯片编号占位符 3"/>
          <p:cNvSpPr>
            <a:spLocks noGrp="1"/>
          </p:cNvSpPr>
          <p:nvPr>
            <p:ph type="sldNum" sz="quarter" idx="10"/>
          </p:nvPr>
        </p:nvSpPr>
        <p:spPr/>
        <p:txBody>
          <a:bodyPr/>
          <a:lstStyle/>
          <a:p>
            <a:fld id="{59E3CF89-91F4-45FB-A589-58532703FCA1}" type="slidenum">
              <a:rPr lang="zh-CN" altLang="en-US" smtClean="0"/>
              <a:t>38</a:t>
            </a:fld>
            <a:endParaRPr lang="zh-CN" altLang="en-US"/>
          </a:p>
        </p:txBody>
      </p:sp>
    </p:spTree>
    <p:extLst>
      <p:ext uri="{BB962C8B-B14F-4D97-AF65-F5344CB8AC3E}">
        <p14:creationId xmlns:p14="http://schemas.microsoft.com/office/powerpoint/2010/main" val="41984515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TP</a:t>
            </a:r>
            <a:r>
              <a:rPr lang="zh-CN" altLang="en-US" dirty="0"/>
              <a:t>：真阳性总数；</a:t>
            </a:r>
            <a:r>
              <a:rPr lang="en-US" altLang="zh-CN" dirty="0"/>
              <a:t>62.16%</a:t>
            </a:r>
            <a:r>
              <a:rPr lang="zh-CN" altLang="en-US" dirty="0"/>
              <a:t>；</a:t>
            </a:r>
            <a:r>
              <a:rPr lang="en-US" altLang="zh-CN" dirty="0"/>
              <a:t>32.77%</a:t>
            </a:r>
            <a:r>
              <a:rPr lang="zh-CN" altLang="en-US" dirty="0"/>
              <a:t>；相比较的话</a:t>
            </a:r>
            <a:r>
              <a:rPr lang="en-US" altLang="zh-CN" dirty="0" err="1"/>
              <a:t>SaTC</a:t>
            </a:r>
            <a:r>
              <a:rPr lang="zh-CN" altLang="en-US" dirty="0"/>
              <a:t>发现的真阳性较多。</a:t>
            </a:r>
          </a:p>
        </p:txBody>
      </p:sp>
      <p:sp>
        <p:nvSpPr>
          <p:cNvPr id="4" name="灯片编号占位符 3"/>
          <p:cNvSpPr>
            <a:spLocks noGrp="1"/>
          </p:cNvSpPr>
          <p:nvPr>
            <p:ph type="sldNum" sz="quarter" idx="10"/>
          </p:nvPr>
        </p:nvSpPr>
        <p:spPr/>
        <p:txBody>
          <a:bodyPr/>
          <a:lstStyle/>
          <a:p>
            <a:fld id="{59E3CF89-91F4-45FB-A589-58532703FCA1}" type="slidenum">
              <a:rPr lang="zh-CN" altLang="en-US" smtClean="0"/>
              <a:t>39</a:t>
            </a:fld>
            <a:endParaRPr lang="zh-CN" altLang="en-US"/>
          </a:p>
        </p:txBody>
      </p:sp>
    </p:spTree>
    <p:extLst>
      <p:ext uri="{BB962C8B-B14F-4D97-AF65-F5344CB8AC3E}">
        <p14:creationId xmlns:p14="http://schemas.microsoft.com/office/powerpoint/2010/main" val="261891872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9E3CF89-91F4-45FB-A589-58532703FCA1}" type="slidenum">
              <a:rPr lang="zh-CN" altLang="en-US" smtClean="0"/>
              <a:t>40</a:t>
            </a:fld>
            <a:endParaRPr lang="zh-CN" altLang="en-US"/>
          </a:p>
        </p:txBody>
      </p:sp>
    </p:spTree>
    <p:extLst>
      <p:ext uri="{BB962C8B-B14F-4D97-AF65-F5344CB8AC3E}">
        <p14:creationId xmlns:p14="http://schemas.microsoft.com/office/powerpoint/2010/main" val="39721300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9E3CF89-91F4-45FB-A589-58532703FCA1}" type="slidenum">
              <a:rPr lang="zh-CN" altLang="en-US" smtClean="0"/>
              <a:t>5</a:t>
            </a:fld>
            <a:endParaRPr lang="zh-CN" altLang="en-US"/>
          </a:p>
        </p:txBody>
      </p:sp>
    </p:spTree>
    <p:extLst>
      <p:ext uri="{BB962C8B-B14F-4D97-AF65-F5344CB8AC3E}">
        <p14:creationId xmlns:p14="http://schemas.microsoft.com/office/powerpoint/2010/main" val="419076715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9E3CF89-91F4-45FB-A589-58532703FCA1}" type="slidenum">
              <a:rPr lang="zh-CN" altLang="en-US" smtClean="0"/>
              <a:t>41</a:t>
            </a:fld>
            <a:endParaRPr lang="zh-CN" altLang="en-US"/>
          </a:p>
        </p:txBody>
      </p:sp>
    </p:spTree>
    <p:extLst>
      <p:ext uri="{BB962C8B-B14F-4D97-AF65-F5344CB8AC3E}">
        <p14:creationId xmlns:p14="http://schemas.microsoft.com/office/powerpoint/2010/main" val="189511398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Input</a:t>
            </a:r>
            <a:r>
              <a:rPr lang="zh-CN" altLang="en-US" dirty="0"/>
              <a:t>：表示前端文件数量；</a:t>
            </a:r>
          </a:p>
          <a:p>
            <a:r>
              <a:rPr lang="en-US" altLang="zh-CN" dirty="0"/>
              <a:t>str</a:t>
            </a:r>
            <a:r>
              <a:rPr lang="zh-CN" altLang="en-US" dirty="0"/>
              <a:t>：表示未过滤的关键字；</a:t>
            </a:r>
            <a:r>
              <a:rPr lang="en-US" altLang="zh-CN" dirty="0" err="1"/>
              <a:t>fKey</a:t>
            </a:r>
            <a:r>
              <a:rPr lang="zh-CN" altLang="en-US" dirty="0"/>
              <a:t>：表示过滤的关键字；</a:t>
            </a:r>
            <a:r>
              <a:rPr lang="en-US" altLang="zh-CN" dirty="0"/>
              <a:t>time</a:t>
            </a:r>
            <a:r>
              <a:rPr lang="zh-CN" altLang="en-US" dirty="0"/>
              <a:t>：分析时间；</a:t>
            </a:r>
          </a:p>
          <a:p>
            <a:r>
              <a:rPr lang="en-US" altLang="zh-CN" dirty="0" err="1"/>
              <a:t>strAll</a:t>
            </a:r>
            <a:r>
              <a:rPr lang="zh-CN" altLang="en-US" dirty="0"/>
              <a:t>：后端二进制文件中所有的字符串数目；</a:t>
            </a:r>
            <a:r>
              <a:rPr lang="en-US" altLang="zh-CN" dirty="0" err="1"/>
              <a:t>borderBin</a:t>
            </a:r>
            <a:r>
              <a:rPr lang="zh-CN" altLang="en-US" dirty="0"/>
              <a:t>：边界二进制文件名；</a:t>
            </a:r>
            <a:r>
              <a:rPr lang="en-US" altLang="zh-CN" dirty="0" err="1"/>
              <a:t>boardKey</a:t>
            </a:r>
            <a:r>
              <a:rPr lang="zh-CN" altLang="en-US" dirty="0"/>
              <a:t>：边界二进制文件中匹配的关键字；</a:t>
            </a:r>
          </a:p>
          <a:p>
            <a:r>
              <a:rPr lang="en-US" altLang="zh-CN" dirty="0" err="1"/>
              <a:t>vPar</a:t>
            </a:r>
            <a:r>
              <a:rPr lang="en-US" altLang="zh-CN" dirty="0"/>
              <a:t>/</a:t>
            </a:r>
            <a:r>
              <a:rPr lang="en-US" altLang="zh-CN" dirty="0" err="1"/>
              <a:t>tPar</a:t>
            </a:r>
            <a:r>
              <a:rPr lang="zh-CN" altLang="en-US" dirty="0"/>
              <a:t>：表示已验证和总计参数关键字的数量；</a:t>
            </a:r>
            <a:r>
              <a:rPr lang="en-US" altLang="zh-CN" dirty="0" err="1"/>
              <a:t>vAct</a:t>
            </a:r>
            <a:r>
              <a:rPr lang="en-US" altLang="zh-CN" dirty="0"/>
              <a:t>/</a:t>
            </a:r>
            <a:r>
              <a:rPr lang="en-US" altLang="zh-CN" dirty="0" err="1"/>
              <a:t>tAct</a:t>
            </a:r>
            <a:r>
              <a:rPr lang="zh-CN" altLang="en-US" dirty="0"/>
              <a:t>：表示已验证和总计</a:t>
            </a:r>
            <a:r>
              <a:rPr lang="en-US" altLang="zh-CN" dirty="0"/>
              <a:t>action</a:t>
            </a:r>
            <a:r>
              <a:rPr lang="zh-CN" altLang="en-US" dirty="0"/>
              <a:t>关键字的数量；</a:t>
            </a:r>
            <a:endParaRPr lang="en-US" altLang="zh-CN" dirty="0"/>
          </a:p>
        </p:txBody>
      </p:sp>
      <p:sp>
        <p:nvSpPr>
          <p:cNvPr id="4" name="灯片编号占位符 3"/>
          <p:cNvSpPr>
            <a:spLocks noGrp="1"/>
          </p:cNvSpPr>
          <p:nvPr>
            <p:ph type="sldNum" sz="quarter" idx="10"/>
          </p:nvPr>
        </p:nvSpPr>
        <p:spPr/>
        <p:txBody>
          <a:bodyPr/>
          <a:lstStyle/>
          <a:p>
            <a:fld id="{59E3CF89-91F4-45FB-A589-58532703FCA1}" type="slidenum">
              <a:rPr lang="zh-CN" altLang="en-US" smtClean="0"/>
              <a:t>42</a:t>
            </a:fld>
            <a:endParaRPr lang="zh-CN" altLang="en-US"/>
          </a:p>
        </p:txBody>
      </p:sp>
    </p:spTree>
    <p:extLst>
      <p:ext uri="{BB962C8B-B14F-4D97-AF65-F5344CB8AC3E}">
        <p14:creationId xmlns:p14="http://schemas.microsoft.com/office/powerpoint/2010/main" val="219718010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Sensitive</a:t>
            </a:r>
            <a:r>
              <a:rPr lang="zh-CN" altLang="en-US" dirty="0"/>
              <a:t>：敏感轨迹的数量；</a:t>
            </a:r>
            <a:r>
              <a:rPr lang="en-US" altLang="zh-CN" dirty="0"/>
              <a:t>Merging</a:t>
            </a:r>
            <a:r>
              <a:rPr lang="zh-CN" altLang="en-US" dirty="0"/>
              <a:t>：轨迹合并后的路径数；合并轨迹的比例；</a:t>
            </a:r>
            <a:r>
              <a:rPr lang="en-US" altLang="zh-CN" dirty="0"/>
              <a:t>SUM</a:t>
            </a:r>
            <a:r>
              <a:rPr lang="zh-CN" altLang="en-US" dirty="0"/>
              <a:t>：表示是所有的合并轨迹在所有的敏感轨迹中的比例。</a:t>
            </a:r>
          </a:p>
        </p:txBody>
      </p:sp>
      <p:sp>
        <p:nvSpPr>
          <p:cNvPr id="4" name="灯片编号占位符 3"/>
          <p:cNvSpPr>
            <a:spLocks noGrp="1"/>
          </p:cNvSpPr>
          <p:nvPr>
            <p:ph type="sldNum" sz="quarter" idx="10"/>
          </p:nvPr>
        </p:nvSpPr>
        <p:spPr/>
        <p:txBody>
          <a:bodyPr/>
          <a:lstStyle/>
          <a:p>
            <a:fld id="{59E3CF89-91F4-45FB-A589-58532703FCA1}" type="slidenum">
              <a:rPr lang="zh-CN" altLang="en-US" smtClean="0"/>
              <a:t>43</a:t>
            </a:fld>
            <a:endParaRPr lang="zh-CN" altLang="en-US"/>
          </a:p>
        </p:txBody>
      </p:sp>
    </p:spTree>
    <p:extLst>
      <p:ext uri="{BB962C8B-B14F-4D97-AF65-F5344CB8AC3E}">
        <p14:creationId xmlns:p14="http://schemas.microsoft.com/office/powerpoint/2010/main" val="417066540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A25CCEA-3F45-46FD-873C-10FB1242F407}" type="slidenum">
              <a:rPr lang="zh-CN" altLang="en-US" smtClean="0"/>
              <a:t>44</a:t>
            </a:fld>
            <a:endParaRPr lang="zh-CN" altLang="en-US"/>
          </a:p>
        </p:txBody>
      </p:sp>
    </p:spTree>
    <p:extLst>
      <p:ext uri="{BB962C8B-B14F-4D97-AF65-F5344CB8AC3E}">
        <p14:creationId xmlns:p14="http://schemas.microsoft.com/office/powerpoint/2010/main" val="237267880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9E3CF89-91F4-45FB-A589-58532703FCA1}" type="slidenum">
              <a:rPr lang="zh-CN" altLang="en-US" smtClean="0"/>
              <a:t>45</a:t>
            </a:fld>
            <a:endParaRPr lang="zh-CN" altLang="en-US"/>
          </a:p>
        </p:txBody>
      </p:sp>
    </p:spTree>
    <p:extLst>
      <p:ext uri="{BB962C8B-B14F-4D97-AF65-F5344CB8AC3E}">
        <p14:creationId xmlns:p14="http://schemas.microsoft.com/office/powerpoint/2010/main" val="304809477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9E3CF89-91F4-45FB-A589-58532703FCA1}" type="slidenum">
              <a:rPr lang="zh-CN" altLang="en-US" smtClean="0"/>
              <a:t>46</a:t>
            </a:fld>
            <a:endParaRPr lang="zh-CN" altLang="en-US"/>
          </a:p>
        </p:txBody>
      </p:sp>
    </p:spTree>
    <p:extLst>
      <p:ext uri="{BB962C8B-B14F-4D97-AF65-F5344CB8AC3E}">
        <p14:creationId xmlns:p14="http://schemas.microsoft.com/office/powerpoint/2010/main" val="27721230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D64EC1F-4C1A-4575-A29E-535B091AA911}" type="slidenum">
              <a:rPr lang="zh-CN" altLang="en-US" smtClean="0"/>
              <a:t>47</a:t>
            </a:fld>
            <a:endParaRPr lang="zh-CN" altLang="en-US"/>
          </a:p>
        </p:txBody>
      </p:sp>
    </p:spTree>
    <p:extLst>
      <p:ext uri="{BB962C8B-B14F-4D97-AF65-F5344CB8AC3E}">
        <p14:creationId xmlns:p14="http://schemas.microsoft.com/office/powerpoint/2010/main" val="8189856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9E3CF89-91F4-45FB-A589-58532703FCA1}" type="slidenum">
              <a:rPr lang="zh-CN" altLang="en-US" smtClean="0"/>
              <a:t>6</a:t>
            </a:fld>
            <a:endParaRPr lang="zh-CN" altLang="en-US"/>
          </a:p>
        </p:txBody>
      </p:sp>
    </p:spTree>
    <p:extLst>
      <p:ext uri="{BB962C8B-B14F-4D97-AF65-F5344CB8AC3E}">
        <p14:creationId xmlns:p14="http://schemas.microsoft.com/office/powerpoint/2010/main" val="40309098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9E3CF89-91F4-45FB-A589-58532703FCA1}" type="slidenum">
              <a:rPr lang="zh-CN" altLang="en-US" smtClean="0"/>
              <a:t>7</a:t>
            </a:fld>
            <a:endParaRPr lang="zh-CN" altLang="en-US"/>
          </a:p>
        </p:txBody>
      </p:sp>
    </p:spTree>
    <p:extLst>
      <p:ext uri="{BB962C8B-B14F-4D97-AF65-F5344CB8AC3E}">
        <p14:creationId xmlns:p14="http://schemas.microsoft.com/office/powerpoint/2010/main" val="16194672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A25CCEA-3F45-46FD-873C-10FB1242F407}" type="slidenum">
              <a:rPr lang="zh-CN" altLang="en-US" smtClean="0"/>
              <a:t>8</a:t>
            </a:fld>
            <a:endParaRPr lang="zh-CN" altLang="en-US"/>
          </a:p>
        </p:txBody>
      </p:sp>
    </p:spTree>
    <p:extLst>
      <p:ext uri="{BB962C8B-B14F-4D97-AF65-F5344CB8AC3E}">
        <p14:creationId xmlns:p14="http://schemas.microsoft.com/office/powerpoint/2010/main" val="24683478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9E3CF89-91F4-45FB-A589-58532703FCA1}" type="slidenum">
              <a:rPr lang="zh-CN" altLang="en-US" smtClean="0"/>
              <a:t>9</a:t>
            </a:fld>
            <a:endParaRPr lang="zh-CN" altLang="en-US"/>
          </a:p>
        </p:txBody>
      </p:sp>
    </p:spTree>
    <p:extLst>
      <p:ext uri="{BB962C8B-B14F-4D97-AF65-F5344CB8AC3E}">
        <p14:creationId xmlns:p14="http://schemas.microsoft.com/office/powerpoint/2010/main" val="26106326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9E3CF89-91F4-45FB-A589-58532703FCA1}" type="slidenum">
              <a:rPr lang="zh-CN" altLang="en-US" smtClean="0"/>
              <a:t>10</a:t>
            </a:fld>
            <a:endParaRPr lang="zh-CN" altLang="en-US"/>
          </a:p>
        </p:txBody>
      </p:sp>
    </p:spTree>
    <p:extLst>
      <p:ext uri="{BB962C8B-B14F-4D97-AF65-F5344CB8AC3E}">
        <p14:creationId xmlns:p14="http://schemas.microsoft.com/office/powerpoint/2010/main" val="310796120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4364"/>
            <a:ext cx="12194588" cy="6853636"/>
          </a:xfrm>
          <a:prstGeom prst="rect">
            <a:avLst/>
          </a:prstGeom>
        </p:spPr>
      </p:pic>
      <p:sp>
        <p:nvSpPr>
          <p:cNvPr id="3" name="矩形 2"/>
          <p:cNvSpPr/>
          <p:nvPr userDrawn="1"/>
        </p:nvSpPr>
        <p:spPr>
          <a:xfrm>
            <a:off x="396169" y="450677"/>
            <a:ext cx="11402250" cy="5961011"/>
          </a:xfrm>
          <a:prstGeom prst="rect">
            <a:avLst/>
          </a:prstGeom>
          <a:solidFill>
            <a:schemeClr val="bg1"/>
          </a:solidFill>
          <a:ln>
            <a:noFill/>
          </a:ln>
          <a:effectLst>
            <a:outerShdw blurRad="1905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7505587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4364"/>
            <a:ext cx="12194588" cy="6853636"/>
          </a:xfrm>
          <a:prstGeom prst="rect">
            <a:avLst/>
          </a:prstGeom>
        </p:spPr>
      </p:pic>
      <p:sp>
        <p:nvSpPr>
          <p:cNvPr id="5" name="矩形 4"/>
          <p:cNvSpPr/>
          <p:nvPr userDrawn="1"/>
        </p:nvSpPr>
        <p:spPr>
          <a:xfrm>
            <a:off x="396169" y="450677"/>
            <a:ext cx="11402250" cy="5961011"/>
          </a:xfrm>
          <a:prstGeom prst="rect">
            <a:avLst/>
          </a:prstGeom>
          <a:solidFill>
            <a:schemeClr val="bg1"/>
          </a:solidFill>
          <a:ln>
            <a:noFill/>
          </a:ln>
          <a:effectLst>
            <a:outerShdw blurRad="1905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7" name="标题 1"/>
          <p:cNvSpPr>
            <a:spLocks noGrp="1"/>
          </p:cNvSpPr>
          <p:nvPr>
            <p:ph type="title" hasCustomPrompt="1"/>
          </p:nvPr>
        </p:nvSpPr>
        <p:spPr>
          <a:xfrm>
            <a:off x="1406898" y="752801"/>
            <a:ext cx="3629564" cy="456129"/>
          </a:xfrm>
          <a:prstGeom prst="rect">
            <a:avLst/>
          </a:prstGeom>
        </p:spPr>
        <p:txBody>
          <a:bodyPr>
            <a:noAutofit/>
          </a:bodyPr>
          <a:lstStyle>
            <a:lvl1pPr>
              <a:defRPr sz="2400" b="1">
                <a:solidFill>
                  <a:srgbClr val="244C89"/>
                </a:solidFill>
                <a:ea typeface="思源黑体" panose="020B0500000000000000" pitchFamily="34" charset="-122"/>
              </a:defRPr>
            </a:lvl1pPr>
          </a:lstStyle>
          <a:p>
            <a:r>
              <a:rPr lang="zh-CN" altLang="en-US" dirty="0"/>
              <a:t>单击编辑标题</a:t>
            </a:r>
          </a:p>
        </p:txBody>
      </p:sp>
      <p:sp>
        <p:nvSpPr>
          <p:cNvPr id="9" name="Freeform 5"/>
          <p:cNvSpPr>
            <a:spLocks noEditPoints="1"/>
          </p:cNvSpPr>
          <p:nvPr userDrawn="1"/>
        </p:nvSpPr>
        <p:spPr bwMode="auto">
          <a:xfrm>
            <a:off x="861588" y="857970"/>
            <a:ext cx="441095" cy="525190"/>
          </a:xfrm>
          <a:custGeom>
            <a:avLst/>
            <a:gdLst>
              <a:gd name="T0" fmla="*/ 269 w 537"/>
              <a:gd name="T1" fmla="*/ 0 h 623"/>
              <a:gd name="T2" fmla="*/ 403 w 537"/>
              <a:gd name="T3" fmla="*/ 78 h 623"/>
              <a:gd name="T4" fmla="*/ 537 w 537"/>
              <a:gd name="T5" fmla="*/ 156 h 623"/>
              <a:gd name="T6" fmla="*/ 537 w 537"/>
              <a:gd name="T7" fmla="*/ 311 h 623"/>
              <a:gd name="T8" fmla="*/ 537 w 537"/>
              <a:gd name="T9" fmla="*/ 467 h 623"/>
              <a:gd name="T10" fmla="*/ 403 w 537"/>
              <a:gd name="T11" fmla="*/ 545 h 623"/>
              <a:gd name="T12" fmla="*/ 269 w 537"/>
              <a:gd name="T13" fmla="*/ 623 h 623"/>
              <a:gd name="T14" fmla="*/ 134 w 537"/>
              <a:gd name="T15" fmla="*/ 545 h 623"/>
              <a:gd name="T16" fmla="*/ 0 w 537"/>
              <a:gd name="T17" fmla="*/ 467 h 623"/>
              <a:gd name="T18" fmla="*/ 0 w 537"/>
              <a:gd name="T19" fmla="*/ 311 h 623"/>
              <a:gd name="T20" fmla="*/ 0 w 537"/>
              <a:gd name="T21" fmla="*/ 156 h 623"/>
              <a:gd name="T22" fmla="*/ 134 w 537"/>
              <a:gd name="T23" fmla="*/ 78 h 623"/>
              <a:gd name="T24" fmla="*/ 269 w 537"/>
              <a:gd name="T25" fmla="*/ 0 h 623"/>
              <a:gd name="T26" fmla="*/ 269 w 537"/>
              <a:gd name="T27" fmla="*/ 53 h 623"/>
              <a:gd name="T28" fmla="*/ 380 w 537"/>
              <a:gd name="T29" fmla="*/ 117 h 623"/>
              <a:gd name="T30" fmla="*/ 492 w 537"/>
              <a:gd name="T31" fmla="*/ 182 h 623"/>
              <a:gd name="T32" fmla="*/ 492 w 537"/>
              <a:gd name="T33" fmla="*/ 311 h 623"/>
              <a:gd name="T34" fmla="*/ 492 w 537"/>
              <a:gd name="T35" fmla="*/ 441 h 623"/>
              <a:gd name="T36" fmla="*/ 380 w 537"/>
              <a:gd name="T37" fmla="*/ 505 h 623"/>
              <a:gd name="T38" fmla="*/ 269 w 537"/>
              <a:gd name="T39" fmla="*/ 570 h 623"/>
              <a:gd name="T40" fmla="*/ 157 w 537"/>
              <a:gd name="T41" fmla="*/ 505 h 623"/>
              <a:gd name="T42" fmla="*/ 46 w 537"/>
              <a:gd name="T43" fmla="*/ 441 h 623"/>
              <a:gd name="T44" fmla="*/ 46 w 537"/>
              <a:gd name="T45" fmla="*/ 311 h 623"/>
              <a:gd name="T46" fmla="*/ 46 w 537"/>
              <a:gd name="T47" fmla="*/ 182 h 623"/>
              <a:gd name="T48" fmla="*/ 157 w 537"/>
              <a:gd name="T49" fmla="*/ 117 h 623"/>
              <a:gd name="T50" fmla="*/ 269 w 537"/>
              <a:gd name="T51" fmla="*/ 53 h 623"/>
              <a:gd name="T52" fmla="*/ 215 w 537"/>
              <a:gd name="T53" fmla="*/ 455 h 623"/>
              <a:gd name="T54" fmla="*/ 367 w 537"/>
              <a:gd name="T55" fmla="*/ 455 h 623"/>
              <a:gd name="T56" fmla="*/ 375 w 537"/>
              <a:gd name="T57" fmla="*/ 463 h 623"/>
              <a:gd name="T58" fmla="*/ 367 w 537"/>
              <a:gd name="T59" fmla="*/ 471 h 623"/>
              <a:gd name="T60" fmla="*/ 215 w 537"/>
              <a:gd name="T61" fmla="*/ 471 h 623"/>
              <a:gd name="T62" fmla="*/ 207 w 537"/>
              <a:gd name="T63" fmla="*/ 463 h 623"/>
              <a:gd name="T64" fmla="*/ 215 w 537"/>
              <a:gd name="T65" fmla="*/ 455 h 623"/>
              <a:gd name="T66" fmla="*/ 218 w 537"/>
              <a:gd name="T67" fmla="*/ 380 h 623"/>
              <a:gd name="T68" fmla="*/ 302 w 537"/>
              <a:gd name="T69" fmla="*/ 242 h 623"/>
              <a:gd name="T70" fmla="*/ 331 w 537"/>
              <a:gd name="T71" fmla="*/ 260 h 623"/>
              <a:gd name="T72" fmla="*/ 248 w 537"/>
              <a:gd name="T73" fmla="*/ 398 h 623"/>
              <a:gd name="T74" fmla="*/ 218 w 537"/>
              <a:gd name="T75" fmla="*/ 380 h 623"/>
              <a:gd name="T76" fmla="*/ 159 w 537"/>
              <a:gd name="T77" fmla="*/ 344 h 623"/>
              <a:gd name="T78" fmla="*/ 243 w 537"/>
              <a:gd name="T79" fmla="*/ 207 h 623"/>
              <a:gd name="T80" fmla="*/ 272 w 537"/>
              <a:gd name="T81" fmla="*/ 224 h 623"/>
              <a:gd name="T82" fmla="*/ 189 w 537"/>
              <a:gd name="T83" fmla="*/ 362 h 623"/>
              <a:gd name="T84" fmla="*/ 159 w 537"/>
              <a:gd name="T85" fmla="*/ 344 h 623"/>
              <a:gd name="T86" fmla="*/ 146 w 537"/>
              <a:gd name="T87" fmla="*/ 456 h 623"/>
              <a:gd name="T88" fmla="*/ 154 w 537"/>
              <a:gd name="T89" fmla="*/ 387 h 623"/>
              <a:gd name="T90" fmla="*/ 211 w 537"/>
              <a:gd name="T91" fmla="*/ 422 h 623"/>
              <a:gd name="T92" fmla="*/ 155 w 537"/>
              <a:gd name="T93" fmla="*/ 461 h 623"/>
              <a:gd name="T94" fmla="*/ 146 w 537"/>
              <a:gd name="T95" fmla="*/ 456 h 623"/>
              <a:gd name="T96" fmla="*/ 266 w 537"/>
              <a:gd name="T97" fmla="*/ 168 h 623"/>
              <a:gd name="T98" fmla="*/ 253 w 537"/>
              <a:gd name="T99" fmla="*/ 188 h 623"/>
              <a:gd name="T100" fmla="*/ 342 w 537"/>
              <a:gd name="T101" fmla="*/ 242 h 623"/>
              <a:gd name="T102" fmla="*/ 354 w 537"/>
              <a:gd name="T103" fmla="*/ 222 h 623"/>
              <a:gd name="T104" fmla="*/ 266 w 537"/>
              <a:gd name="T105" fmla="*/ 168 h 623"/>
              <a:gd name="T106" fmla="*/ 285 w 537"/>
              <a:gd name="T107" fmla="*/ 138 h 623"/>
              <a:gd name="T108" fmla="*/ 311 w 537"/>
              <a:gd name="T109" fmla="*/ 131 h 623"/>
              <a:gd name="T110" fmla="*/ 366 w 537"/>
              <a:gd name="T111" fmla="*/ 165 h 623"/>
              <a:gd name="T112" fmla="*/ 373 w 537"/>
              <a:gd name="T113" fmla="*/ 191 h 623"/>
              <a:gd name="T114" fmla="*/ 365 w 537"/>
              <a:gd name="T115" fmla="*/ 204 h 623"/>
              <a:gd name="T116" fmla="*/ 277 w 537"/>
              <a:gd name="T117" fmla="*/ 150 h 623"/>
              <a:gd name="T118" fmla="*/ 285 w 537"/>
              <a:gd name="T119" fmla="*/ 138 h 6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7" h="623">
                <a:moveTo>
                  <a:pt x="269" y="0"/>
                </a:moveTo>
                <a:lnTo>
                  <a:pt x="403" y="78"/>
                </a:lnTo>
                <a:lnTo>
                  <a:pt x="537" y="156"/>
                </a:lnTo>
                <a:lnTo>
                  <a:pt x="537" y="311"/>
                </a:lnTo>
                <a:lnTo>
                  <a:pt x="537" y="467"/>
                </a:lnTo>
                <a:lnTo>
                  <a:pt x="403" y="545"/>
                </a:lnTo>
                <a:lnTo>
                  <a:pt x="269" y="623"/>
                </a:lnTo>
                <a:lnTo>
                  <a:pt x="134" y="545"/>
                </a:lnTo>
                <a:lnTo>
                  <a:pt x="0" y="467"/>
                </a:lnTo>
                <a:lnTo>
                  <a:pt x="0" y="311"/>
                </a:lnTo>
                <a:lnTo>
                  <a:pt x="0" y="156"/>
                </a:lnTo>
                <a:lnTo>
                  <a:pt x="134" y="78"/>
                </a:lnTo>
                <a:lnTo>
                  <a:pt x="269" y="0"/>
                </a:lnTo>
                <a:close/>
                <a:moveTo>
                  <a:pt x="269" y="53"/>
                </a:moveTo>
                <a:lnTo>
                  <a:pt x="380" y="117"/>
                </a:lnTo>
                <a:lnTo>
                  <a:pt x="492" y="182"/>
                </a:lnTo>
                <a:lnTo>
                  <a:pt x="492" y="311"/>
                </a:lnTo>
                <a:lnTo>
                  <a:pt x="492" y="441"/>
                </a:lnTo>
                <a:lnTo>
                  <a:pt x="380" y="505"/>
                </a:lnTo>
                <a:lnTo>
                  <a:pt x="269" y="570"/>
                </a:lnTo>
                <a:lnTo>
                  <a:pt x="157" y="505"/>
                </a:lnTo>
                <a:lnTo>
                  <a:pt x="46" y="441"/>
                </a:lnTo>
                <a:lnTo>
                  <a:pt x="46" y="311"/>
                </a:lnTo>
                <a:lnTo>
                  <a:pt x="46" y="182"/>
                </a:lnTo>
                <a:lnTo>
                  <a:pt x="157" y="117"/>
                </a:lnTo>
                <a:lnTo>
                  <a:pt x="269" y="53"/>
                </a:lnTo>
                <a:close/>
                <a:moveTo>
                  <a:pt x="215" y="455"/>
                </a:moveTo>
                <a:lnTo>
                  <a:pt x="367" y="455"/>
                </a:lnTo>
                <a:cubicBezTo>
                  <a:pt x="371" y="455"/>
                  <a:pt x="375" y="458"/>
                  <a:pt x="375" y="463"/>
                </a:cubicBezTo>
                <a:cubicBezTo>
                  <a:pt x="375" y="467"/>
                  <a:pt x="371" y="471"/>
                  <a:pt x="367" y="471"/>
                </a:cubicBezTo>
                <a:lnTo>
                  <a:pt x="215" y="471"/>
                </a:lnTo>
                <a:cubicBezTo>
                  <a:pt x="211" y="471"/>
                  <a:pt x="207" y="467"/>
                  <a:pt x="207" y="463"/>
                </a:cubicBezTo>
                <a:cubicBezTo>
                  <a:pt x="207" y="458"/>
                  <a:pt x="211" y="455"/>
                  <a:pt x="215" y="455"/>
                </a:cubicBezTo>
                <a:close/>
                <a:moveTo>
                  <a:pt x="218" y="380"/>
                </a:moveTo>
                <a:lnTo>
                  <a:pt x="302" y="242"/>
                </a:lnTo>
                <a:lnTo>
                  <a:pt x="331" y="260"/>
                </a:lnTo>
                <a:lnTo>
                  <a:pt x="248" y="398"/>
                </a:lnTo>
                <a:lnTo>
                  <a:pt x="218" y="380"/>
                </a:lnTo>
                <a:close/>
                <a:moveTo>
                  <a:pt x="159" y="344"/>
                </a:moveTo>
                <a:lnTo>
                  <a:pt x="243" y="207"/>
                </a:lnTo>
                <a:lnTo>
                  <a:pt x="272" y="224"/>
                </a:lnTo>
                <a:lnTo>
                  <a:pt x="189" y="362"/>
                </a:lnTo>
                <a:lnTo>
                  <a:pt x="159" y="344"/>
                </a:lnTo>
                <a:close/>
                <a:moveTo>
                  <a:pt x="146" y="456"/>
                </a:moveTo>
                <a:lnTo>
                  <a:pt x="154" y="387"/>
                </a:lnTo>
                <a:lnTo>
                  <a:pt x="211" y="422"/>
                </a:lnTo>
                <a:lnTo>
                  <a:pt x="155" y="461"/>
                </a:lnTo>
                <a:cubicBezTo>
                  <a:pt x="149" y="465"/>
                  <a:pt x="145" y="463"/>
                  <a:pt x="146" y="456"/>
                </a:cubicBezTo>
                <a:close/>
                <a:moveTo>
                  <a:pt x="266" y="168"/>
                </a:moveTo>
                <a:lnTo>
                  <a:pt x="253" y="188"/>
                </a:lnTo>
                <a:lnTo>
                  <a:pt x="342" y="242"/>
                </a:lnTo>
                <a:lnTo>
                  <a:pt x="354" y="222"/>
                </a:lnTo>
                <a:lnTo>
                  <a:pt x="266" y="168"/>
                </a:lnTo>
                <a:close/>
                <a:moveTo>
                  <a:pt x="285" y="138"/>
                </a:moveTo>
                <a:cubicBezTo>
                  <a:pt x="290" y="129"/>
                  <a:pt x="302" y="126"/>
                  <a:pt x="311" y="131"/>
                </a:cubicBezTo>
                <a:lnTo>
                  <a:pt x="366" y="165"/>
                </a:lnTo>
                <a:cubicBezTo>
                  <a:pt x="375" y="170"/>
                  <a:pt x="378" y="182"/>
                  <a:pt x="373" y="191"/>
                </a:cubicBezTo>
                <a:lnTo>
                  <a:pt x="365" y="204"/>
                </a:lnTo>
                <a:lnTo>
                  <a:pt x="277" y="150"/>
                </a:lnTo>
                <a:lnTo>
                  <a:pt x="285" y="138"/>
                </a:lnTo>
                <a:close/>
              </a:path>
            </a:pathLst>
          </a:custGeom>
          <a:solidFill>
            <a:srgbClr val="244C89"/>
          </a:solidFill>
          <a:ln>
            <a:noFill/>
          </a:ln>
        </p:spPr>
        <p:txBody>
          <a:bodyPr vert="horz" wrap="square" lIns="91392" tIns="45696" rIns="91392" bIns="45696" numCol="1" anchor="t" anchorCtr="0" compatLnSpc="1"/>
          <a:lstStyle/>
          <a:p>
            <a:endParaRPr lang="zh-CN" altLang="en-US" sz="1799">
              <a:solidFill>
                <a:schemeClr val="bg1"/>
              </a:solidFill>
            </a:endParaRPr>
          </a:p>
        </p:txBody>
      </p:sp>
      <p:sp>
        <p:nvSpPr>
          <p:cNvPr id="6" name="PA_文本框 1">
            <a:extLst>
              <a:ext uri="{FF2B5EF4-FFF2-40B4-BE49-F238E27FC236}">
                <a16:creationId xmlns:a16="http://schemas.microsoft.com/office/drawing/2014/main" id="{BA0F9515-D5AE-4BED-A481-29A81D6010FD}"/>
              </a:ext>
            </a:extLst>
          </p:cNvPr>
          <p:cNvSpPr txBox="1"/>
          <p:nvPr userDrawn="1">
            <p:custDataLst>
              <p:tags r:id="rId1"/>
            </p:custDataLst>
          </p:nvPr>
        </p:nvSpPr>
        <p:spPr>
          <a:xfrm>
            <a:off x="1508454" y="1130748"/>
            <a:ext cx="1982056" cy="314766"/>
          </a:xfrm>
          <a:prstGeom prst="rect">
            <a:avLst/>
          </a:prstGeom>
          <a:noFill/>
        </p:spPr>
        <p:txBody>
          <a:bodyPr wrap="square" lIns="0" tIns="0" rIns="0" rtlCol="0">
            <a:spAutoFit/>
          </a:bodyPr>
          <a:lstStyle/>
          <a:p>
            <a:pPr>
              <a:lnSpc>
                <a:spcPts val="2300"/>
              </a:lnSpc>
            </a:pPr>
            <a:r>
              <a:rPr lang="en-US" altLang="zh-CN" sz="1400" dirty="0">
                <a:solidFill>
                  <a:srgbClr val="313D51"/>
                </a:solidFill>
                <a:cs typeface="+mn-ea"/>
                <a:sym typeface="+mn-lt"/>
              </a:rPr>
              <a:t>GRADUATION DEFENSE</a:t>
            </a:r>
          </a:p>
        </p:txBody>
      </p:sp>
    </p:spTree>
    <p:extLst>
      <p:ext uri="{BB962C8B-B14F-4D97-AF65-F5344CB8AC3E}">
        <p14:creationId xmlns:p14="http://schemas.microsoft.com/office/powerpoint/2010/main" val="33425768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pic>
        <p:nvPicPr>
          <p:cNvPr id="5" name="图片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4364"/>
            <a:ext cx="12194588" cy="6853636"/>
          </a:xfrm>
          <a:prstGeom prst="rect">
            <a:avLst/>
          </a:prstGeom>
        </p:spPr>
      </p:pic>
      <p:sp>
        <p:nvSpPr>
          <p:cNvPr id="6" name="矩形 5"/>
          <p:cNvSpPr/>
          <p:nvPr userDrawn="1"/>
        </p:nvSpPr>
        <p:spPr>
          <a:xfrm>
            <a:off x="396169" y="450677"/>
            <a:ext cx="11402250" cy="5961011"/>
          </a:xfrm>
          <a:prstGeom prst="rect">
            <a:avLst/>
          </a:prstGeom>
          <a:solidFill>
            <a:schemeClr val="bg1"/>
          </a:solidFill>
          <a:ln>
            <a:noFill/>
          </a:ln>
          <a:effectLst>
            <a:outerShdw blurRad="1905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0679689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5_自定义版式">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4364"/>
            <a:ext cx="12194588" cy="6853636"/>
          </a:xfrm>
          <a:prstGeom prst="rect">
            <a:avLst/>
          </a:prstGeom>
        </p:spPr>
      </p:pic>
      <p:sp>
        <p:nvSpPr>
          <p:cNvPr id="3" name="矩形 2"/>
          <p:cNvSpPr/>
          <p:nvPr userDrawn="1"/>
        </p:nvSpPr>
        <p:spPr>
          <a:xfrm>
            <a:off x="396169" y="450677"/>
            <a:ext cx="11402250" cy="5961011"/>
          </a:xfrm>
          <a:prstGeom prst="rect">
            <a:avLst/>
          </a:prstGeom>
          <a:solidFill>
            <a:schemeClr val="bg1"/>
          </a:solidFill>
          <a:ln>
            <a:noFill/>
          </a:ln>
          <a:effectLst>
            <a:outerShdw blurRad="1905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71402815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960157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5" r:id="rId3"/>
    <p:sldLayoutId id="2147483658"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4.xml"/><Relationship Id="rId1" Type="http://schemas.openxmlformats.org/officeDocument/2006/relationships/tags" Target="../tags/tag3.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5819"/>
            <a:ext cx="12192000" cy="6852181"/>
          </a:xfrm>
          <a:prstGeom prst="rect">
            <a:avLst/>
          </a:prstGeom>
        </p:spPr>
      </p:pic>
      <p:sp>
        <p:nvSpPr>
          <p:cNvPr id="3" name="矩形 2"/>
          <p:cNvSpPr/>
          <p:nvPr/>
        </p:nvSpPr>
        <p:spPr>
          <a:xfrm>
            <a:off x="2160496" y="1465866"/>
            <a:ext cx="7871010" cy="3932089"/>
          </a:xfrm>
          <a:prstGeom prst="rect">
            <a:avLst/>
          </a:prstGeom>
          <a:solidFill>
            <a:srgbClr val="244C89"/>
          </a:solidFill>
          <a:ln>
            <a:noFill/>
          </a:ln>
          <a:effectLst>
            <a:outerShdw blurRad="444500" dist="2540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a:p>
        </p:txBody>
      </p:sp>
      <p:sp>
        <p:nvSpPr>
          <p:cNvPr id="4" name="矩形 3"/>
          <p:cNvSpPr/>
          <p:nvPr/>
        </p:nvSpPr>
        <p:spPr>
          <a:xfrm>
            <a:off x="2429435" y="1711367"/>
            <a:ext cx="7333130" cy="3441085"/>
          </a:xfrm>
          <a:prstGeom prst="rect">
            <a:avLst/>
          </a:prstGeom>
          <a:noFill/>
          <a:ln w="25400">
            <a:solidFill>
              <a:schemeClr val="bg1"/>
            </a:solidFill>
          </a:ln>
          <a:effectLst>
            <a:outerShdw blurRad="444500" dist="2540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a:p>
        </p:txBody>
      </p:sp>
      <p:sp>
        <p:nvSpPr>
          <p:cNvPr id="5" name="文本框 4"/>
          <p:cNvSpPr txBox="1"/>
          <p:nvPr/>
        </p:nvSpPr>
        <p:spPr>
          <a:xfrm>
            <a:off x="2569442" y="2499894"/>
            <a:ext cx="7053116" cy="1015663"/>
          </a:xfrm>
          <a:prstGeom prst="rect">
            <a:avLst/>
          </a:prstGeom>
          <a:noFill/>
        </p:spPr>
        <p:txBody>
          <a:bodyPr wrap="square" rtlCol="0">
            <a:spAutoFit/>
            <a:scene3d>
              <a:camera prst="orthographicFront"/>
              <a:lightRig rig="threePt" dir="t"/>
            </a:scene3d>
            <a:sp3d contourW="12700"/>
          </a:bodyPr>
          <a:lstStyle/>
          <a:p>
            <a:pPr algn="ctr">
              <a:defRPr/>
            </a:pPr>
            <a:r>
              <a:rPr lang="en-US" altLang="zh-CN" sz="2000" b="1" dirty="0">
                <a:solidFill>
                  <a:schemeClr val="bg1"/>
                </a:solidFill>
                <a:latin typeface="思源黑体" panose="020B0500000000000000" pitchFamily="34" charset="-122"/>
                <a:ea typeface="思源黑体" panose="020B0500000000000000" pitchFamily="34" charset="-122"/>
              </a:rPr>
              <a:t>Sharing More and Checking Less:</a:t>
            </a:r>
          </a:p>
          <a:p>
            <a:pPr algn="ctr">
              <a:defRPr/>
            </a:pPr>
            <a:r>
              <a:rPr lang="en-US" altLang="zh-CN" sz="2000" b="1" dirty="0">
                <a:solidFill>
                  <a:schemeClr val="bg1"/>
                </a:solidFill>
                <a:latin typeface="思源黑体" panose="020B0500000000000000" pitchFamily="34" charset="-122"/>
                <a:ea typeface="思源黑体" panose="020B0500000000000000" pitchFamily="34" charset="-122"/>
              </a:rPr>
              <a:t>Leveraging Common Input Keywords to Detect Bugs in Embedded Systems</a:t>
            </a:r>
            <a:endParaRPr lang="zh-CN" altLang="en-US" sz="2000" b="1" dirty="0">
              <a:solidFill>
                <a:schemeClr val="bg1"/>
              </a:solidFill>
              <a:latin typeface="思源黑体" panose="020B0500000000000000" pitchFamily="34" charset="-122"/>
              <a:ea typeface="思源黑体" panose="020B0500000000000000" pitchFamily="34" charset="-122"/>
            </a:endParaRPr>
          </a:p>
        </p:txBody>
      </p:sp>
      <p:sp>
        <p:nvSpPr>
          <p:cNvPr id="6" name="PA_圆角矩形 31"/>
          <p:cNvSpPr/>
          <p:nvPr>
            <p:custDataLst>
              <p:tags r:id="rId1"/>
            </p:custDataLst>
          </p:nvPr>
        </p:nvSpPr>
        <p:spPr>
          <a:xfrm>
            <a:off x="4419755" y="4537102"/>
            <a:ext cx="1421591" cy="232901"/>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67" dirty="0">
                <a:solidFill>
                  <a:srgbClr val="223762"/>
                </a:solidFill>
                <a:latin typeface="思源黑体" panose="020B0500000000000000" pitchFamily="34" charset="-122"/>
                <a:ea typeface="思源黑体" panose="020B0500000000000000" pitchFamily="34" charset="-122"/>
              </a:rPr>
              <a:t>汇报人：张士超</a:t>
            </a:r>
          </a:p>
        </p:txBody>
      </p:sp>
      <p:sp>
        <p:nvSpPr>
          <p:cNvPr id="15" name="矩形 259"/>
          <p:cNvSpPr>
            <a:spLocks noChangeArrowheads="1"/>
          </p:cNvSpPr>
          <p:nvPr/>
        </p:nvSpPr>
        <p:spPr bwMode="auto">
          <a:xfrm>
            <a:off x="2045586" y="3850274"/>
            <a:ext cx="8335010" cy="3043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fontAlgn="base">
              <a:lnSpc>
                <a:spcPct val="120000"/>
              </a:lnSpc>
              <a:spcBef>
                <a:spcPct val="0"/>
              </a:spcBef>
              <a:spcAft>
                <a:spcPct val="0"/>
              </a:spcAft>
              <a:buFont typeface="Arial" panose="020B0604020202020204" pitchFamily="34" charset="0"/>
              <a:buNone/>
            </a:pPr>
            <a:r>
              <a:rPr lang="en-US" altLang="zh-CN" sz="1800" dirty="0">
                <a:solidFill>
                  <a:schemeClr val="bg1"/>
                </a:solidFill>
                <a:latin typeface="思源黑体" panose="020B0500000000000000" pitchFamily="34" charset="-122"/>
                <a:ea typeface="思源黑体" panose="020B0500000000000000" pitchFamily="34" charset="-122"/>
              </a:rPr>
              <a:t>The 30</a:t>
            </a:r>
            <a:r>
              <a:rPr lang="en-US" altLang="zh-CN" sz="1800" baseline="30000" dirty="0">
                <a:solidFill>
                  <a:schemeClr val="bg1"/>
                </a:solidFill>
                <a:latin typeface="思源黑体" panose="020B0500000000000000" pitchFamily="34" charset="-122"/>
                <a:ea typeface="思源黑体" panose="020B0500000000000000" pitchFamily="34" charset="-122"/>
              </a:rPr>
              <a:t>th</a:t>
            </a:r>
            <a:r>
              <a:rPr lang="en-US" altLang="zh-CN" sz="1800" dirty="0">
                <a:solidFill>
                  <a:schemeClr val="bg1"/>
                </a:solidFill>
                <a:latin typeface="思源黑体" panose="020B0500000000000000" pitchFamily="34" charset="-122"/>
                <a:ea typeface="思源黑体" panose="020B0500000000000000" pitchFamily="34" charset="-122"/>
              </a:rPr>
              <a:t> USENIX</a:t>
            </a:r>
          </a:p>
        </p:txBody>
      </p:sp>
      <p:sp>
        <p:nvSpPr>
          <p:cNvPr id="17" name="PA_圆角矩形 31"/>
          <p:cNvSpPr/>
          <p:nvPr>
            <p:custDataLst>
              <p:tags r:id="rId2"/>
            </p:custDataLst>
          </p:nvPr>
        </p:nvSpPr>
        <p:spPr>
          <a:xfrm>
            <a:off x="6402773" y="4537102"/>
            <a:ext cx="1421591" cy="232901"/>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67" dirty="0">
                <a:solidFill>
                  <a:srgbClr val="223762"/>
                </a:solidFill>
                <a:latin typeface="思源黑体" panose="020B0500000000000000" pitchFamily="34" charset="-122"/>
                <a:ea typeface="思源黑体" panose="020B0500000000000000" pitchFamily="34" charset="-122"/>
              </a:rPr>
              <a:t>2022/06/11</a:t>
            </a:r>
            <a:endParaRPr lang="zh-CN" altLang="en-US" sz="1067" dirty="0">
              <a:solidFill>
                <a:srgbClr val="223762"/>
              </a:solidFill>
              <a:latin typeface="思源黑体" panose="020B0500000000000000" pitchFamily="34" charset="-122"/>
              <a:ea typeface="思源黑体" panose="020B0500000000000000" pitchFamily="34" charset="-122"/>
            </a:endParaRPr>
          </a:p>
        </p:txBody>
      </p:sp>
    </p:spTree>
    <p:extLst>
      <p:ext uri="{BB962C8B-B14F-4D97-AF65-F5344CB8AC3E}">
        <p14:creationId xmlns:p14="http://schemas.microsoft.com/office/powerpoint/2010/main" val="3432399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par>
                                <p:cTn id="10" presetID="21" presetClass="entr" presetSubtype="8"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heel(8)">
                                      <p:cBhvr>
                                        <p:cTn id="12" dur="750"/>
                                        <p:tgtEl>
                                          <p:spTgt spid="4"/>
                                        </p:tgtEl>
                                      </p:cBhvr>
                                    </p:animEffect>
                                  </p:childTnLst>
                                </p:cTn>
                              </p:par>
                            </p:childTnLst>
                          </p:cTn>
                        </p:par>
                        <p:par>
                          <p:cTn id="13" fill="hold">
                            <p:stCondLst>
                              <p:cond delay="750"/>
                            </p:stCondLst>
                            <p:childTnLst>
                              <p:par>
                                <p:cTn id="14" presetID="2" presetClass="entr" presetSubtype="4" fill="hold" grpId="0" nodeType="afterEffect">
                                  <p:stCondLst>
                                    <p:cond delay="0"/>
                                  </p:stCondLst>
                                  <p:childTnLst>
                                    <p:set>
                                      <p:cBhvr>
                                        <p:cTn id="15" dur="1" fill="hold">
                                          <p:stCondLst>
                                            <p:cond delay="0"/>
                                          </p:stCondLst>
                                        </p:cTn>
                                        <p:tgtEl>
                                          <p:spTgt spid="5"/>
                                        </p:tgtEl>
                                        <p:attrNameLst>
                                          <p:attrName>style.visibility</p:attrName>
                                        </p:attrNameLst>
                                      </p:cBhvr>
                                      <p:to>
                                        <p:strVal val="visible"/>
                                      </p:to>
                                    </p:set>
                                    <p:anim calcmode="lin" valueType="num">
                                      <p:cBhvr additive="base">
                                        <p:cTn id="16" dur="500" fill="hold"/>
                                        <p:tgtEl>
                                          <p:spTgt spid="5"/>
                                        </p:tgtEl>
                                        <p:attrNameLst>
                                          <p:attrName>ppt_x</p:attrName>
                                        </p:attrNameLst>
                                      </p:cBhvr>
                                      <p:tavLst>
                                        <p:tav tm="0">
                                          <p:val>
                                            <p:strVal val="#ppt_x"/>
                                          </p:val>
                                        </p:tav>
                                        <p:tav tm="100000">
                                          <p:val>
                                            <p:strVal val="#ppt_x"/>
                                          </p:val>
                                        </p:tav>
                                      </p:tavLst>
                                    </p:anim>
                                    <p:anim calcmode="lin" valueType="num">
                                      <p:cBhvr additive="base">
                                        <p:cTn id="17" dur="500" fill="hold"/>
                                        <p:tgtEl>
                                          <p:spTgt spid="5"/>
                                        </p:tgtEl>
                                        <p:attrNameLst>
                                          <p:attrName>ppt_y</p:attrName>
                                        </p:attrNameLst>
                                      </p:cBhvr>
                                      <p:tavLst>
                                        <p:tav tm="0">
                                          <p:val>
                                            <p:strVal val="1+#ppt_h/2"/>
                                          </p:val>
                                        </p:tav>
                                        <p:tav tm="100000">
                                          <p:val>
                                            <p:strVal val="#ppt_y"/>
                                          </p:val>
                                        </p:tav>
                                      </p:tavLst>
                                    </p:anim>
                                  </p:childTnLst>
                                </p:cTn>
                              </p:par>
                              <p:par>
                                <p:cTn id="18" presetID="16" presetClass="entr" presetSubtype="21" fill="hold" grpId="0" nodeType="withEffect">
                                  <p:stCondLst>
                                    <p:cond delay="250"/>
                                  </p:stCondLst>
                                  <p:childTnLst>
                                    <p:set>
                                      <p:cBhvr>
                                        <p:cTn id="19" dur="1" fill="hold">
                                          <p:stCondLst>
                                            <p:cond delay="0"/>
                                          </p:stCondLst>
                                        </p:cTn>
                                        <p:tgtEl>
                                          <p:spTgt spid="15"/>
                                        </p:tgtEl>
                                        <p:attrNameLst>
                                          <p:attrName>style.visibility</p:attrName>
                                        </p:attrNameLst>
                                      </p:cBhvr>
                                      <p:to>
                                        <p:strVal val="visible"/>
                                      </p:to>
                                    </p:set>
                                    <p:animEffect transition="in" filter="barn(inVertical)">
                                      <p:cBhvr>
                                        <p:cTn id="20" dur="500"/>
                                        <p:tgtEl>
                                          <p:spTgt spid="15"/>
                                        </p:tgtEl>
                                      </p:cBhvr>
                                    </p:animEffect>
                                  </p:childTnLst>
                                </p:cTn>
                              </p:par>
                              <p:par>
                                <p:cTn id="21" presetID="53" presetClass="entr" presetSubtype="16" fill="hold" grpId="0" nodeType="withEffect">
                                  <p:stCondLst>
                                    <p:cond delay="750"/>
                                  </p:stCondLst>
                                  <p:childTnLst>
                                    <p:set>
                                      <p:cBhvr>
                                        <p:cTn id="22" dur="1" fill="hold">
                                          <p:stCondLst>
                                            <p:cond delay="0"/>
                                          </p:stCondLst>
                                        </p:cTn>
                                        <p:tgtEl>
                                          <p:spTgt spid="6"/>
                                        </p:tgtEl>
                                        <p:attrNameLst>
                                          <p:attrName>style.visibility</p:attrName>
                                        </p:attrNameLst>
                                      </p:cBhvr>
                                      <p:to>
                                        <p:strVal val="visible"/>
                                      </p:to>
                                    </p:set>
                                    <p:anim calcmode="lin" valueType="num">
                                      <p:cBhvr>
                                        <p:cTn id="23" dur="500" fill="hold"/>
                                        <p:tgtEl>
                                          <p:spTgt spid="6"/>
                                        </p:tgtEl>
                                        <p:attrNameLst>
                                          <p:attrName>ppt_w</p:attrName>
                                        </p:attrNameLst>
                                      </p:cBhvr>
                                      <p:tavLst>
                                        <p:tav tm="0">
                                          <p:val>
                                            <p:fltVal val="0"/>
                                          </p:val>
                                        </p:tav>
                                        <p:tav tm="100000">
                                          <p:val>
                                            <p:strVal val="#ppt_w"/>
                                          </p:val>
                                        </p:tav>
                                      </p:tavLst>
                                    </p:anim>
                                    <p:anim calcmode="lin" valueType="num">
                                      <p:cBhvr>
                                        <p:cTn id="24" dur="500" fill="hold"/>
                                        <p:tgtEl>
                                          <p:spTgt spid="6"/>
                                        </p:tgtEl>
                                        <p:attrNameLst>
                                          <p:attrName>ppt_h</p:attrName>
                                        </p:attrNameLst>
                                      </p:cBhvr>
                                      <p:tavLst>
                                        <p:tav tm="0">
                                          <p:val>
                                            <p:fltVal val="0"/>
                                          </p:val>
                                        </p:tav>
                                        <p:tav tm="100000">
                                          <p:val>
                                            <p:strVal val="#ppt_h"/>
                                          </p:val>
                                        </p:tav>
                                      </p:tavLst>
                                    </p:anim>
                                    <p:animEffect transition="in" filter="fade">
                                      <p:cBhvr>
                                        <p:cTn id="25" dur="500"/>
                                        <p:tgtEl>
                                          <p:spTgt spid="6"/>
                                        </p:tgtEl>
                                      </p:cBhvr>
                                    </p:animEffect>
                                  </p:childTnLst>
                                </p:cTn>
                              </p:par>
                              <p:par>
                                <p:cTn id="26" presetID="53" presetClass="entr" presetSubtype="16" fill="hold" grpId="0" nodeType="withEffect">
                                  <p:stCondLst>
                                    <p:cond delay="750"/>
                                  </p:stCondLst>
                                  <p:childTnLst>
                                    <p:set>
                                      <p:cBhvr>
                                        <p:cTn id="27" dur="1" fill="hold">
                                          <p:stCondLst>
                                            <p:cond delay="0"/>
                                          </p:stCondLst>
                                        </p:cTn>
                                        <p:tgtEl>
                                          <p:spTgt spid="17"/>
                                        </p:tgtEl>
                                        <p:attrNameLst>
                                          <p:attrName>style.visibility</p:attrName>
                                        </p:attrNameLst>
                                      </p:cBhvr>
                                      <p:to>
                                        <p:strVal val="visible"/>
                                      </p:to>
                                    </p:set>
                                    <p:anim calcmode="lin" valueType="num">
                                      <p:cBhvr>
                                        <p:cTn id="28" dur="500" fill="hold"/>
                                        <p:tgtEl>
                                          <p:spTgt spid="17"/>
                                        </p:tgtEl>
                                        <p:attrNameLst>
                                          <p:attrName>ppt_w</p:attrName>
                                        </p:attrNameLst>
                                      </p:cBhvr>
                                      <p:tavLst>
                                        <p:tav tm="0">
                                          <p:val>
                                            <p:fltVal val="0"/>
                                          </p:val>
                                        </p:tav>
                                        <p:tav tm="100000">
                                          <p:val>
                                            <p:strVal val="#ppt_w"/>
                                          </p:val>
                                        </p:tav>
                                      </p:tavLst>
                                    </p:anim>
                                    <p:anim calcmode="lin" valueType="num">
                                      <p:cBhvr>
                                        <p:cTn id="29" dur="500" fill="hold"/>
                                        <p:tgtEl>
                                          <p:spTgt spid="17"/>
                                        </p:tgtEl>
                                        <p:attrNameLst>
                                          <p:attrName>ppt_h</p:attrName>
                                        </p:attrNameLst>
                                      </p:cBhvr>
                                      <p:tavLst>
                                        <p:tav tm="0">
                                          <p:val>
                                            <p:fltVal val="0"/>
                                          </p:val>
                                        </p:tav>
                                        <p:tav tm="100000">
                                          <p:val>
                                            <p:strVal val="#ppt_h"/>
                                          </p:val>
                                        </p:tav>
                                      </p:tavLst>
                                    </p:anim>
                                    <p:animEffect transition="in" filter="fade">
                                      <p:cBhvr>
                                        <p:cTn id="3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p:bldP spid="6" grpId="0" animBg="1"/>
      <p:bldP spid="15" grpId="0"/>
      <p:bldP spid="17"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标题 80"/>
          <p:cNvSpPr>
            <a:spLocks noGrp="1"/>
          </p:cNvSpPr>
          <p:nvPr>
            <p:ph type="title"/>
          </p:nvPr>
        </p:nvSpPr>
        <p:spPr/>
        <p:txBody>
          <a:bodyPr/>
          <a:lstStyle/>
          <a:p>
            <a:pPr>
              <a:lnSpc>
                <a:spcPct val="120000"/>
              </a:lnSpc>
            </a:pPr>
            <a:r>
              <a:rPr lang="en-US" altLang="zh-CN" dirty="0"/>
              <a:t>Contribution</a:t>
            </a:r>
            <a:endParaRPr lang="zh-CN" altLang="en-US" dirty="0"/>
          </a:p>
        </p:txBody>
      </p:sp>
      <p:sp>
        <p:nvSpPr>
          <p:cNvPr id="35" name="TextBox 9"/>
          <p:cNvSpPr txBox="1"/>
          <p:nvPr/>
        </p:nvSpPr>
        <p:spPr>
          <a:xfrm>
            <a:off x="1406898" y="1980595"/>
            <a:ext cx="8547068" cy="728982"/>
          </a:xfrm>
          <a:prstGeom prst="rect">
            <a:avLst/>
          </a:prstGeom>
          <a:noFill/>
        </p:spPr>
        <p:txBody>
          <a:bodyPr wrap="square" rtlCol="0">
            <a:spAutoFit/>
          </a:bodyPr>
          <a:lstStyle>
            <a:defPPr>
              <a:defRPr lang="zh-CN"/>
            </a:defPPr>
            <a:lvl1pPr algn="r">
              <a:defRPr sz="1200">
                <a:solidFill>
                  <a:srgbClr val="232B36"/>
                </a:solidFill>
                <a:latin typeface="Arial Rounded MT Bold" panose="020F0704030504030204" pitchFamily="34" charset="0"/>
              </a:defRPr>
            </a:lvl1pPr>
          </a:lstStyle>
          <a:p>
            <a:pPr marL="285750" indent="-285750" algn="l">
              <a:lnSpc>
                <a:spcPct val="120000"/>
              </a:lnSpc>
              <a:buFont typeface="Wingdings" panose="05000000000000000000" pitchFamily="2" charset="2"/>
              <a:buChar char="Ø"/>
            </a:pPr>
            <a:r>
              <a:rPr lang="zh-CN" altLang="en-US" sz="1800" b="1" dirty="0">
                <a:solidFill>
                  <a:srgbClr val="313D51"/>
                </a:solidFill>
                <a:latin typeface="思源黑体" panose="020B0500000000000000" pitchFamily="34" charset="-122"/>
                <a:ea typeface="思源黑体" panose="020B0500000000000000" pitchFamily="34" charset="-122"/>
              </a:rPr>
              <a:t>提出了一种新技术</a:t>
            </a:r>
            <a:r>
              <a:rPr lang="en-US" altLang="zh-CN" sz="1800" b="1" dirty="0">
                <a:solidFill>
                  <a:srgbClr val="313D51"/>
                </a:solidFill>
                <a:latin typeface="思源黑体" panose="020B0500000000000000" pitchFamily="34" charset="-122"/>
                <a:ea typeface="思源黑体" panose="020B0500000000000000" pitchFamily="34" charset="-122"/>
              </a:rPr>
              <a:t>: </a:t>
            </a:r>
            <a:r>
              <a:rPr lang="zh-CN" altLang="en-US" sz="1800" b="1" dirty="0">
                <a:solidFill>
                  <a:srgbClr val="313D51"/>
                </a:solidFill>
                <a:latin typeface="思源黑体" panose="020B0500000000000000" pitchFamily="34" charset="-122"/>
                <a:ea typeface="思源黑体" panose="020B0500000000000000" pitchFamily="34" charset="-122"/>
              </a:rPr>
              <a:t>它利用嵌入式系统前端和后端之间的通用关键字来定位后端二进制文件中的数据入口。</a:t>
            </a:r>
          </a:p>
        </p:txBody>
      </p:sp>
      <p:sp>
        <p:nvSpPr>
          <p:cNvPr id="38" name="TextBox 9"/>
          <p:cNvSpPr txBox="1"/>
          <p:nvPr/>
        </p:nvSpPr>
        <p:spPr>
          <a:xfrm>
            <a:off x="1362448" y="3123834"/>
            <a:ext cx="8547068" cy="728982"/>
          </a:xfrm>
          <a:prstGeom prst="rect">
            <a:avLst/>
          </a:prstGeom>
          <a:noFill/>
        </p:spPr>
        <p:txBody>
          <a:bodyPr wrap="square" rtlCol="0">
            <a:spAutoFit/>
          </a:bodyPr>
          <a:lstStyle>
            <a:defPPr>
              <a:defRPr lang="zh-CN"/>
            </a:defPPr>
            <a:lvl1pPr algn="r">
              <a:defRPr sz="1200">
                <a:solidFill>
                  <a:srgbClr val="232B36"/>
                </a:solidFill>
                <a:latin typeface="Arial Rounded MT Bold" panose="020F0704030504030204" pitchFamily="34" charset="0"/>
              </a:defRPr>
            </a:lvl1pPr>
          </a:lstStyle>
          <a:p>
            <a:pPr marL="285750" indent="-285750" algn="l">
              <a:lnSpc>
                <a:spcPct val="120000"/>
              </a:lnSpc>
              <a:buFont typeface="Wingdings" panose="05000000000000000000" pitchFamily="2" charset="2"/>
              <a:buChar char="Ø"/>
            </a:pPr>
            <a:r>
              <a:rPr lang="zh-CN" altLang="en-US" sz="1800" b="1" dirty="0">
                <a:solidFill>
                  <a:srgbClr val="313D51"/>
                </a:solidFill>
                <a:latin typeface="思源黑体" panose="020B0500000000000000" pitchFamily="34" charset="-122"/>
                <a:ea typeface="思源黑体" panose="020B0500000000000000" pitchFamily="34" charset="-122"/>
              </a:rPr>
              <a:t>设计并实现了</a:t>
            </a:r>
            <a:r>
              <a:rPr lang="en-US" altLang="zh-CN" sz="1800" b="1" dirty="0" err="1">
                <a:solidFill>
                  <a:srgbClr val="313D51"/>
                </a:solidFill>
                <a:latin typeface="思源黑体" panose="020B0500000000000000" pitchFamily="34" charset="-122"/>
                <a:ea typeface="思源黑体" panose="020B0500000000000000" pitchFamily="34" charset="-122"/>
              </a:rPr>
              <a:t>SaTC</a:t>
            </a:r>
            <a:r>
              <a:rPr lang="en-US" altLang="zh-CN" sz="1800" b="1" dirty="0">
                <a:solidFill>
                  <a:srgbClr val="313D51"/>
                </a:solidFill>
                <a:latin typeface="思源黑体" panose="020B0500000000000000" pitchFamily="34" charset="-122"/>
                <a:ea typeface="思源黑体" panose="020B0500000000000000" pitchFamily="34" charset="-122"/>
              </a:rPr>
              <a:t>: </a:t>
            </a:r>
            <a:r>
              <a:rPr lang="zh-CN" altLang="en-US" sz="1800" b="1" dirty="0">
                <a:solidFill>
                  <a:srgbClr val="313D51"/>
                </a:solidFill>
                <a:latin typeface="思源黑体" panose="020B0500000000000000" pitchFamily="34" charset="-122"/>
                <a:ea typeface="思源黑体" panose="020B0500000000000000" pitchFamily="34" charset="-122"/>
              </a:rPr>
              <a:t>它利用粗粒度污点分析和路径</a:t>
            </a:r>
            <a:r>
              <a:rPr lang="en-US" altLang="zh-CN" sz="1800" b="1" dirty="0">
                <a:solidFill>
                  <a:srgbClr val="313D51"/>
                </a:solidFill>
                <a:latin typeface="思源黑体" panose="020B0500000000000000" pitchFamily="34" charset="-122"/>
                <a:ea typeface="思源黑体" panose="020B0500000000000000" pitchFamily="34" charset="-122"/>
              </a:rPr>
              <a:t>trace</a:t>
            </a:r>
            <a:r>
              <a:rPr lang="zh-CN" altLang="en-US" sz="1800" b="1" dirty="0">
                <a:solidFill>
                  <a:srgbClr val="313D51"/>
                </a:solidFill>
                <a:latin typeface="思源黑体" panose="020B0500000000000000" pitchFamily="34" charset="-122"/>
                <a:ea typeface="思源黑体" panose="020B0500000000000000" pitchFamily="34" charset="-122"/>
              </a:rPr>
              <a:t>合并方法来有效检测嵌入式系统中的漏洞。</a:t>
            </a:r>
          </a:p>
        </p:txBody>
      </p:sp>
      <p:sp>
        <p:nvSpPr>
          <p:cNvPr id="41" name="TextBox 9"/>
          <p:cNvSpPr txBox="1"/>
          <p:nvPr/>
        </p:nvSpPr>
        <p:spPr>
          <a:xfrm>
            <a:off x="1362448" y="4267073"/>
            <a:ext cx="8547068" cy="728982"/>
          </a:xfrm>
          <a:prstGeom prst="rect">
            <a:avLst/>
          </a:prstGeom>
          <a:noFill/>
        </p:spPr>
        <p:txBody>
          <a:bodyPr wrap="square" rtlCol="0">
            <a:spAutoFit/>
          </a:bodyPr>
          <a:lstStyle>
            <a:defPPr>
              <a:defRPr lang="zh-CN"/>
            </a:defPPr>
            <a:lvl1pPr algn="r">
              <a:defRPr sz="1200">
                <a:solidFill>
                  <a:srgbClr val="232B36"/>
                </a:solidFill>
                <a:latin typeface="Arial Rounded MT Bold" panose="020F0704030504030204" pitchFamily="34" charset="0"/>
              </a:defRPr>
            </a:lvl1pPr>
          </a:lstStyle>
          <a:p>
            <a:pPr marL="285750" indent="-285750" algn="l">
              <a:lnSpc>
                <a:spcPct val="120000"/>
              </a:lnSpc>
              <a:buFont typeface="Wingdings" panose="05000000000000000000" pitchFamily="2" charset="2"/>
              <a:buChar char="Ø"/>
            </a:pPr>
            <a:r>
              <a:rPr lang="zh-CN" altLang="en-US" sz="1800" b="1" dirty="0">
                <a:solidFill>
                  <a:srgbClr val="313D51"/>
                </a:solidFill>
                <a:latin typeface="思源黑体" panose="020B0500000000000000" pitchFamily="34" charset="-122"/>
                <a:ea typeface="思源黑体" panose="020B0500000000000000" pitchFamily="34" charset="-122"/>
              </a:rPr>
              <a:t>在 </a:t>
            </a:r>
            <a:r>
              <a:rPr lang="en-US" altLang="zh-CN" sz="1800" b="1" dirty="0">
                <a:solidFill>
                  <a:srgbClr val="313D51"/>
                </a:solidFill>
                <a:latin typeface="思源黑体" panose="020B0500000000000000" pitchFamily="34" charset="-122"/>
                <a:ea typeface="思源黑体" panose="020B0500000000000000" pitchFamily="34" charset="-122"/>
              </a:rPr>
              <a:t>39</a:t>
            </a:r>
            <a:r>
              <a:rPr lang="zh-CN" altLang="en-US" sz="1800" b="1" dirty="0">
                <a:solidFill>
                  <a:srgbClr val="313D51"/>
                </a:solidFill>
                <a:latin typeface="思源黑体" panose="020B0500000000000000" pitchFamily="34" charset="-122"/>
                <a:ea typeface="思源黑体" panose="020B0500000000000000" pitchFamily="34" charset="-122"/>
              </a:rPr>
              <a:t>个真实世界的固件样本上评估 </a:t>
            </a:r>
            <a:r>
              <a:rPr lang="en-US" altLang="zh-CN" sz="1800" b="1" dirty="0" err="1">
                <a:solidFill>
                  <a:srgbClr val="313D51"/>
                </a:solidFill>
                <a:latin typeface="思源黑体" panose="020B0500000000000000" pitchFamily="34" charset="-122"/>
                <a:ea typeface="思源黑体" panose="020B0500000000000000" pitchFamily="34" charset="-122"/>
              </a:rPr>
              <a:t>SaTC</a:t>
            </a:r>
            <a:r>
              <a:rPr lang="en-US" altLang="zh-CN" sz="1800" b="1" dirty="0">
                <a:solidFill>
                  <a:srgbClr val="313D51"/>
                </a:solidFill>
                <a:latin typeface="思源黑体" panose="020B0500000000000000" pitchFamily="34" charset="-122"/>
                <a:ea typeface="思源黑体" panose="020B0500000000000000" pitchFamily="34" charset="-122"/>
              </a:rPr>
              <a:t> </a:t>
            </a:r>
            <a:r>
              <a:rPr lang="zh-CN" altLang="en-US" sz="1800" b="1" dirty="0">
                <a:solidFill>
                  <a:srgbClr val="313D51"/>
                </a:solidFill>
                <a:latin typeface="思源黑体" panose="020B0500000000000000" pitchFamily="34" charset="-122"/>
                <a:ea typeface="思源黑体" panose="020B0500000000000000" pitchFamily="34" charset="-122"/>
              </a:rPr>
              <a:t>并发现 </a:t>
            </a:r>
            <a:r>
              <a:rPr lang="en-US" altLang="zh-CN" sz="1800" b="1" dirty="0">
                <a:solidFill>
                  <a:srgbClr val="313D51"/>
                </a:solidFill>
                <a:latin typeface="思源黑体" panose="020B0500000000000000" pitchFamily="34" charset="-122"/>
                <a:ea typeface="思源黑体" panose="020B0500000000000000" pitchFamily="34" charset="-122"/>
              </a:rPr>
              <a:t>33</a:t>
            </a:r>
            <a:r>
              <a:rPr lang="zh-CN" altLang="en-US" sz="1800" b="1" dirty="0">
                <a:solidFill>
                  <a:srgbClr val="313D51"/>
                </a:solidFill>
                <a:latin typeface="思源黑体" panose="020B0500000000000000" pitchFamily="34" charset="-122"/>
                <a:ea typeface="思源黑体" panose="020B0500000000000000" pitchFamily="34" charset="-122"/>
              </a:rPr>
              <a:t>个未公开漏洞，包括命令注入、缓冲区溢出和不正确的访问控制错误。</a:t>
            </a:r>
          </a:p>
        </p:txBody>
      </p:sp>
    </p:spTree>
    <p:extLst>
      <p:ext uri="{BB962C8B-B14F-4D97-AF65-F5344CB8AC3E}">
        <p14:creationId xmlns:p14="http://schemas.microsoft.com/office/powerpoint/2010/main" val="169601138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5">
                                            <p:txEl>
                                              <p:pRg st="0" end="0"/>
                                            </p:txEl>
                                          </p:spTgt>
                                        </p:tgtEl>
                                        <p:attrNameLst>
                                          <p:attrName>style.visibility</p:attrName>
                                        </p:attrNameLst>
                                      </p:cBhvr>
                                      <p:to>
                                        <p:strVal val="visible"/>
                                      </p:to>
                                    </p:set>
                                    <p:animEffect transition="in" filter="fade">
                                      <p:cBhvr>
                                        <p:cTn id="7" dur="1000"/>
                                        <p:tgtEl>
                                          <p:spTgt spid="35">
                                            <p:txEl>
                                              <p:pRg st="0" end="0"/>
                                            </p:txEl>
                                          </p:spTgt>
                                        </p:tgtEl>
                                      </p:cBhvr>
                                    </p:animEffect>
                                    <p:anim calcmode="lin" valueType="num">
                                      <p:cBhvr>
                                        <p:cTn id="8" dur="1000" fill="hold"/>
                                        <p:tgtEl>
                                          <p:spTgt spid="3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8">
                                            <p:txEl>
                                              <p:pRg st="0" end="0"/>
                                            </p:txEl>
                                          </p:spTgt>
                                        </p:tgtEl>
                                        <p:attrNameLst>
                                          <p:attrName>style.visibility</p:attrName>
                                        </p:attrNameLst>
                                      </p:cBhvr>
                                      <p:to>
                                        <p:strVal val="visible"/>
                                      </p:to>
                                    </p:set>
                                    <p:animEffect transition="in" filter="fade">
                                      <p:cBhvr>
                                        <p:cTn id="14" dur="1000"/>
                                        <p:tgtEl>
                                          <p:spTgt spid="38">
                                            <p:txEl>
                                              <p:pRg st="0" end="0"/>
                                            </p:txEl>
                                          </p:spTgt>
                                        </p:tgtEl>
                                      </p:cBhvr>
                                    </p:animEffect>
                                    <p:anim calcmode="lin" valueType="num">
                                      <p:cBhvr>
                                        <p:cTn id="15" dur="1000" fill="hold"/>
                                        <p:tgtEl>
                                          <p:spTgt spid="38">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38">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41">
                                            <p:txEl>
                                              <p:pRg st="0" end="0"/>
                                            </p:txEl>
                                          </p:spTgt>
                                        </p:tgtEl>
                                        <p:attrNameLst>
                                          <p:attrName>style.visibility</p:attrName>
                                        </p:attrNameLst>
                                      </p:cBhvr>
                                      <p:to>
                                        <p:strVal val="visible"/>
                                      </p:to>
                                    </p:set>
                                    <p:animEffect transition="in" filter="fade">
                                      <p:cBhvr>
                                        <p:cTn id="21" dur="1000"/>
                                        <p:tgtEl>
                                          <p:spTgt spid="41">
                                            <p:txEl>
                                              <p:pRg st="0" end="0"/>
                                            </p:txEl>
                                          </p:spTgt>
                                        </p:tgtEl>
                                      </p:cBhvr>
                                    </p:animEffect>
                                    <p:anim calcmode="lin" valueType="num">
                                      <p:cBhvr>
                                        <p:cTn id="22" dur="1000" fill="hold"/>
                                        <p:tgtEl>
                                          <p:spTgt spid="41">
                                            <p:txEl>
                                              <p:pRg st="0" end="0"/>
                                            </p:txEl>
                                          </p:spTgt>
                                        </p:tgtEl>
                                        <p:attrNameLst>
                                          <p:attrName>ppt_x</p:attrName>
                                        </p:attrNameLst>
                                      </p:cBhvr>
                                      <p:tavLst>
                                        <p:tav tm="0">
                                          <p:val>
                                            <p:strVal val="#ppt_x"/>
                                          </p:val>
                                        </p:tav>
                                        <p:tav tm="100000">
                                          <p:val>
                                            <p:strVal val="#ppt_x"/>
                                          </p:val>
                                        </p:tav>
                                      </p:tavLst>
                                    </p:anim>
                                    <p:anim calcmode="lin" valueType="num">
                                      <p:cBhvr>
                                        <p:cTn id="23" dur="1000" fill="hold"/>
                                        <p:tgtEl>
                                          <p:spTgt spid="41">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31011" y="766036"/>
            <a:ext cx="3629564" cy="456129"/>
          </a:xfrm>
        </p:spPr>
        <p:txBody>
          <a:bodyPr/>
          <a:lstStyle/>
          <a:p>
            <a:pPr>
              <a:lnSpc>
                <a:spcPct val="120000"/>
              </a:lnSpc>
            </a:pPr>
            <a:r>
              <a:rPr lang="en-US" altLang="zh-CN" dirty="0"/>
              <a:t>Example</a:t>
            </a:r>
            <a:endParaRPr lang="zh-CN" altLang="en-US" dirty="0"/>
          </a:p>
        </p:txBody>
      </p:sp>
      <p:pic>
        <p:nvPicPr>
          <p:cNvPr id="7" name="图片 6">
            <a:extLst>
              <a:ext uri="{FF2B5EF4-FFF2-40B4-BE49-F238E27FC236}">
                <a16:creationId xmlns:a16="http://schemas.microsoft.com/office/drawing/2014/main" id="{229A9410-19D6-C8E8-1710-815AAF499B97}"/>
              </a:ext>
            </a:extLst>
          </p:cNvPr>
          <p:cNvPicPr>
            <a:picLocks noChangeAspect="1"/>
          </p:cNvPicPr>
          <p:nvPr/>
        </p:nvPicPr>
        <p:blipFill>
          <a:blip r:embed="rId3"/>
          <a:stretch>
            <a:fillRect/>
          </a:stretch>
        </p:blipFill>
        <p:spPr>
          <a:xfrm>
            <a:off x="1032762" y="1647825"/>
            <a:ext cx="10126476" cy="3562349"/>
          </a:xfrm>
          <a:prstGeom prst="rect">
            <a:avLst/>
          </a:prstGeom>
        </p:spPr>
      </p:pic>
    </p:spTree>
    <p:extLst>
      <p:ext uri="{BB962C8B-B14F-4D97-AF65-F5344CB8AC3E}">
        <p14:creationId xmlns:p14="http://schemas.microsoft.com/office/powerpoint/2010/main" val="1267566386"/>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nSpc>
                <a:spcPct val="120000"/>
              </a:lnSpc>
            </a:pPr>
            <a:r>
              <a:rPr lang="en-US" altLang="zh-CN" dirty="0"/>
              <a:t>Challenges</a:t>
            </a:r>
            <a:endParaRPr lang="zh-CN" altLang="en-US" dirty="0"/>
          </a:p>
        </p:txBody>
      </p:sp>
      <p:grpSp>
        <p:nvGrpSpPr>
          <p:cNvPr id="21" name="组合 20"/>
          <p:cNvGrpSpPr/>
          <p:nvPr/>
        </p:nvGrpSpPr>
        <p:grpSpPr>
          <a:xfrm>
            <a:off x="1750646" y="1893215"/>
            <a:ext cx="8020017" cy="4156006"/>
            <a:chOff x="774170" y="995645"/>
            <a:chExt cx="10096270" cy="5231931"/>
          </a:xfrm>
        </p:grpSpPr>
        <p:sp>
          <p:nvSpPr>
            <p:cNvPr id="22" name="Freeform 6"/>
            <p:cNvSpPr/>
            <p:nvPr/>
          </p:nvSpPr>
          <p:spPr bwMode="auto">
            <a:xfrm>
              <a:off x="774170" y="2667283"/>
              <a:ext cx="2429405" cy="1787525"/>
            </a:xfrm>
            <a:custGeom>
              <a:avLst/>
              <a:gdLst>
                <a:gd name="T0" fmla="*/ 2143 w 2858"/>
                <a:gd name="T1" fmla="*/ 0 h 2475"/>
                <a:gd name="T2" fmla="*/ 2501 w 2858"/>
                <a:gd name="T3" fmla="*/ 619 h 2475"/>
                <a:gd name="T4" fmla="*/ 2858 w 2858"/>
                <a:gd name="T5" fmla="*/ 1238 h 2475"/>
                <a:gd name="T6" fmla="*/ 2501 w 2858"/>
                <a:gd name="T7" fmla="*/ 1856 h 2475"/>
                <a:gd name="T8" fmla="*/ 2143 w 2858"/>
                <a:gd name="T9" fmla="*/ 2475 h 2475"/>
                <a:gd name="T10" fmla="*/ 1429 w 2858"/>
                <a:gd name="T11" fmla="*/ 2475 h 2475"/>
                <a:gd name="T12" fmla="*/ 714 w 2858"/>
                <a:gd name="T13" fmla="*/ 2475 h 2475"/>
                <a:gd name="T14" fmla="*/ 357 w 2858"/>
                <a:gd name="T15" fmla="*/ 1856 h 2475"/>
                <a:gd name="T16" fmla="*/ 0 w 2858"/>
                <a:gd name="T17" fmla="*/ 1238 h 2475"/>
                <a:gd name="T18" fmla="*/ 357 w 2858"/>
                <a:gd name="T19" fmla="*/ 619 h 2475"/>
                <a:gd name="T20" fmla="*/ 714 w 2858"/>
                <a:gd name="T21" fmla="*/ 0 h 2475"/>
                <a:gd name="T22" fmla="*/ 1429 w 2858"/>
                <a:gd name="T23" fmla="*/ 0 h 2475"/>
                <a:gd name="T24" fmla="*/ 2143 w 2858"/>
                <a:gd name="T25" fmla="*/ 0 h 2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58" h="2475">
                  <a:moveTo>
                    <a:pt x="2143" y="0"/>
                  </a:moveTo>
                  <a:lnTo>
                    <a:pt x="2501" y="619"/>
                  </a:lnTo>
                  <a:lnTo>
                    <a:pt x="2858" y="1238"/>
                  </a:lnTo>
                  <a:lnTo>
                    <a:pt x="2501" y="1856"/>
                  </a:lnTo>
                  <a:lnTo>
                    <a:pt x="2143" y="2475"/>
                  </a:lnTo>
                  <a:lnTo>
                    <a:pt x="1429" y="2475"/>
                  </a:lnTo>
                  <a:lnTo>
                    <a:pt x="714" y="2475"/>
                  </a:lnTo>
                  <a:lnTo>
                    <a:pt x="357" y="1856"/>
                  </a:lnTo>
                  <a:lnTo>
                    <a:pt x="0" y="1238"/>
                  </a:lnTo>
                  <a:lnTo>
                    <a:pt x="357" y="619"/>
                  </a:lnTo>
                  <a:lnTo>
                    <a:pt x="714" y="0"/>
                  </a:lnTo>
                  <a:lnTo>
                    <a:pt x="1429" y="0"/>
                  </a:lnTo>
                  <a:lnTo>
                    <a:pt x="2143" y="0"/>
                  </a:lnTo>
                  <a:close/>
                </a:path>
              </a:pathLst>
            </a:custGeom>
            <a:solidFill>
              <a:srgbClr val="244C89"/>
            </a:solidFill>
            <a:ln w="38100" cap="flat">
              <a:solidFill>
                <a:schemeClr val="bg2"/>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pPr>
                <a:lnSpc>
                  <a:spcPct val="120000"/>
                </a:lnSpc>
              </a:pPr>
              <a:endParaRPr lang="zh-CN" altLang="en-US" sz="2400">
                <a:solidFill>
                  <a:srgbClr val="213555"/>
                </a:solidFill>
              </a:endParaRPr>
            </a:p>
          </p:txBody>
        </p:sp>
        <p:sp>
          <p:nvSpPr>
            <p:cNvPr id="23" name="Line 7"/>
            <p:cNvSpPr>
              <a:spLocks noChangeShapeType="1"/>
            </p:cNvSpPr>
            <p:nvPr/>
          </p:nvSpPr>
          <p:spPr bwMode="auto">
            <a:xfrm flipV="1">
              <a:off x="2690813" y="1833845"/>
              <a:ext cx="1055688" cy="833438"/>
            </a:xfrm>
            <a:prstGeom prst="line">
              <a:avLst/>
            </a:prstGeom>
            <a:noFill/>
            <a:ln w="9" cap="flat">
              <a:solidFill>
                <a:srgbClr val="2E2C2C"/>
              </a:solidFill>
              <a:prstDash val="solid"/>
              <a:miter lim="800000"/>
              <a:headEnd type="none" w="med" len="me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pPr>
                <a:lnSpc>
                  <a:spcPct val="120000"/>
                </a:lnSpc>
              </a:pPr>
              <a:endParaRPr lang="zh-CN" altLang="en-US" sz="2400">
                <a:solidFill>
                  <a:srgbClr val="213555"/>
                </a:solidFill>
              </a:endParaRPr>
            </a:p>
          </p:txBody>
        </p:sp>
        <p:sp>
          <p:nvSpPr>
            <p:cNvPr id="24" name="Line 8"/>
            <p:cNvSpPr>
              <a:spLocks noChangeShapeType="1"/>
            </p:cNvSpPr>
            <p:nvPr/>
          </p:nvSpPr>
          <p:spPr bwMode="auto">
            <a:xfrm flipV="1">
              <a:off x="3201987" y="3564220"/>
              <a:ext cx="549275" cy="0"/>
            </a:xfrm>
            <a:prstGeom prst="line">
              <a:avLst/>
            </a:prstGeom>
            <a:noFill/>
            <a:ln w="9" cap="flat">
              <a:solidFill>
                <a:srgbClr val="2E2C2C"/>
              </a:solidFill>
              <a:prstDash val="solid"/>
              <a:miter lim="800000"/>
              <a:headEnd type="none" w="med" len="me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pPr>
                <a:lnSpc>
                  <a:spcPct val="120000"/>
                </a:lnSpc>
              </a:pPr>
              <a:endParaRPr lang="zh-CN" altLang="en-US" sz="2400">
                <a:solidFill>
                  <a:srgbClr val="213555"/>
                </a:solidFill>
              </a:endParaRPr>
            </a:p>
          </p:txBody>
        </p:sp>
        <p:sp>
          <p:nvSpPr>
            <p:cNvPr id="25" name="Line 13"/>
            <p:cNvSpPr>
              <a:spLocks noChangeShapeType="1"/>
            </p:cNvSpPr>
            <p:nvPr/>
          </p:nvSpPr>
          <p:spPr bwMode="auto">
            <a:xfrm>
              <a:off x="2690813" y="4456395"/>
              <a:ext cx="1055688" cy="833438"/>
            </a:xfrm>
            <a:prstGeom prst="line">
              <a:avLst/>
            </a:prstGeom>
            <a:noFill/>
            <a:ln w="9" cap="flat">
              <a:solidFill>
                <a:srgbClr val="2E2C2C"/>
              </a:solidFill>
              <a:prstDash val="solid"/>
              <a:miter lim="800000"/>
              <a:headEnd type="none" w="med" len="me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pPr>
                <a:lnSpc>
                  <a:spcPct val="120000"/>
                </a:lnSpc>
              </a:pPr>
              <a:endParaRPr lang="zh-CN" altLang="en-US" sz="2400">
                <a:solidFill>
                  <a:srgbClr val="213555"/>
                </a:solidFill>
              </a:endParaRPr>
            </a:p>
          </p:txBody>
        </p:sp>
        <p:grpSp>
          <p:nvGrpSpPr>
            <p:cNvPr id="28" name="组合 27"/>
            <p:cNvGrpSpPr/>
            <p:nvPr/>
          </p:nvGrpSpPr>
          <p:grpSpPr>
            <a:xfrm>
              <a:off x="3751263" y="995645"/>
              <a:ext cx="7119177" cy="1686820"/>
              <a:chOff x="3751263" y="995645"/>
              <a:chExt cx="7119177" cy="1686820"/>
            </a:xfrm>
          </p:grpSpPr>
          <p:sp>
            <p:nvSpPr>
              <p:cNvPr id="44" name="Rectangle 9"/>
              <p:cNvSpPr>
                <a:spLocks noChangeArrowheads="1"/>
              </p:cNvSpPr>
              <p:nvPr/>
            </p:nvSpPr>
            <p:spPr bwMode="auto">
              <a:xfrm>
                <a:off x="3751263" y="1333579"/>
                <a:ext cx="7119177" cy="1348886"/>
              </a:xfrm>
              <a:prstGeom prst="rect">
                <a:avLst/>
              </a:prstGeom>
              <a:solidFill>
                <a:srgbClr val="FFFFFF"/>
              </a:solidFill>
              <a:ln w="9" cap="flat">
                <a:solidFill>
                  <a:schemeClr val="bg2">
                    <a:lumMod val="75000"/>
                  </a:schemeClr>
                </a:solidFill>
                <a:prstDash val="solid"/>
                <a:miter lim="800000"/>
              </a:ln>
            </p:spPr>
            <p:txBody>
              <a:bodyPr vert="horz" wrap="square" lIns="91440" tIns="45720" rIns="91440" bIns="45720" numCol="1" anchor="t" anchorCtr="0" compatLnSpc="1"/>
              <a:lstStyle/>
              <a:p>
                <a:pPr>
                  <a:lnSpc>
                    <a:spcPct val="120000"/>
                  </a:lnSpc>
                </a:pPr>
                <a:endParaRPr lang="zh-CN" altLang="en-US" sz="1600">
                  <a:solidFill>
                    <a:srgbClr val="213555"/>
                  </a:solidFill>
                </a:endParaRPr>
              </a:p>
            </p:txBody>
          </p:sp>
          <p:sp>
            <p:nvSpPr>
              <p:cNvPr id="45" name="Rectangle 10"/>
              <p:cNvSpPr>
                <a:spLocks noChangeArrowheads="1"/>
              </p:cNvSpPr>
              <p:nvPr/>
            </p:nvSpPr>
            <p:spPr bwMode="auto">
              <a:xfrm>
                <a:off x="5540009" y="995645"/>
                <a:ext cx="3581400" cy="582090"/>
              </a:xfrm>
              <a:prstGeom prst="rect">
                <a:avLst/>
              </a:prstGeom>
              <a:solidFill>
                <a:srgbClr val="244C89"/>
              </a:solidFill>
              <a:ln w="19050" cap="flat">
                <a:solidFill>
                  <a:schemeClr val="bg2"/>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pPr>
                  <a:lnSpc>
                    <a:spcPct val="120000"/>
                  </a:lnSpc>
                </a:pPr>
                <a:endParaRPr lang="zh-CN" altLang="en-US" sz="1600">
                  <a:solidFill>
                    <a:srgbClr val="213555"/>
                  </a:solidFill>
                </a:endParaRPr>
              </a:p>
            </p:txBody>
          </p:sp>
          <p:sp>
            <p:nvSpPr>
              <p:cNvPr id="46" name="TextBox 16"/>
              <p:cNvSpPr txBox="1"/>
              <p:nvPr/>
            </p:nvSpPr>
            <p:spPr>
              <a:xfrm>
                <a:off x="5776685" y="995645"/>
                <a:ext cx="3108046" cy="501513"/>
              </a:xfrm>
              <a:prstGeom prst="rect">
                <a:avLst/>
              </a:prstGeom>
              <a:noFill/>
            </p:spPr>
            <p:txBody>
              <a:bodyPr wrap="square" rtlCol="0">
                <a:spAutoFit/>
              </a:bodyPr>
              <a:lstStyle/>
              <a:p>
                <a:pPr algn="ctr">
                  <a:lnSpc>
                    <a:spcPct val="120000"/>
                  </a:lnSpc>
                </a:pPr>
                <a:r>
                  <a:rPr lang="zh-CN" altLang="en-US" b="1" dirty="0">
                    <a:solidFill>
                      <a:schemeClr val="bg1"/>
                    </a:solidFill>
                    <a:latin typeface="+mn-ea"/>
                  </a:rPr>
                  <a:t>前端识别关键字</a:t>
                </a:r>
                <a:endParaRPr lang="en-US" altLang="zh-CN" b="1" dirty="0">
                  <a:solidFill>
                    <a:schemeClr val="bg1"/>
                  </a:solidFill>
                  <a:latin typeface="+mn-ea"/>
                  <a:ea typeface="+mn-ea"/>
                </a:endParaRPr>
              </a:p>
            </p:txBody>
          </p:sp>
          <p:sp>
            <p:nvSpPr>
              <p:cNvPr id="47" name="TextBox 17"/>
              <p:cNvSpPr txBox="1"/>
              <p:nvPr/>
            </p:nvSpPr>
            <p:spPr>
              <a:xfrm>
                <a:off x="3906923" y="1664902"/>
                <a:ext cx="6807854" cy="953137"/>
              </a:xfrm>
              <a:prstGeom prst="rect">
                <a:avLst/>
              </a:prstGeom>
              <a:noFill/>
            </p:spPr>
            <p:txBody>
              <a:bodyPr wrap="square" rtlCol="0">
                <a:spAutoFit/>
              </a:bodyPr>
              <a:lstStyle/>
              <a:p>
                <a:pPr algn="just">
                  <a:lnSpc>
                    <a:spcPct val="120000"/>
                  </a:lnSpc>
                </a:pPr>
                <a:r>
                  <a:rPr lang="zh-CN" altLang="en-US" sz="1200" dirty="0">
                    <a:solidFill>
                      <a:schemeClr val="tx1">
                        <a:lumMod val="65000"/>
                        <a:lumOff val="35000"/>
                      </a:schemeClr>
                    </a:solidFill>
                    <a:latin typeface="思源黑体" panose="020B0500000000000000" pitchFamily="34" charset="-122"/>
                    <a:ea typeface="思源黑体" panose="020B0500000000000000" pitchFamily="34" charset="-122"/>
                  </a:rPr>
                  <a:t>用户输入通常用隐藏在前端的关键字标记，例如样本中的 </a:t>
                </a:r>
                <a:r>
                  <a:rPr lang="en-US" altLang="zh-CN" sz="1200" dirty="0" err="1">
                    <a:solidFill>
                      <a:schemeClr val="tx1">
                        <a:lumMod val="65000"/>
                        <a:lumOff val="35000"/>
                      </a:schemeClr>
                    </a:solidFill>
                    <a:latin typeface="思源黑体" panose="020B0500000000000000" pitchFamily="34" charset="-122"/>
                    <a:ea typeface="思源黑体" panose="020B0500000000000000" pitchFamily="34" charset="-122"/>
                  </a:rPr>
                  <a:t>deviceName</a:t>
                </a:r>
                <a:r>
                  <a:rPr lang="zh-CN" altLang="en-US" sz="1200" dirty="0">
                    <a:solidFill>
                      <a:schemeClr val="tx1">
                        <a:lumMod val="65000"/>
                        <a:lumOff val="35000"/>
                      </a:schemeClr>
                    </a:solidFill>
                    <a:latin typeface="思源黑体" panose="020B0500000000000000" pitchFamily="34" charset="-122"/>
                    <a:ea typeface="思源黑体" panose="020B0500000000000000" pitchFamily="34" charset="-122"/>
                  </a:rPr>
                  <a:t>。然而，一个未打包的固件在前端包含数千个字符串。在没有领域知识或实际执行的情况下理解每个字符串的语义是具有挑战性的。</a:t>
                </a:r>
              </a:p>
            </p:txBody>
          </p:sp>
        </p:grpSp>
        <p:grpSp>
          <p:nvGrpSpPr>
            <p:cNvPr id="31" name="组合 30"/>
            <p:cNvGrpSpPr/>
            <p:nvPr/>
          </p:nvGrpSpPr>
          <p:grpSpPr>
            <a:xfrm>
              <a:off x="3751263" y="2741895"/>
              <a:ext cx="7119177" cy="1730135"/>
              <a:chOff x="3751263" y="2741895"/>
              <a:chExt cx="7119177" cy="1730135"/>
            </a:xfrm>
          </p:grpSpPr>
          <p:sp>
            <p:nvSpPr>
              <p:cNvPr id="38" name="Rectangle 11"/>
              <p:cNvSpPr>
                <a:spLocks noChangeArrowheads="1"/>
              </p:cNvSpPr>
              <p:nvPr/>
            </p:nvSpPr>
            <p:spPr bwMode="auto">
              <a:xfrm>
                <a:off x="3751263" y="3081414"/>
                <a:ext cx="7119177" cy="1347229"/>
              </a:xfrm>
              <a:prstGeom prst="rect">
                <a:avLst/>
              </a:prstGeom>
              <a:solidFill>
                <a:srgbClr val="FFFFFF"/>
              </a:solidFill>
              <a:ln w="9" cap="flat">
                <a:solidFill>
                  <a:schemeClr val="bg2">
                    <a:lumMod val="75000"/>
                  </a:schemeClr>
                </a:solidFill>
                <a:prstDash val="solid"/>
                <a:miter lim="800000"/>
              </a:ln>
            </p:spPr>
            <p:txBody>
              <a:bodyPr vert="horz" wrap="square" lIns="91440" tIns="45720" rIns="91440" bIns="45720" numCol="1" anchor="t" anchorCtr="0" compatLnSpc="1"/>
              <a:lstStyle/>
              <a:p>
                <a:pPr>
                  <a:lnSpc>
                    <a:spcPct val="120000"/>
                  </a:lnSpc>
                </a:pPr>
                <a:endParaRPr lang="zh-CN" altLang="en-US" sz="1600">
                  <a:solidFill>
                    <a:srgbClr val="213555"/>
                  </a:solidFill>
                </a:endParaRPr>
              </a:p>
            </p:txBody>
          </p:sp>
          <p:sp>
            <p:nvSpPr>
              <p:cNvPr id="40" name="Rectangle 12"/>
              <p:cNvSpPr>
                <a:spLocks noChangeArrowheads="1"/>
              </p:cNvSpPr>
              <p:nvPr/>
            </p:nvSpPr>
            <p:spPr bwMode="auto">
              <a:xfrm>
                <a:off x="5540009" y="2741895"/>
                <a:ext cx="3581400" cy="584278"/>
              </a:xfrm>
              <a:prstGeom prst="rect">
                <a:avLst/>
              </a:prstGeom>
              <a:solidFill>
                <a:srgbClr val="244C89"/>
              </a:solidFill>
              <a:ln w="19050" cap="flat">
                <a:solidFill>
                  <a:schemeClr val="bg2"/>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pPr>
                  <a:lnSpc>
                    <a:spcPct val="120000"/>
                  </a:lnSpc>
                </a:pPr>
                <a:endParaRPr lang="zh-CN" altLang="en-US" sz="1600">
                  <a:solidFill>
                    <a:srgbClr val="213555"/>
                  </a:solidFill>
                </a:endParaRPr>
              </a:p>
            </p:txBody>
          </p:sp>
          <p:sp>
            <p:nvSpPr>
              <p:cNvPr id="41" name="TextBox 18"/>
              <p:cNvSpPr txBox="1"/>
              <p:nvPr/>
            </p:nvSpPr>
            <p:spPr>
              <a:xfrm>
                <a:off x="5776685" y="2750677"/>
                <a:ext cx="3108046" cy="501513"/>
              </a:xfrm>
              <a:prstGeom prst="rect">
                <a:avLst/>
              </a:prstGeom>
              <a:noFill/>
            </p:spPr>
            <p:txBody>
              <a:bodyPr wrap="square" rtlCol="0">
                <a:spAutoFit/>
              </a:bodyPr>
              <a:lstStyle/>
              <a:p>
                <a:pPr algn="ctr">
                  <a:lnSpc>
                    <a:spcPct val="120000"/>
                  </a:lnSpc>
                </a:pPr>
                <a:r>
                  <a:rPr lang="zh-CN" altLang="en-US" b="1" dirty="0">
                    <a:solidFill>
                      <a:schemeClr val="bg1"/>
                    </a:solidFill>
                    <a:latin typeface="+mn-ea"/>
                  </a:rPr>
                  <a:t>后端定位输入处理程序</a:t>
                </a:r>
                <a:endParaRPr lang="en-US" altLang="zh-CN" b="1" dirty="0">
                  <a:solidFill>
                    <a:schemeClr val="bg1"/>
                  </a:solidFill>
                  <a:latin typeface="+mn-ea"/>
                </a:endParaRPr>
              </a:p>
            </p:txBody>
          </p:sp>
          <p:sp>
            <p:nvSpPr>
              <p:cNvPr id="43" name="TextBox 19"/>
              <p:cNvSpPr txBox="1"/>
              <p:nvPr/>
            </p:nvSpPr>
            <p:spPr>
              <a:xfrm>
                <a:off x="3906924" y="3263573"/>
                <a:ext cx="6807854" cy="1208457"/>
              </a:xfrm>
              <a:prstGeom prst="rect">
                <a:avLst/>
              </a:prstGeom>
              <a:noFill/>
            </p:spPr>
            <p:txBody>
              <a:bodyPr wrap="square" rtlCol="0">
                <a:spAutoFit/>
              </a:bodyPr>
              <a:lstStyle>
                <a:defPPr>
                  <a:defRPr lang="zh-CN"/>
                </a:defPPr>
                <a:lvl1pPr>
                  <a:defRPr>
                    <a:solidFill>
                      <a:schemeClr val="accent1"/>
                    </a:solidFill>
                    <a:latin typeface="+mn-ea"/>
                    <a:ea typeface="+mn-ea"/>
                  </a:defRPr>
                </a:lvl1pPr>
              </a:lstStyle>
              <a:p>
                <a:pPr algn="just">
                  <a:lnSpc>
                    <a:spcPct val="120000"/>
                  </a:lnSpc>
                </a:pPr>
                <a:r>
                  <a:rPr lang="zh-CN" altLang="en-US" sz="1200" dirty="0">
                    <a:solidFill>
                      <a:schemeClr val="tx1">
                        <a:lumMod val="65000"/>
                        <a:lumOff val="35000"/>
                      </a:schemeClr>
                    </a:solidFill>
                    <a:latin typeface="思源黑体" panose="020B0500000000000000" pitchFamily="34" charset="-122"/>
                    <a:ea typeface="思源黑体" panose="020B0500000000000000" pitchFamily="34" charset="-122"/>
                  </a:rPr>
                  <a:t>后端二进制文件包含许多函数，其中只有一小部分处理用户输入。同时，它们还包含大量的字符串和相应的参考点。因此，在后端识别用户输入的入口点具有挑战性。理想情况下，该点应与用户输入有很强的联系，其位置应接近输入的实际用途。</a:t>
                </a:r>
              </a:p>
            </p:txBody>
          </p:sp>
        </p:grpSp>
        <p:grpSp>
          <p:nvGrpSpPr>
            <p:cNvPr id="32" name="组合 31"/>
            <p:cNvGrpSpPr/>
            <p:nvPr/>
          </p:nvGrpSpPr>
          <p:grpSpPr>
            <a:xfrm>
              <a:off x="3751263" y="4494495"/>
              <a:ext cx="7119177" cy="1733081"/>
              <a:chOff x="3751263" y="4494495"/>
              <a:chExt cx="7119177" cy="1733081"/>
            </a:xfrm>
          </p:grpSpPr>
          <p:sp>
            <p:nvSpPr>
              <p:cNvPr id="34" name="Rectangle 14"/>
              <p:cNvSpPr>
                <a:spLocks noChangeArrowheads="1"/>
              </p:cNvSpPr>
              <p:nvPr/>
            </p:nvSpPr>
            <p:spPr bwMode="auto">
              <a:xfrm>
                <a:off x="3751263" y="4832429"/>
                <a:ext cx="7119177" cy="1348885"/>
              </a:xfrm>
              <a:prstGeom prst="rect">
                <a:avLst/>
              </a:prstGeom>
              <a:solidFill>
                <a:srgbClr val="FFFFFF"/>
              </a:solidFill>
              <a:ln w="9" cap="flat">
                <a:solidFill>
                  <a:schemeClr val="bg2">
                    <a:lumMod val="75000"/>
                  </a:schemeClr>
                </a:solidFill>
                <a:prstDash val="solid"/>
                <a:miter lim="800000"/>
              </a:ln>
            </p:spPr>
            <p:txBody>
              <a:bodyPr vert="horz" wrap="square" lIns="91440" tIns="45720" rIns="91440" bIns="45720" numCol="1" anchor="t" anchorCtr="0" compatLnSpc="1"/>
              <a:lstStyle/>
              <a:p>
                <a:pPr>
                  <a:lnSpc>
                    <a:spcPct val="120000"/>
                  </a:lnSpc>
                </a:pPr>
                <a:endParaRPr lang="zh-CN" altLang="en-US" sz="1600">
                  <a:solidFill>
                    <a:srgbClr val="213555"/>
                  </a:solidFill>
                </a:endParaRPr>
              </a:p>
            </p:txBody>
          </p:sp>
          <p:sp>
            <p:nvSpPr>
              <p:cNvPr id="35" name="Rectangle 15"/>
              <p:cNvSpPr>
                <a:spLocks noChangeArrowheads="1"/>
              </p:cNvSpPr>
              <p:nvPr/>
            </p:nvSpPr>
            <p:spPr bwMode="auto">
              <a:xfrm>
                <a:off x="5540009" y="4494495"/>
                <a:ext cx="3581400" cy="584278"/>
              </a:xfrm>
              <a:prstGeom prst="rect">
                <a:avLst/>
              </a:prstGeom>
              <a:solidFill>
                <a:srgbClr val="244C89"/>
              </a:solidFill>
              <a:ln w="19050" cap="flat">
                <a:solidFill>
                  <a:schemeClr val="bg2"/>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pPr>
                  <a:lnSpc>
                    <a:spcPct val="120000"/>
                  </a:lnSpc>
                </a:pPr>
                <a:endParaRPr lang="zh-CN" altLang="en-US" sz="1600">
                  <a:solidFill>
                    <a:srgbClr val="213555"/>
                  </a:solidFill>
                </a:endParaRPr>
              </a:p>
            </p:txBody>
          </p:sp>
          <p:sp>
            <p:nvSpPr>
              <p:cNvPr id="36" name="TextBox 20"/>
              <p:cNvSpPr txBox="1"/>
              <p:nvPr/>
            </p:nvSpPr>
            <p:spPr>
              <a:xfrm>
                <a:off x="5776685" y="4497591"/>
                <a:ext cx="3108046" cy="501513"/>
              </a:xfrm>
              <a:prstGeom prst="rect">
                <a:avLst/>
              </a:prstGeom>
              <a:noFill/>
            </p:spPr>
            <p:txBody>
              <a:bodyPr wrap="square" rtlCol="0">
                <a:spAutoFit/>
              </a:bodyPr>
              <a:lstStyle/>
              <a:p>
                <a:pPr algn="ctr">
                  <a:lnSpc>
                    <a:spcPct val="120000"/>
                  </a:lnSpc>
                </a:pPr>
                <a:r>
                  <a:rPr lang="zh-CN" altLang="en-US" b="1" dirty="0">
                    <a:solidFill>
                      <a:schemeClr val="bg1"/>
                    </a:solidFill>
                    <a:latin typeface="+mn-ea"/>
                  </a:rPr>
                  <a:t>跟踪用户输入的路径</a:t>
                </a:r>
                <a:endParaRPr lang="en-US" altLang="zh-CN" b="1" dirty="0">
                  <a:solidFill>
                    <a:schemeClr val="bg1"/>
                  </a:solidFill>
                  <a:latin typeface="+mn-ea"/>
                </a:endParaRPr>
              </a:p>
            </p:txBody>
          </p:sp>
          <p:sp>
            <p:nvSpPr>
              <p:cNvPr id="37" name="TextBox 21"/>
              <p:cNvSpPr txBox="1"/>
              <p:nvPr/>
            </p:nvSpPr>
            <p:spPr>
              <a:xfrm>
                <a:off x="3906923" y="5019119"/>
                <a:ext cx="6807854" cy="1208457"/>
              </a:xfrm>
              <a:prstGeom prst="rect">
                <a:avLst/>
              </a:prstGeom>
              <a:noFill/>
            </p:spPr>
            <p:txBody>
              <a:bodyPr wrap="square" rtlCol="0">
                <a:spAutoFit/>
              </a:bodyPr>
              <a:lstStyle>
                <a:defPPr>
                  <a:defRPr lang="zh-CN"/>
                </a:defPPr>
                <a:lvl1pPr>
                  <a:defRPr>
                    <a:solidFill>
                      <a:schemeClr val="accent1"/>
                    </a:solidFill>
                    <a:latin typeface="+mn-ea"/>
                    <a:ea typeface="+mn-ea"/>
                  </a:defRPr>
                </a:lvl1pPr>
              </a:lstStyle>
              <a:p>
                <a:pPr algn="just">
                  <a:lnSpc>
                    <a:spcPct val="120000"/>
                  </a:lnSpc>
                </a:pPr>
                <a:r>
                  <a:rPr lang="zh-CN" altLang="en-US" sz="1200" dirty="0">
                    <a:solidFill>
                      <a:schemeClr val="tx1">
                        <a:lumMod val="65000"/>
                        <a:lumOff val="35000"/>
                      </a:schemeClr>
                    </a:solidFill>
                    <a:latin typeface="思源黑体" panose="020B0500000000000000" pitchFamily="34" charset="-122"/>
                    <a:ea typeface="思源黑体" panose="020B0500000000000000" pitchFamily="34" charset="-122"/>
                  </a:rPr>
                  <a:t>为了检测漏洞，需要跟踪从输入入口到所有</a:t>
                </a:r>
                <a:r>
                  <a:rPr lang="en-US" altLang="zh-CN" sz="1200" dirty="0">
                    <a:solidFill>
                      <a:schemeClr val="tx1">
                        <a:lumMod val="65000"/>
                        <a:lumOff val="35000"/>
                      </a:schemeClr>
                    </a:solidFill>
                    <a:latin typeface="思源黑体" panose="020B0500000000000000" pitchFamily="34" charset="-122"/>
                    <a:ea typeface="思源黑体" panose="020B0500000000000000" pitchFamily="34" charset="-122"/>
                  </a:rPr>
                  <a:t>sinks</a:t>
                </a:r>
                <a:r>
                  <a:rPr lang="zh-CN" altLang="en-US" sz="1200" dirty="0">
                    <a:solidFill>
                      <a:schemeClr val="tx1">
                        <a:lumMod val="65000"/>
                        <a:lumOff val="35000"/>
                      </a:schemeClr>
                    </a:solidFill>
                    <a:latin typeface="思源黑体" panose="020B0500000000000000" pitchFamily="34" charset="-122"/>
                    <a:ea typeface="思源黑体" panose="020B0500000000000000" pitchFamily="34" charset="-122"/>
                  </a:rPr>
                  <a:t>的数据流，其中可能包含大量路径。不幸的是，最先进的分析工具</a:t>
                </a:r>
                <a:r>
                  <a:rPr lang="en-US" altLang="zh-CN" sz="1200" dirty="0">
                    <a:solidFill>
                      <a:schemeClr val="tx1">
                        <a:lumMod val="65000"/>
                        <a:lumOff val="35000"/>
                      </a:schemeClr>
                    </a:solidFill>
                    <a:latin typeface="思源黑体" panose="020B0500000000000000" pitchFamily="34" charset="-122"/>
                    <a:ea typeface="思源黑体" panose="020B0500000000000000" pitchFamily="34" charset="-122"/>
                  </a:rPr>
                  <a:t>-</a:t>
                </a:r>
                <a:r>
                  <a:rPr lang="en-US" altLang="zh-CN" sz="1200" dirty="0" err="1">
                    <a:solidFill>
                      <a:schemeClr val="tx1">
                        <a:lumMod val="65000"/>
                        <a:lumOff val="35000"/>
                      </a:schemeClr>
                    </a:solidFill>
                    <a:latin typeface="思源黑体" panose="020B0500000000000000" pitchFamily="34" charset="-122"/>
                    <a:ea typeface="思源黑体" panose="020B0500000000000000" pitchFamily="34" charset="-122"/>
                  </a:rPr>
                  <a:t>karnote</a:t>
                </a:r>
                <a:r>
                  <a:rPr lang="zh-CN" altLang="en-US" sz="1200" dirty="0">
                    <a:solidFill>
                      <a:schemeClr val="tx1">
                        <a:lumMod val="65000"/>
                        <a:lumOff val="35000"/>
                      </a:schemeClr>
                    </a:solidFill>
                    <a:latin typeface="思源黑体" panose="020B0500000000000000" pitchFamily="34" charset="-122"/>
                    <a:ea typeface="思源黑体" panose="020B0500000000000000" pitchFamily="34" charset="-122"/>
                  </a:rPr>
                  <a:t>引入了高开销，并且无法处理复杂的控制流图或绕过用户输入</a:t>
                </a:r>
                <a:r>
                  <a:rPr lang="en-US" altLang="zh-CN" sz="1200" dirty="0">
                    <a:solidFill>
                      <a:schemeClr val="tx1">
                        <a:lumMod val="65000"/>
                        <a:lumOff val="35000"/>
                      </a:schemeClr>
                    </a:solidFill>
                    <a:latin typeface="思源黑体" panose="020B0500000000000000" pitchFamily="34" charset="-122"/>
                    <a:ea typeface="思源黑体" panose="020B0500000000000000" pitchFamily="34" charset="-122"/>
                  </a:rPr>
                  <a:t>sanitization</a:t>
                </a:r>
                <a:r>
                  <a:rPr lang="zh-CN" altLang="en-US" sz="1200" dirty="0">
                    <a:solidFill>
                      <a:schemeClr val="tx1">
                        <a:lumMod val="65000"/>
                        <a:lumOff val="35000"/>
                      </a:schemeClr>
                    </a:solidFill>
                    <a:latin typeface="思源黑体" panose="020B0500000000000000" pitchFamily="34" charset="-122"/>
                    <a:ea typeface="思源黑体" panose="020B0500000000000000" pitchFamily="34" charset="-122"/>
                  </a:rPr>
                  <a:t>。需要一种有效的数据流分析和路径探索方法。</a:t>
                </a:r>
              </a:p>
            </p:txBody>
          </p:sp>
        </p:grpSp>
        <p:sp>
          <p:nvSpPr>
            <p:cNvPr id="33" name="TextBox 22"/>
            <p:cNvSpPr txBox="1"/>
            <p:nvPr/>
          </p:nvSpPr>
          <p:spPr>
            <a:xfrm>
              <a:off x="865554" y="3254461"/>
              <a:ext cx="2212729" cy="629937"/>
            </a:xfrm>
            <a:prstGeom prst="rect">
              <a:avLst/>
            </a:prstGeom>
            <a:noFill/>
          </p:spPr>
          <p:txBody>
            <a:bodyPr wrap="square" rtlCol="0">
              <a:spAutoFit/>
            </a:bodyPr>
            <a:lstStyle/>
            <a:p>
              <a:pPr algn="ctr">
                <a:lnSpc>
                  <a:spcPct val="120000"/>
                </a:lnSpc>
              </a:pPr>
              <a:r>
                <a:rPr lang="en-US" altLang="zh-CN" sz="2400" b="1" dirty="0">
                  <a:solidFill>
                    <a:schemeClr val="bg1"/>
                  </a:solidFill>
                  <a:latin typeface="+mn-ea"/>
                </a:rPr>
                <a:t>Challenges</a:t>
              </a:r>
            </a:p>
          </p:txBody>
        </p:sp>
      </p:grpSp>
    </p:spTree>
    <p:extLst>
      <p:ext uri="{BB962C8B-B14F-4D97-AF65-F5344CB8AC3E}">
        <p14:creationId xmlns:p14="http://schemas.microsoft.com/office/powerpoint/2010/main" val="110933963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1+#ppt_w/2"/>
                                          </p:val>
                                        </p:tav>
                                        <p:tav tm="100000">
                                          <p:val>
                                            <p:strVal val="#ppt_x"/>
                                          </p:val>
                                        </p:tav>
                                      </p:tavLst>
                                    </p:anim>
                                    <p:anim calcmode="lin" valueType="num">
                                      <p:cBhvr additive="base">
                                        <p:cTn id="8" dur="500" fill="hold"/>
                                        <p:tgtEl>
                                          <p:spTgt spid="2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5819"/>
            <a:ext cx="12192000" cy="6852181"/>
          </a:xfrm>
          <a:prstGeom prst="rect">
            <a:avLst/>
          </a:prstGeom>
        </p:spPr>
      </p:pic>
      <p:sp>
        <p:nvSpPr>
          <p:cNvPr id="15" name="矩形 14"/>
          <p:cNvSpPr/>
          <p:nvPr/>
        </p:nvSpPr>
        <p:spPr>
          <a:xfrm>
            <a:off x="2449722" y="1931264"/>
            <a:ext cx="7292557" cy="3045469"/>
          </a:xfrm>
          <a:prstGeom prst="rect">
            <a:avLst/>
          </a:prstGeom>
          <a:solidFill>
            <a:srgbClr val="244C89"/>
          </a:solidFill>
          <a:ln>
            <a:noFill/>
          </a:ln>
          <a:effectLst>
            <a:outerShdw blurRad="444500" dist="2540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a:p>
        </p:txBody>
      </p:sp>
      <p:sp>
        <p:nvSpPr>
          <p:cNvPr id="17" name="矩形 16"/>
          <p:cNvSpPr/>
          <p:nvPr/>
        </p:nvSpPr>
        <p:spPr>
          <a:xfrm>
            <a:off x="2679992" y="2159983"/>
            <a:ext cx="6832016" cy="2588032"/>
          </a:xfrm>
          <a:prstGeom prst="rect">
            <a:avLst/>
          </a:prstGeom>
          <a:noFill/>
          <a:ln w="25400">
            <a:solidFill>
              <a:schemeClr val="bg1"/>
            </a:solidFill>
          </a:ln>
          <a:effectLst>
            <a:outerShdw blurRad="444500" dist="2540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a:p>
        </p:txBody>
      </p:sp>
      <p:sp>
        <p:nvSpPr>
          <p:cNvPr id="24" name="文本框 23"/>
          <p:cNvSpPr txBox="1"/>
          <p:nvPr/>
        </p:nvSpPr>
        <p:spPr>
          <a:xfrm>
            <a:off x="2857349" y="2443843"/>
            <a:ext cx="1699504" cy="2215991"/>
          </a:xfrm>
          <a:prstGeom prst="rect">
            <a:avLst/>
          </a:prstGeom>
          <a:noFill/>
        </p:spPr>
        <p:txBody>
          <a:bodyPr wrap="none" rtlCol="0">
            <a:spAutoFit/>
          </a:bodyPr>
          <a:lstStyle/>
          <a:p>
            <a:pPr algn="ctr"/>
            <a:r>
              <a:rPr lang="en-US" altLang="zh-CN" sz="13800" dirty="0">
                <a:solidFill>
                  <a:schemeClr val="bg1"/>
                </a:solidFill>
                <a:latin typeface="Agency FB" panose="020B0503020202020204" pitchFamily="34" charset="0"/>
              </a:rPr>
              <a:t>03</a:t>
            </a:r>
            <a:endParaRPr lang="zh-CN" altLang="en-US" sz="13800" dirty="0">
              <a:solidFill>
                <a:schemeClr val="bg1"/>
              </a:solidFill>
              <a:latin typeface="Agency FB" panose="020B0503020202020204" pitchFamily="34" charset="0"/>
            </a:endParaRPr>
          </a:p>
        </p:txBody>
      </p:sp>
      <p:sp>
        <p:nvSpPr>
          <p:cNvPr id="25" name="文本框 24"/>
          <p:cNvSpPr txBox="1"/>
          <p:nvPr/>
        </p:nvSpPr>
        <p:spPr>
          <a:xfrm>
            <a:off x="4911483" y="2716242"/>
            <a:ext cx="4493774" cy="1446550"/>
          </a:xfrm>
          <a:prstGeom prst="rect">
            <a:avLst/>
          </a:prstGeom>
          <a:noFill/>
        </p:spPr>
        <p:txBody>
          <a:bodyPr wrap="square" rtlCol="0">
            <a:spAutoFit/>
            <a:scene3d>
              <a:camera prst="orthographicFront"/>
              <a:lightRig rig="threePt" dir="t"/>
            </a:scene3d>
            <a:sp3d contourW="12700"/>
          </a:bodyPr>
          <a:lstStyle/>
          <a:p>
            <a:r>
              <a:rPr lang="en-US" altLang="zh-CN" sz="4400" b="1" dirty="0">
                <a:solidFill>
                  <a:schemeClr val="bg1"/>
                </a:solidFill>
                <a:latin typeface="思源黑体" panose="020B0500000000000000" pitchFamily="34" charset="-122"/>
                <a:ea typeface="思源黑体" panose="020B0500000000000000" pitchFamily="34" charset="-122"/>
              </a:rPr>
              <a:t>Approaches  Details</a:t>
            </a:r>
            <a:endParaRPr lang="zh-CN" altLang="en-US" sz="4400" b="1" dirty="0">
              <a:solidFill>
                <a:schemeClr val="bg1"/>
              </a:solidFill>
              <a:latin typeface="思源黑体" panose="020B0500000000000000" pitchFamily="34" charset="-122"/>
              <a:ea typeface="思源黑体" panose="020B0500000000000000" pitchFamily="34" charset="-122"/>
            </a:endParaRPr>
          </a:p>
        </p:txBody>
      </p:sp>
      <p:cxnSp>
        <p:nvCxnSpPr>
          <p:cNvPr id="27" name="直接连接符 26"/>
          <p:cNvCxnSpPr/>
          <p:nvPr/>
        </p:nvCxnSpPr>
        <p:spPr>
          <a:xfrm>
            <a:off x="4702757" y="2832100"/>
            <a:ext cx="0" cy="1411944"/>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1368167"/>
      </p:ext>
    </p:extLst>
  </p:cSld>
  <p:clrMapOvr>
    <a:masterClrMapping/>
  </p:clrMapOvr>
  <p:transition spd="slow">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500" fill="hold"/>
                                        <p:tgtEl>
                                          <p:spTgt spid="15"/>
                                        </p:tgtEl>
                                        <p:attrNameLst>
                                          <p:attrName>ppt_w</p:attrName>
                                        </p:attrNameLst>
                                      </p:cBhvr>
                                      <p:tavLst>
                                        <p:tav tm="0">
                                          <p:val>
                                            <p:fltVal val="0"/>
                                          </p:val>
                                        </p:tav>
                                        <p:tav tm="100000">
                                          <p:val>
                                            <p:strVal val="#ppt_w"/>
                                          </p:val>
                                        </p:tav>
                                      </p:tavLst>
                                    </p:anim>
                                    <p:anim calcmode="lin" valueType="num">
                                      <p:cBhvr>
                                        <p:cTn id="8" dur="500" fill="hold"/>
                                        <p:tgtEl>
                                          <p:spTgt spid="15"/>
                                        </p:tgtEl>
                                        <p:attrNameLst>
                                          <p:attrName>ppt_h</p:attrName>
                                        </p:attrNameLst>
                                      </p:cBhvr>
                                      <p:tavLst>
                                        <p:tav tm="0">
                                          <p:val>
                                            <p:fltVal val="0"/>
                                          </p:val>
                                        </p:tav>
                                        <p:tav tm="100000">
                                          <p:val>
                                            <p:strVal val="#ppt_h"/>
                                          </p:val>
                                        </p:tav>
                                      </p:tavLst>
                                    </p:anim>
                                    <p:animEffect transition="in" filter="fade">
                                      <p:cBhvr>
                                        <p:cTn id="9" dur="500"/>
                                        <p:tgtEl>
                                          <p:spTgt spid="15"/>
                                        </p:tgtEl>
                                      </p:cBhvr>
                                    </p:animEffect>
                                  </p:childTnLst>
                                </p:cTn>
                              </p:par>
                              <p:par>
                                <p:cTn id="10" presetID="21" presetClass="entr" presetSubtype="8" fill="hold" grpId="0" nodeType="with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wheel(8)">
                                      <p:cBhvr>
                                        <p:cTn id="12" dur="1000"/>
                                        <p:tgtEl>
                                          <p:spTgt spid="17"/>
                                        </p:tgtEl>
                                      </p:cBhvr>
                                    </p:animEffect>
                                  </p:childTnLst>
                                </p:cTn>
                              </p:par>
                            </p:childTnLst>
                          </p:cTn>
                        </p:par>
                        <p:par>
                          <p:cTn id="13" fill="hold">
                            <p:stCondLst>
                              <p:cond delay="1000"/>
                            </p:stCondLst>
                            <p:childTnLst>
                              <p:par>
                                <p:cTn id="14" presetID="53" presetClass="entr" presetSubtype="16" fill="hold" grpId="0" nodeType="afterEffect">
                                  <p:stCondLst>
                                    <p:cond delay="0"/>
                                  </p:stCondLst>
                                  <p:childTnLst>
                                    <p:set>
                                      <p:cBhvr>
                                        <p:cTn id="15" dur="1" fill="hold">
                                          <p:stCondLst>
                                            <p:cond delay="0"/>
                                          </p:stCondLst>
                                        </p:cTn>
                                        <p:tgtEl>
                                          <p:spTgt spid="24"/>
                                        </p:tgtEl>
                                        <p:attrNameLst>
                                          <p:attrName>style.visibility</p:attrName>
                                        </p:attrNameLst>
                                      </p:cBhvr>
                                      <p:to>
                                        <p:strVal val="visible"/>
                                      </p:to>
                                    </p:set>
                                    <p:anim calcmode="lin" valueType="num">
                                      <p:cBhvr>
                                        <p:cTn id="16" dur="500" fill="hold"/>
                                        <p:tgtEl>
                                          <p:spTgt spid="24"/>
                                        </p:tgtEl>
                                        <p:attrNameLst>
                                          <p:attrName>ppt_w</p:attrName>
                                        </p:attrNameLst>
                                      </p:cBhvr>
                                      <p:tavLst>
                                        <p:tav tm="0">
                                          <p:val>
                                            <p:fltVal val="0"/>
                                          </p:val>
                                        </p:tav>
                                        <p:tav tm="100000">
                                          <p:val>
                                            <p:strVal val="#ppt_w"/>
                                          </p:val>
                                        </p:tav>
                                      </p:tavLst>
                                    </p:anim>
                                    <p:anim calcmode="lin" valueType="num">
                                      <p:cBhvr>
                                        <p:cTn id="17" dur="500" fill="hold"/>
                                        <p:tgtEl>
                                          <p:spTgt spid="24"/>
                                        </p:tgtEl>
                                        <p:attrNameLst>
                                          <p:attrName>ppt_h</p:attrName>
                                        </p:attrNameLst>
                                      </p:cBhvr>
                                      <p:tavLst>
                                        <p:tav tm="0">
                                          <p:val>
                                            <p:fltVal val="0"/>
                                          </p:val>
                                        </p:tav>
                                        <p:tav tm="100000">
                                          <p:val>
                                            <p:strVal val="#ppt_h"/>
                                          </p:val>
                                        </p:tav>
                                      </p:tavLst>
                                    </p:anim>
                                    <p:animEffect transition="in" filter="fade">
                                      <p:cBhvr>
                                        <p:cTn id="18" dur="500"/>
                                        <p:tgtEl>
                                          <p:spTgt spid="24"/>
                                        </p:tgtEl>
                                      </p:cBhvr>
                                    </p:animEffect>
                                  </p:childTnLst>
                                </p:cTn>
                              </p:par>
                            </p:childTnLst>
                          </p:cTn>
                        </p:par>
                        <p:par>
                          <p:cTn id="19" fill="hold">
                            <p:stCondLst>
                              <p:cond delay="1500"/>
                            </p:stCondLst>
                            <p:childTnLst>
                              <p:par>
                                <p:cTn id="20" presetID="22" presetClass="entr" presetSubtype="1" fill="hold" nodeType="after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wipe(up)">
                                      <p:cBhvr>
                                        <p:cTn id="22" dur="500"/>
                                        <p:tgtEl>
                                          <p:spTgt spid="27"/>
                                        </p:tgtEl>
                                      </p:cBhvr>
                                    </p:animEffect>
                                  </p:childTnLst>
                                </p:cTn>
                              </p:par>
                            </p:childTnLst>
                          </p:cTn>
                        </p:par>
                        <p:par>
                          <p:cTn id="23" fill="hold">
                            <p:stCondLst>
                              <p:cond delay="2000"/>
                            </p:stCondLst>
                            <p:childTnLst>
                              <p:par>
                                <p:cTn id="24" presetID="12" presetClass="entr" presetSubtype="2" fill="hold" grpId="0" nodeType="afterEffect">
                                  <p:stCondLst>
                                    <p:cond delay="0"/>
                                  </p:stCondLst>
                                  <p:childTnLst>
                                    <p:set>
                                      <p:cBhvr>
                                        <p:cTn id="25" dur="1" fill="hold">
                                          <p:stCondLst>
                                            <p:cond delay="0"/>
                                          </p:stCondLst>
                                        </p:cTn>
                                        <p:tgtEl>
                                          <p:spTgt spid="25"/>
                                        </p:tgtEl>
                                        <p:attrNameLst>
                                          <p:attrName>style.visibility</p:attrName>
                                        </p:attrNameLst>
                                      </p:cBhvr>
                                      <p:to>
                                        <p:strVal val="visible"/>
                                      </p:to>
                                    </p:set>
                                    <p:anim calcmode="lin" valueType="num">
                                      <p:cBhvr additive="base">
                                        <p:cTn id="26" dur="500"/>
                                        <p:tgtEl>
                                          <p:spTgt spid="25"/>
                                        </p:tgtEl>
                                        <p:attrNameLst>
                                          <p:attrName>ppt_x</p:attrName>
                                        </p:attrNameLst>
                                      </p:cBhvr>
                                      <p:tavLst>
                                        <p:tav tm="0">
                                          <p:val>
                                            <p:strVal val="#ppt_x+#ppt_w*1.125000"/>
                                          </p:val>
                                        </p:tav>
                                        <p:tav tm="100000">
                                          <p:val>
                                            <p:strVal val="#ppt_x"/>
                                          </p:val>
                                        </p:tav>
                                      </p:tavLst>
                                    </p:anim>
                                    <p:animEffect transition="in" filter="wipe(left)">
                                      <p:cBhvr>
                                        <p:cTn id="2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7" grpId="0" animBg="1"/>
      <p:bldP spid="24" grpId="0"/>
      <p:bldP spid="2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pPr>
              <a:lnSpc>
                <a:spcPct val="120000"/>
              </a:lnSpc>
            </a:pPr>
            <a:r>
              <a:rPr lang="en-US" altLang="zh-CN" dirty="0"/>
              <a:t>Approaches</a:t>
            </a:r>
            <a:endParaRPr lang="zh-CN" altLang="en-US" dirty="0"/>
          </a:p>
        </p:txBody>
      </p:sp>
      <p:pic>
        <p:nvPicPr>
          <p:cNvPr id="8" name="图片 7">
            <a:extLst>
              <a:ext uri="{FF2B5EF4-FFF2-40B4-BE49-F238E27FC236}">
                <a16:creationId xmlns:a16="http://schemas.microsoft.com/office/drawing/2014/main" id="{97CBED1A-665D-8D67-6CD8-D80318A44037}"/>
              </a:ext>
            </a:extLst>
          </p:cNvPr>
          <p:cNvPicPr>
            <a:picLocks noChangeAspect="1"/>
          </p:cNvPicPr>
          <p:nvPr/>
        </p:nvPicPr>
        <p:blipFill rotWithShape="1">
          <a:blip r:embed="rId3">
            <a:extLst>
              <a:ext uri="{28A0092B-C50C-407E-A947-70E740481C1C}">
                <a14:useLocalDpi xmlns:a14="http://schemas.microsoft.com/office/drawing/2010/main" val="0"/>
              </a:ext>
            </a:extLst>
          </a:blip>
          <a:srcRect l="2066" t="2634" b="7643"/>
          <a:stretch/>
        </p:blipFill>
        <p:spPr>
          <a:xfrm>
            <a:off x="1085849" y="1543049"/>
            <a:ext cx="6190454" cy="3510643"/>
          </a:xfrm>
          <a:prstGeom prst="rect">
            <a:avLst/>
          </a:prstGeom>
        </p:spPr>
      </p:pic>
      <p:sp>
        <p:nvSpPr>
          <p:cNvPr id="36" name="文本框 35">
            <a:extLst>
              <a:ext uri="{FF2B5EF4-FFF2-40B4-BE49-F238E27FC236}">
                <a16:creationId xmlns:a16="http://schemas.microsoft.com/office/drawing/2014/main" id="{2132C112-CE4A-4175-3104-8E752521E731}"/>
              </a:ext>
            </a:extLst>
          </p:cNvPr>
          <p:cNvSpPr txBox="1"/>
          <p:nvPr/>
        </p:nvSpPr>
        <p:spPr>
          <a:xfrm>
            <a:off x="7276303" y="2530928"/>
            <a:ext cx="4347481" cy="2308324"/>
          </a:xfrm>
          <a:prstGeom prst="rect">
            <a:avLst/>
          </a:prstGeom>
          <a:noFill/>
        </p:spPr>
        <p:txBody>
          <a:bodyPr wrap="square">
            <a:spAutoFit/>
          </a:bodyPr>
          <a:lstStyle/>
          <a:p>
            <a:pPr marL="285750" indent="-285750">
              <a:buFont typeface="Wingdings" panose="05000000000000000000" pitchFamily="2" charset="2"/>
              <a:buChar char="Ø"/>
            </a:pPr>
            <a:r>
              <a:rPr lang="zh-CN" altLang="en-US" dirty="0"/>
              <a:t>用于从前端文件中收集关键字的输入关键字提取器（解决挑战</a:t>
            </a:r>
            <a:r>
              <a:rPr lang="en-US" altLang="zh-CN" dirty="0"/>
              <a:t>1</a:t>
            </a:r>
            <a:r>
              <a:rPr lang="zh-CN" altLang="en-US" dirty="0"/>
              <a:t>）</a:t>
            </a:r>
            <a:endParaRPr lang="en-US" altLang="zh-CN" dirty="0"/>
          </a:p>
          <a:p>
            <a:pPr marL="285750" indent="-285750">
              <a:buFont typeface="Wingdings" panose="05000000000000000000" pitchFamily="2" charset="2"/>
              <a:buChar char="Ø"/>
            </a:pPr>
            <a:endParaRPr lang="zh-CN" altLang="en-US" dirty="0"/>
          </a:p>
          <a:p>
            <a:pPr marL="285750" indent="-285750">
              <a:buFont typeface="Wingdings" panose="05000000000000000000" pitchFamily="2" charset="2"/>
              <a:buChar char="Ø"/>
            </a:pPr>
            <a:r>
              <a:rPr lang="zh-CN" altLang="en-US" dirty="0"/>
              <a:t>用于在后端二进制文件中定位</a:t>
            </a:r>
            <a:r>
              <a:rPr lang="en-US" altLang="zh-CN" dirty="0"/>
              <a:t>input entry</a:t>
            </a:r>
            <a:r>
              <a:rPr lang="zh-CN" altLang="en-US" dirty="0"/>
              <a:t>的识别器（解决挑战</a:t>
            </a:r>
            <a:r>
              <a:rPr lang="en-US" altLang="zh-CN" dirty="0"/>
              <a:t>2</a:t>
            </a:r>
            <a:r>
              <a:rPr lang="zh-CN" altLang="en-US" dirty="0"/>
              <a:t>）</a:t>
            </a:r>
            <a:endParaRPr lang="en-US" altLang="zh-CN" dirty="0"/>
          </a:p>
          <a:p>
            <a:pPr marL="285750" indent="-285750">
              <a:buFont typeface="Wingdings" panose="05000000000000000000" pitchFamily="2" charset="2"/>
              <a:buChar char="Ø"/>
            </a:pPr>
            <a:endParaRPr lang="en-US" altLang="zh-CN" dirty="0"/>
          </a:p>
          <a:p>
            <a:pPr marL="285750" indent="-285750">
              <a:buFont typeface="Wingdings" panose="05000000000000000000" pitchFamily="2" charset="2"/>
              <a:buChar char="Ø"/>
            </a:pPr>
            <a:r>
              <a:rPr lang="zh-CN" altLang="en-US" dirty="0"/>
              <a:t>用于有效检测漏洞的输入敏感污点引擎（解决挑战</a:t>
            </a:r>
            <a:r>
              <a:rPr lang="en-US" altLang="zh-CN" dirty="0"/>
              <a:t>3</a:t>
            </a:r>
            <a:r>
              <a:rPr lang="zh-CN" altLang="en-US" dirty="0"/>
              <a:t>）</a:t>
            </a:r>
          </a:p>
        </p:txBody>
      </p:sp>
    </p:spTree>
    <p:extLst>
      <p:ext uri="{BB962C8B-B14F-4D97-AF65-F5344CB8AC3E}">
        <p14:creationId xmlns:p14="http://schemas.microsoft.com/office/powerpoint/2010/main" val="91159633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6">
                                            <p:txEl>
                                              <p:pRg st="0" end="0"/>
                                            </p:txEl>
                                          </p:spTgt>
                                        </p:tgtEl>
                                        <p:attrNameLst>
                                          <p:attrName>style.visibility</p:attrName>
                                        </p:attrNameLst>
                                      </p:cBhvr>
                                      <p:to>
                                        <p:strVal val="visible"/>
                                      </p:to>
                                    </p:set>
                                    <p:animEffect transition="in" filter="fade">
                                      <p:cBhvr>
                                        <p:cTn id="7" dur="1000"/>
                                        <p:tgtEl>
                                          <p:spTgt spid="36">
                                            <p:txEl>
                                              <p:pRg st="0" end="0"/>
                                            </p:txEl>
                                          </p:spTgt>
                                        </p:tgtEl>
                                      </p:cBhvr>
                                    </p:animEffect>
                                    <p:anim calcmode="lin" valueType="num">
                                      <p:cBhvr>
                                        <p:cTn id="8" dur="1000" fill="hold"/>
                                        <p:tgtEl>
                                          <p:spTgt spid="36">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6">
                                            <p:txEl>
                                              <p:pRg st="2" end="2"/>
                                            </p:txEl>
                                          </p:spTgt>
                                        </p:tgtEl>
                                        <p:attrNameLst>
                                          <p:attrName>style.visibility</p:attrName>
                                        </p:attrNameLst>
                                      </p:cBhvr>
                                      <p:to>
                                        <p:strVal val="visible"/>
                                      </p:to>
                                    </p:set>
                                    <p:animEffect transition="in" filter="fade">
                                      <p:cBhvr>
                                        <p:cTn id="14" dur="1000"/>
                                        <p:tgtEl>
                                          <p:spTgt spid="36">
                                            <p:txEl>
                                              <p:pRg st="2" end="2"/>
                                            </p:txEl>
                                          </p:spTgt>
                                        </p:tgtEl>
                                      </p:cBhvr>
                                    </p:animEffect>
                                    <p:anim calcmode="lin" valueType="num">
                                      <p:cBhvr>
                                        <p:cTn id="15" dur="1000" fill="hold"/>
                                        <p:tgtEl>
                                          <p:spTgt spid="36">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36">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6">
                                            <p:txEl>
                                              <p:pRg st="4" end="4"/>
                                            </p:txEl>
                                          </p:spTgt>
                                        </p:tgtEl>
                                        <p:attrNameLst>
                                          <p:attrName>style.visibility</p:attrName>
                                        </p:attrNameLst>
                                      </p:cBhvr>
                                      <p:to>
                                        <p:strVal val="visible"/>
                                      </p:to>
                                    </p:set>
                                    <p:animEffect transition="in" filter="fade">
                                      <p:cBhvr>
                                        <p:cTn id="21" dur="1000"/>
                                        <p:tgtEl>
                                          <p:spTgt spid="36">
                                            <p:txEl>
                                              <p:pRg st="4" end="4"/>
                                            </p:txEl>
                                          </p:spTgt>
                                        </p:tgtEl>
                                      </p:cBhvr>
                                    </p:animEffect>
                                    <p:anim calcmode="lin" valueType="num">
                                      <p:cBhvr>
                                        <p:cTn id="22" dur="1000" fill="hold"/>
                                        <p:tgtEl>
                                          <p:spTgt spid="36">
                                            <p:txEl>
                                              <p:pRg st="4" end="4"/>
                                            </p:txEl>
                                          </p:spTgt>
                                        </p:tgtEl>
                                        <p:attrNameLst>
                                          <p:attrName>ppt_x</p:attrName>
                                        </p:attrNameLst>
                                      </p:cBhvr>
                                      <p:tavLst>
                                        <p:tav tm="0">
                                          <p:val>
                                            <p:strVal val="#ppt_x"/>
                                          </p:val>
                                        </p:tav>
                                        <p:tav tm="100000">
                                          <p:val>
                                            <p:strVal val="#ppt_x"/>
                                          </p:val>
                                        </p:tav>
                                      </p:tavLst>
                                    </p:anim>
                                    <p:anim calcmode="lin" valueType="num">
                                      <p:cBhvr>
                                        <p:cTn id="23" dur="1000" fill="hold"/>
                                        <p:tgtEl>
                                          <p:spTgt spid="36">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32132" y="761700"/>
            <a:ext cx="4023264" cy="456129"/>
          </a:xfrm>
        </p:spPr>
        <p:txBody>
          <a:bodyPr/>
          <a:lstStyle/>
          <a:p>
            <a:pPr>
              <a:lnSpc>
                <a:spcPct val="120000"/>
              </a:lnSpc>
            </a:pPr>
            <a:r>
              <a:rPr lang="en-US" altLang="zh-CN" dirty="0"/>
              <a:t>Details</a:t>
            </a:r>
            <a:endParaRPr lang="zh-CN" altLang="en-US" dirty="0"/>
          </a:p>
        </p:txBody>
      </p:sp>
      <p:grpSp>
        <p:nvGrpSpPr>
          <p:cNvPr id="16" name="组合 15"/>
          <p:cNvGrpSpPr/>
          <p:nvPr/>
        </p:nvGrpSpPr>
        <p:grpSpPr>
          <a:xfrm>
            <a:off x="3881463" y="1932947"/>
            <a:ext cx="4429073" cy="560310"/>
            <a:chOff x="1007084" y="1372699"/>
            <a:chExt cx="5359429" cy="678007"/>
          </a:xfrm>
        </p:grpSpPr>
        <p:sp>
          <p:nvSpPr>
            <p:cNvPr id="17" name="Oval 17"/>
            <p:cNvSpPr>
              <a:spLocks noChangeArrowheads="1"/>
            </p:cNvSpPr>
            <p:nvPr/>
          </p:nvSpPr>
          <p:spPr bwMode="auto">
            <a:xfrm>
              <a:off x="1007084" y="1372699"/>
              <a:ext cx="680125" cy="678007"/>
            </a:xfrm>
            <a:prstGeom prst="ellipse">
              <a:avLst/>
            </a:prstGeom>
            <a:solidFill>
              <a:srgbClr val="244C89"/>
            </a:solidFill>
            <a:ln w="38100" cap="flat">
              <a:solidFill>
                <a:schemeClr val="bg2"/>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pPr algn="ctr">
                <a:lnSpc>
                  <a:spcPct val="120000"/>
                </a:lnSpc>
                <a:spcBef>
                  <a:spcPct val="0"/>
                </a:spcBef>
              </a:pPr>
              <a:r>
                <a:rPr lang="en-US" altLang="zh-CN" dirty="0">
                  <a:solidFill>
                    <a:schemeClr val="bg1"/>
                  </a:solidFill>
                  <a:latin typeface="思源黑体" panose="020B0500000000000000" pitchFamily="34" charset="-122"/>
                  <a:ea typeface="思源黑体" panose="020B0500000000000000" pitchFamily="34" charset="-122"/>
                </a:rPr>
                <a:t>1</a:t>
              </a:r>
              <a:endParaRPr lang="zh-CN" altLang="en-US" dirty="0">
                <a:solidFill>
                  <a:schemeClr val="bg1"/>
                </a:solidFill>
                <a:latin typeface="思源黑体" panose="020B0500000000000000" pitchFamily="34" charset="-122"/>
                <a:ea typeface="思源黑体" panose="020B0500000000000000" pitchFamily="34" charset="-122"/>
              </a:endParaRPr>
            </a:p>
          </p:txBody>
        </p:sp>
        <p:sp>
          <p:nvSpPr>
            <p:cNvPr id="18" name="矩形 17"/>
            <p:cNvSpPr/>
            <p:nvPr/>
          </p:nvSpPr>
          <p:spPr>
            <a:xfrm>
              <a:off x="1727005" y="1471758"/>
              <a:ext cx="4639508" cy="47988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rtlCol="0">
              <a:spAutoFit/>
            </a:bodyPr>
            <a:lstStyle/>
            <a:p>
              <a:pPr>
                <a:lnSpc>
                  <a:spcPct val="120000"/>
                </a:lnSpc>
              </a:pPr>
              <a:r>
                <a:rPr lang="en-US" altLang="zh-CN" b="1" dirty="0">
                  <a:solidFill>
                    <a:srgbClr val="313D51"/>
                  </a:solidFill>
                  <a:latin typeface="思源黑体" panose="020B0500000000000000" pitchFamily="34" charset="-122"/>
                  <a:ea typeface="思源黑体" panose="020B0500000000000000" pitchFamily="34" charset="-122"/>
                  <a:sym typeface="Arial" panose="020B0604020202020204" pitchFamily="34" charset="0"/>
                </a:rPr>
                <a:t>Input Keyword Extraction</a:t>
              </a:r>
              <a:endParaRPr lang="zh-CN" altLang="en-US" sz="1200" dirty="0">
                <a:solidFill>
                  <a:schemeClr val="tx1">
                    <a:lumMod val="65000"/>
                    <a:lumOff val="35000"/>
                  </a:schemeClr>
                </a:solidFill>
                <a:latin typeface="思源黑体" panose="020B0500000000000000" pitchFamily="34" charset="-122"/>
                <a:ea typeface="思源黑体" panose="020B0500000000000000" pitchFamily="34" charset="-122"/>
                <a:sym typeface="Arial" panose="020B0604020202020204" pitchFamily="34" charset="0"/>
              </a:endParaRPr>
            </a:p>
          </p:txBody>
        </p:sp>
      </p:grpSp>
      <p:grpSp>
        <p:nvGrpSpPr>
          <p:cNvPr id="19" name="组合 18"/>
          <p:cNvGrpSpPr/>
          <p:nvPr/>
        </p:nvGrpSpPr>
        <p:grpSpPr>
          <a:xfrm>
            <a:off x="3881463" y="3277081"/>
            <a:ext cx="4496309" cy="560310"/>
            <a:chOff x="1007084" y="2925107"/>
            <a:chExt cx="5440788" cy="678007"/>
          </a:xfrm>
        </p:grpSpPr>
        <p:sp>
          <p:nvSpPr>
            <p:cNvPr id="20" name="Oval 17"/>
            <p:cNvSpPr>
              <a:spLocks noChangeArrowheads="1"/>
            </p:cNvSpPr>
            <p:nvPr/>
          </p:nvSpPr>
          <p:spPr bwMode="auto">
            <a:xfrm>
              <a:off x="1007084" y="2925107"/>
              <a:ext cx="680125" cy="678007"/>
            </a:xfrm>
            <a:prstGeom prst="ellipse">
              <a:avLst/>
            </a:prstGeom>
            <a:solidFill>
              <a:srgbClr val="244C89"/>
            </a:solidFill>
            <a:ln w="38100" cap="flat">
              <a:solidFill>
                <a:schemeClr val="bg2"/>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pPr algn="ctr">
                <a:lnSpc>
                  <a:spcPct val="120000"/>
                </a:lnSpc>
                <a:spcBef>
                  <a:spcPct val="0"/>
                </a:spcBef>
              </a:pPr>
              <a:r>
                <a:rPr lang="en-US" altLang="zh-CN" dirty="0">
                  <a:solidFill>
                    <a:schemeClr val="bg1"/>
                  </a:solidFill>
                  <a:latin typeface="思源黑体" panose="020B0500000000000000" pitchFamily="34" charset="-122"/>
                  <a:ea typeface="思源黑体" panose="020B0500000000000000" pitchFamily="34" charset="-122"/>
                </a:rPr>
                <a:t>2</a:t>
              </a:r>
              <a:endParaRPr lang="zh-CN" altLang="en-US" dirty="0">
                <a:solidFill>
                  <a:schemeClr val="bg1"/>
                </a:solidFill>
                <a:latin typeface="思源黑体" panose="020B0500000000000000" pitchFamily="34" charset="-122"/>
                <a:ea typeface="思源黑体" panose="020B0500000000000000" pitchFamily="34" charset="-122"/>
              </a:endParaRPr>
            </a:p>
          </p:txBody>
        </p:sp>
        <p:sp>
          <p:nvSpPr>
            <p:cNvPr id="21" name="矩形 20"/>
            <p:cNvSpPr/>
            <p:nvPr/>
          </p:nvSpPr>
          <p:spPr>
            <a:xfrm>
              <a:off x="1808364" y="3024165"/>
              <a:ext cx="4639508" cy="47988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rtlCol="0">
              <a:spAutoFit/>
            </a:bodyPr>
            <a:lstStyle/>
            <a:p>
              <a:pPr>
                <a:lnSpc>
                  <a:spcPct val="120000"/>
                </a:lnSpc>
              </a:pPr>
              <a:r>
                <a:rPr lang="en-US" altLang="zh-CN" b="1" dirty="0">
                  <a:solidFill>
                    <a:srgbClr val="313D51"/>
                  </a:solidFill>
                  <a:latin typeface="思源黑体" panose="020B0500000000000000" pitchFamily="34" charset="-122"/>
                  <a:ea typeface="思源黑体" panose="020B0500000000000000" pitchFamily="34" charset="-122"/>
                  <a:sym typeface="Arial" panose="020B0604020202020204" pitchFamily="34" charset="0"/>
                </a:rPr>
                <a:t>Input Entry Recognition</a:t>
              </a:r>
            </a:p>
          </p:txBody>
        </p:sp>
      </p:grpSp>
      <p:grpSp>
        <p:nvGrpSpPr>
          <p:cNvPr id="22" name="组合 21"/>
          <p:cNvGrpSpPr/>
          <p:nvPr/>
        </p:nvGrpSpPr>
        <p:grpSpPr>
          <a:xfrm>
            <a:off x="3881462" y="4558224"/>
            <a:ext cx="4821103" cy="560309"/>
            <a:chOff x="1007084" y="4484588"/>
            <a:chExt cx="5278071" cy="678007"/>
          </a:xfrm>
        </p:grpSpPr>
        <p:sp>
          <p:nvSpPr>
            <p:cNvPr id="23" name="Oval 17"/>
            <p:cNvSpPr>
              <a:spLocks noChangeArrowheads="1"/>
            </p:cNvSpPr>
            <p:nvPr/>
          </p:nvSpPr>
          <p:spPr bwMode="auto">
            <a:xfrm>
              <a:off x="1007084" y="4484588"/>
              <a:ext cx="680125" cy="678007"/>
            </a:xfrm>
            <a:prstGeom prst="ellipse">
              <a:avLst/>
            </a:prstGeom>
            <a:solidFill>
              <a:srgbClr val="244C89"/>
            </a:solidFill>
            <a:ln w="38100" cap="flat">
              <a:solidFill>
                <a:schemeClr val="bg2"/>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pPr algn="ctr">
                <a:lnSpc>
                  <a:spcPct val="120000"/>
                </a:lnSpc>
                <a:spcBef>
                  <a:spcPct val="0"/>
                </a:spcBef>
              </a:pPr>
              <a:r>
                <a:rPr lang="en-US" altLang="zh-CN" dirty="0">
                  <a:solidFill>
                    <a:schemeClr val="bg1"/>
                  </a:solidFill>
                  <a:latin typeface="思源黑体" panose="020B0500000000000000" pitchFamily="34" charset="-122"/>
                  <a:ea typeface="思源黑体" panose="020B0500000000000000" pitchFamily="34" charset="-122"/>
                </a:rPr>
                <a:t>3</a:t>
              </a:r>
              <a:endParaRPr lang="zh-CN" altLang="en-US" dirty="0">
                <a:solidFill>
                  <a:schemeClr val="bg1"/>
                </a:solidFill>
                <a:latin typeface="思源黑体" panose="020B0500000000000000" pitchFamily="34" charset="-122"/>
                <a:ea typeface="思源黑体" panose="020B0500000000000000" pitchFamily="34" charset="-122"/>
              </a:endParaRPr>
            </a:p>
          </p:txBody>
        </p:sp>
        <p:sp>
          <p:nvSpPr>
            <p:cNvPr id="24" name="矩形 23"/>
            <p:cNvSpPr/>
            <p:nvPr/>
          </p:nvSpPr>
          <p:spPr>
            <a:xfrm>
              <a:off x="1808364" y="4583646"/>
              <a:ext cx="4476791" cy="479889"/>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rtlCol="0">
              <a:spAutoFit/>
            </a:bodyPr>
            <a:lstStyle/>
            <a:p>
              <a:pPr>
                <a:lnSpc>
                  <a:spcPct val="120000"/>
                </a:lnSpc>
              </a:pPr>
              <a:r>
                <a:rPr lang="en-US" altLang="zh-CN" b="1" dirty="0">
                  <a:solidFill>
                    <a:srgbClr val="313D51"/>
                  </a:solidFill>
                  <a:latin typeface="思源黑体" panose="020B0500000000000000" pitchFamily="34" charset="-122"/>
                  <a:ea typeface="思源黑体" panose="020B0500000000000000" pitchFamily="34" charset="-122"/>
                  <a:sym typeface="Arial" panose="020B0604020202020204" pitchFamily="34" charset="0"/>
                </a:rPr>
                <a:t>Input Sensitive Taint Analysis</a:t>
              </a:r>
            </a:p>
          </p:txBody>
        </p:sp>
      </p:grpSp>
    </p:spTree>
    <p:extLst>
      <p:ext uri="{BB962C8B-B14F-4D97-AF65-F5344CB8AC3E}">
        <p14:creationId xmlns:p14="http://schemas.microsoft.com/office/powerpoint/2010/main" val="403128066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0-#ppt_w/2"/>
                                          </p:val>
                                        </p:tav>
                                        <p:tav tm="100000">
                                          <p:val>
                                            <p:strVal val="#ppt_x"/>
                                          </p:val>
                                        </p:tav>
                                      </p:tavLst>
                                    </p:anim>
                                    <p:anim calcmode="lin" valueType="num">
                                      <p:cBhvr additive="base">
                                        <p:cTn id="8" dur="500" fill="hold"/>
                                        <p:tgtEl>
                                          <p:spTgt spid="16"/>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19"/>
                                        </p:tgtEl>
                                        <p:attrNameLst>
                                          <p:attrName>style.visibility</p:attrName>
                                        </p:attrNameLst>
                                      </p:cBhvr>
                                      <p:to>
                                        <p:strVal val="visible"/>
                                      </p:to>
                                    </p:set>
                                    <p:anim calcmode="lin" valueType="num">
                                      <p:cBhvr additive="base">
                                        <p:cTn id="11" dur="500" fill="hold"/>
                                        <p:tgtEl>
                                          <p:spTgt spid="19"/>
                                        </p:tgtEl>
                                        <p:attrNameLst>
                                          <p:attrName>ppt_x</p:attrName>
                                        </p:attrNameLst>
                                      </p:cBhvr>
                                      <p:tavLst>
                                        <p:tav tm="0">
                                          <p:val>
                                            <p:strVal val="0-#ppt_w/2"/>
                                          </p:val>
                                        </p:tav>
                                        <p:tav tm="100000">
                                          <p:val>
                                            <p:strVal val="#ppt_x"/>
                                          </p:val>
                                        </p:tav>
                                      </p:tavLst>
                                    </p:anim>
                                    <p:anim calcmode="lin" valueType="num">
                                      <p:cBhvr additive="base">
                                        <p:cTn id="12" dur="500" fill="hold"/>
                                        <p:tgtEl>
                                          <p:spTgt spid="19"/>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anim calcmode="lin" valueType="num">
                                      <p:cBhvr additive="base">
                                        <p:cTn id="15" dur="500" fill="hold"/>
                                        <p:tgtEl>
                                          <p:spTgt spid="22"/>
                                        </p:tgtEl>
                                        <p:attrNameLst>
                                          <p:attrName>ppt_x</p:attrName>
                                        </p:attrNameLst>
                                      </p:cBhvr>
                                      <p:tavLst>
                                        <p:tav tm="0">
                                          <p:val>
                                            <p:strVal val="0-#ppt_w/2"/>
                                          </p:val>
                                        </p:tav>
                                        <p:tav tm="100000">
                                          <p:val>
                                            <p:strVal val="#ppt_x"/>
                                          </p:val>
                                        </p:tav>
                                      </p:tavLst>
                                    </p:anim>
                                    <p:anim calcmode="lin" valueType="num">
                                      <p:cBhvr additive="base">
                                        <p:cTn id="16" dur="500" fill="hold"/>
                                        <p:tgtEl>
                                          <p:spTgt spid="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06898" y="752801"/>
            <a:ext cx="4408686" cy="456129"/>
          </a:xfrm>
        </p:spPr>
        <p:txBody>
          <a:bodyPr/>
          <a:lstStyle/>
          <a:p>
            <a:pPr>
              <a:lnSpc>
                <a:spcPct val="120000"/>
              </a:lnSpc>
            </a:pPr>
            <a:r>
              <a:rPr lang="en-US" altLang="zh-CN" dirty="0"/>
              <a:t>3.1 Input</a:t>
            </a:r>
            <a:r>
              <a:rPr lang="zh-CN" altLang="en-US" dirty="0"/>
              <a:t> </a:t>
            </a:r>
            <a:r>
              <a:rPr lang="en-US" altLang="zh-CN" dirty="0"/>
              <a:t>Keyword Extraction</a:t>
            </a:r>
            <a:endParaRPr lang="zh-CN" altLang="en-US" dirty="0"/>
          </a:p>
        </p:txBody>
      </p:sp>
      <p:sp>
        <p:nvSpPr>
          <p:cNvPr id="16" name="文本框 15">
            <a:extLst>
              <a:ext uri="{FF2B5EF4-FFF2-40B4-BE49-F238E27FC236}">
                <a16:creationId xmlns:a16="http://schemas.microsoft.com/office/drawing/2014/main" id="{DF111B86-62A1-4856-B954-1F0864EBBA69}"/>
              </a:ext>
            </a:extLst>
          </p:cNvPr>
          <p:cNvSpPr txBox="1"/>
          <p:nvPr/>
        </p:nvSpPr>
        <p:spPr>
          <a:xfrm>
            <a:off x="937260" y="1708142"/>
            <a:ext cx="6099048" cy="369332"/>
          </a:xfrm>
          <a:prstGeom prst="rect">
            <a:avLst/>
          </a:prstGeom>
          <a:noFill/>
        </p:spPr>
        <p:txBody>
          <a:bodyPr wrap="square">
            <a:spAutoFit/>
          </a:bodyPr>
          <a:lstStyle/>
          <a:p>
            <a:r>
              <a:rPr lang="zh-CN" altLang="en-US" dirty="0"/>
              <a:t>基于以下三个原则从后端和前端提取字符串</a:t>
            </a:r>
            <a:r>
              <a:rPr lang="en-US" altLang="zh-CN" dirty="0"/>
              <a:t>:</a:t>
            </a:r>
            <a:endParaRPr lang="zh-CN" altLang="en-US" dirty="0"/>
          </a:p>
        </p:txBody>
      </p:sp>
      <p:sp>
        <p:nvSpPr>
          <p:cNvPr id="18" name="文本框 17">
            <a:extLst>
              <a:ext uri="{FF2B5EF4-FFF2-40B4-BE49-F238E27FC236}">
                <a16:creationId xmlns:a16="http://schemas.microsoft.com/office/drawing/2014/main" id="{731969AA-9D71-5572-E07A-D27BE14F0811}"/>
              </a:ext>
            </a:extLst>
          </p:cNvPr>
          <p:cNvSpPr txBox="1"/>
          <p:nvPr/>
        </p:nvSpPr>
        <p:spPr>
          <a:xfrm>
            <a:off x="937260" y="2414445"/>
            <a:ext cx="10611612" cy="2585323"/>
          </a:xfrm>
          <a:prstGeom prst="rect">
            <a:avLst/>
          </a:prstGeom>
          <a:noFill/>
        </p:spPr>
        <p:txBody>
          <a:bodyPr wrap="square">
            <a:spAutoFit/>
          </a:bodyPr>
          <a:lstStyle/>
          <a:p>
            <a:pPr marL="285750" indent="-285750">
              <a:buFont typeface="Wingdings" panose="05000000000000000000" pitchFamily="2" charset="2"/>
              <a:buChar char="Ø"/>
            </a:pPr>
            <a:r>
              <a:rPr lang="zh-CN" altLang="en-US" dirty="0"/>
              <a:t>选择用于对发送到后端的网络包中的用户输入进行编码的前端字符串。具体来说，字符串是网络包中的一些“</a:t>
            </a:r>
            <a:r>
              <a:rPr lang="en-US" altLang="zh-CN" dirty="0"/>
              <a:t>key”</a:t>
            </a:r>
            <a:r>
              <a:rPr lang="zh-CN" altLang="en-US" dirty="0"/>
              <a:t>，形式为</a:t>
            </a:r>
            <a:r>
              <a:rPr lang="en-US" altLang="zh-CN" dirty="0"/>
              <a:t>…&amp;key=value&amp;…</a:t>
            </a:r>
            <a:r>
              <a:rPr lang="zh-CN" altLang="en-US" dirty="0"/>
              <a:t>。在前端手动触发了尽可能多的动作，以覆盖更多的请求消息。</a:t>
            </a:r>
            <a:endParaRPr lang="en-US" altLang="zh-CN" dirty="0"/>
          </a:p>
          <a:p>
            <a:pPr marL="285750" indent="-285750">
              <a:buFont typeface="Wingdings" panose="05000000000000000000" pitchFamily="2" charset="2"/>
              <a:buChar char="Ø"/>
            </a:pPr>
            <a:endParaRPr lang="zh-CN" altLang="en-US" dirty="0"/>
          </a:p>
          <a:p>
            <a:pPr marL="285750" indent="-285750">
              <a:buFont typeface="Wingdings" panose="05000000000000000000" pitchFamily="2" charset="2"/>
              <a:buChar char="Ø"/>
            </a:pPr>
            <a:r>
              <a:rPr lang="zh-CN" altLang="en-US" dirty="0"/>
              <a:t>选择用于从消息中检索输入数据的后端字符串。基于对 </a:t>
            </a:r>
            <a:r>
              <a:rPr lang="en-US" altLang="zh-CN" dirty="0"/>
              <a:t>IoT </a:t>
            </a:r>
            <a:r>
              <a:rPr lang="zh-CN" altLang="en-US" dirty="0"/>
              <a:t>固件的了解，定义了几个通常用于获取输入值的函数，例如示例中的 </a:t>
            </a:r>
            <a:r>
              <a:rPr lang="en-US" altLang="zh-CN" dirty="0" err="1"/>
              <a:t>websGetVar</a:t>
            </a:r>
            <a:r>
              <a:rPr lang="zh-CN" altLang="en-US" dirty="0"/>
              <a:t>。收集这些函数的常量字符串参数作为后端字符串。</a:t>
            </a:r>
            <a:endParaRPr lang="en-US" altLang="zh-CN" dirty="0"/>
          </a:p>
          <a:p>
            <a:pPr marL="285750" indent="-285750">
              <a:buFont typeface="Wingdings" panose="05000000000000000000" pitchFamily="2" charset="2"/>
              <a:buChar char="Ø"/>
            </a:pPr>
            <a:endParaRPr lang="zh-CN" altLang="en-US" dirty="0"/>
          </a:p>
          <a:p>
            <a:pPr marL="285750" indent="-285750">
              <a:buFont typeface="Wingdings" panose="05000000000000000000" pitchFamily="2" charset="2"/>
              <a:buChar char="Ø"/>
            </a:pPr>
            <a:r>
              <a:rPr lang="zh-CN" altLang="en-US" dirty="0"/>
              <a:t>采用收集前端和后端字符串的交集。对于交集中的每个字符串，在前端对关联数据进行变异以触发向后端发送请求消息，并在后端检查关联变量的值。如果后端变量相应地更改其值，就确认测试的字符串是一个用户输入的共享关键字。</a:t>
            </a:r>
          </a:p>
        </p:txBody>
      </p:sp>
    </p:spTree>
    <p:extLst>
      <p:ext uri="{BB962C8B-B14F-4D97-AF65-F5344CB8AC3E}">
        <p14:creationId xmlns:p14="http://schemas.microsoft.com/office/powerpoint/2010/main" val="152978933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animEffect transition="in" filter="wipe(down)">
                                      <p:cBhvr>
                                        <p:cTn id="7" dur="500"/>
                                        <p:tgtEl>
                                          <p:spTgt spid="1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18">
                                            <p:txEl>
                                              <p:pRg st="2" end="2"/>
                                            </p:txEl>
                                          </p:spTgt>
                                        </p:tgtEl>
                                        <p:attrNameLst>
                                          <p:attrName>style.visibility</p:attrName>
                                        </p:attrNameLst>
                                      </p:cBhvr>
                                      <p:to>
                                        <p:strVal val="visible"/>
                                      </p:to>
                                    </p:set>
                                    <p:animEffect transition="in" filter="barn(inVertical)">
                                      <p:cBhvr>
                                        <p:cTn id="12" dur="500"/>
                                        <p:tgtEl>
                                          <p:spTgt spid="18">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8">
                                            <p:txEl>
                                              <p:pRg st="4" end="4"/>
                                            </p:txEl>
                                          </p:spTgt>
                                        </p:tgtEl>
                                        <p:attrNameLst>
                                          <p:attrName>style.visibility</p:attrName>
                                        </p:attrNameLst>
                                      </p:cBhvr>
                                      <p:to>
                                        <p:strVal val="visible"/>
                                      </p:to>
                                    </p:set>
                                    <p:anim calcmode="lin" valueType="num">
                                      <p:cBhvr additive="base">
                                        <p:cTn id="17" dur="500" fill="hold"/>
                                        <p:tgtEl>
                                          <p:spTgt spid="18">
                                            <p:txEl>
                                              <p:pRg st="4" end="4"/>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18">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06898" y="752801"/>
            <a:ext cx="4408686" cy="456129"/>
          </a:xfrm>
        </p:spPr>
        <p:txBody>
          <a:bodyPr/>
          <a:lstStyle/>
          <a:p>
            <a:pPr>
              <a:lnSpc>
                <a:spcPct val="120000"/>
              </a:lnSpc>
            </a:pPr>
            <a:r>
              <a:rPr lang="en-US" altLang="zh-CN" dirty="0"/>
              <a:t>3.1 Input</a:t>
            </a:r>
            <a:r>
              <a:rPr lang="zh-CN" altLang="en-US" dirty="0"/>
              <a:t> </a:t>
            </a:r>
            <a:r>
              <a:rPr lang="en-US" altLang="zh-CN" dirty="0"/>
              <a:t>Keyword Extraction</a:t>
            </a:r>
            <a:endParaRPr lang="zh-CN" altLang="en-US" dirty="0"/>
          </a:p>
        </p:txBody>
      </p:sp>
      <p:sp>
        <p:nvSpPr>
          <p:cNvPr id="16" name="文本框 15">
            <a:extLst>
              <a:ext uri="{FF2B5EF4-FFF2-40B4-BE49-F238E27FC236}">
                <a16:creationId xmlns:a16="http://schemas.microsoft.com/office/drawing/2014/main" id="{DF111B86-62A1-4856-B954-1F0864EBBA69}"/>
              </a:ext>
            </a:extLst>
          </p:cNvPr>
          <p:cNvSpPr txBox="1"/>
          <p:nvPr/>
        </p:nvSpPr>
        <p:spPr>
          <a:xfrm>
            <a:off x="1303020" y="1735574"/>
            <a:ext cx="6099048" cy="369332"/>
          </a:xfrm>
          <a:prstGeom prst="rect">
            <a:avLst/>
          </a:prstGeom>
          <a:noFill/>
        </p:spPr>
        <p:txBody>
          <a:bodyPr wrap="square">
            <a:spAutoFit/>
          </a:bodyPr>
          <a:lstStyle/>
          <a:p>
            <a:r>
              <a:rPr lang="zh-CN" altLang="en-US" dirty="0"/>
              <a:t>关键字分为两种：</a:t>
            </a:r>
          </a:p>
        </p:txBody>
      </p:sp>
      <p:sp>
        <p:nvSpPr>
          <p:cNvPr id="6" name="文本框 5">
            <a:extLst>
              <a:ext uri="{FF2B5EF4-FFF2-40B4-BE49-F238E27FC236}">
                <a16:creationId xmlns:a16="http://schemas.microsoft.com/office/drawing/2014/main" id="{F0FD4738-A472-8773-07BB-7B2AB21B79ED}"/>
              </a:ext>
            </a:extLst>
          </p:cNvPr>
          <p:cNvSpPr txBox="1"/>
          <p:nvPr/>
        </p:nvSpPr>
        <p:spPr>
          <a:xfrm>
            <a:off x="1751076" y="2308384"/>
            <a:ext cx="9011412" cy="646331"/>
          </a:xfrm>
          <a:prstGeom prst="rect">
            <a:avLst/>
          </a:prstGeom>
          <a:noFill/>
        </p:spPr>
        <p:txBody>
          <a:bodyPr wrap="square">
            <a:spAutoFit/>
          </a:bodyPr>
          <a:lstStyle/>
          <a:p>
            <a:pPr marL="285750" indent="-285750">
              <a:buFont typeface="Wingdings" panose="05000000000000000000" pitchFamily="2" charset="2"/>
              <a:buChar char="Ø"/>
            </a:pPr>
            <a:r>
              <a:rPr lang="zh-CN" altLang="en-US" dirty="0"/>
              <a:t>第一类是标记用户输入，如清单</a:t>
            </a:r>
            <a:r>
              <a:rPr lang="en-US" altLang="zh-CN" dirty="0"/>
              <a:t>1 </a:t>
            </a:r>
            <a:r>
              <a:rPr lang="zh-CN" altLang="en-US" dirty="0"/>
              <a:t>中的</a:t>
            </a:r>
            <a:r>
              <a:rPr lang="en-US" altLang="zh-CN" dirty="0" err="1"/>
              <a:t>deviceName</a:t>
            </a:r>
            <a:r>
              <a:rPr lang="zh-CN" altLang="en-US" dirty="0"/>
              <a:t>；</a:t>
            </a:r>
          </a:p>
          <a:p>
            <a:pPr marL="285750" indent="-285750">
              <a:buFont typeface="Wingdings" panose="05000000000000000000" pitchFamily="2" charset="2"/>
              <a:buChar char="Ø"/>
            </a:pPr>
            <a:r>
              <a:rPr lang="zh-CN" altLang="en-US" dirty="0"/>
              <a:t>第二类是标记处理程序函数，如清单</a:t>
            </a:r>
            <a:r>
              <a:rPr lang="en-US" altLang="zh-CN" dirty="0"/>
              <a:t>1</a:t>
            </a:r>
            <a:r>
              <a:rPr lang="zh-CN" altLang="en-US" dirty="0"/>
              <a:t>中的</a:t>
            </a:r>
            <a:r>
              <a:rPr lang="en-US" altLang="zh-CN" dirty="0" err="1"/>
              <a:t>setUsbUnload</a:t>
            </a:r>
            <a:r>
              <a:rPr lang="zh-CN" altLang="en-US" dirty="0"/>
              <a:t>，称它为</a:t>
            </a:r>
            <a:r>
              <a:rPr lang="en-US" altLang="zh-CN" dirty="0"/>
              <a:t>action</a:t>
            </a:r>
            <a:r>
              <a:rPr lang="zh-CN" altLang="en-US" dirty="0"/>
              <a:t>关键字；</a:t>
            </a:r>
          </a:p>
        </p:txBody>
      </p:sp>
      <p:pic>
        <p:nvPicPr>
          <p:cNvPr id="8" name="图片 7">
            <a:extLst>
              <a:ext uri="{FF2B5EF4-FFF2-40B4-BE49-F238E27FC236}">
                <a16:creationId xmlns:a16="http://schemas.microsoft.com/office/drawing/2014/main" id="{03313A63-620B-0D50-88AF-118CE4BE1AFA}"/>
              </a:ext>
            </a:extLst>
          </p:cNvPr>
          <p:cNvPicPr>
            <a:picLocks noChangeAspect="1"/>
          </p:cNvPicPr>
          <p:nvPr/>
        </p:nvPicPr>
        <p:blipFill>
          <a:blip r:embed="rId3"/>
          <a:stretch>
            <a:fillRect/>
          </a:stretch>
        </p:blipFill>
        <p:spPr>
          <a:xfrm>
            <a:off x="2184339" y="2954715"/>
            <a:ext cx="7262489" cy="3391194"/>
          </a:xfrm>
          <a:prstGeom prst="rect">
            <a:avLst/>
          </a:prstGeom>
        </p:spPr>
      </p:pic>
    </p:spTree>
    <p:extLst>
      <p:ext uri="{BB962C8B-B14F-4D97-AF65-F5344CB8AC3E}">
        <p14:creationId xmlns:p14="http://schemas.microsoft.com/office/powerpoint/2010/main" val="1573601876"/>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barn(inVertical)">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circle(in)">
                                      <p:cBhvr>
                                        <p:cTn id="12" dur="2000"/>
                                        <p:tgtEl>
                                          <p:spTgt spid="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06898" y="752801"/>
            <a:ext cx="4408686" cy="456129"/>
          </a:xfrm>
        </p:spPr>
        <p:txBody>
          <a:bodyPr/>
          <a:lstStyle/>
          <a:p>
            <a:pPr>
              <a:lnSpc>
                <a:spcPct val="120000"/>
              </a:lnSpc>
            </a:pPr>
            <a:r>
              <a:rPr lang="en-US" altLang="zh-CN" dirty="0"/>
              <a:t>3.1 Input</a:t>
            </a:r>
            <a:r>
              <a:rPr lang="zh-CN" altLang="en-US" dirty="0"/>
              <a:t> </a:t>
            </a:r>
            <a:r>
              <a:rPr lang="en-US" altLang="zh-CN" dirty="0"/>
              <a:t>Keyword Extraction</a:t>
            </a:r>
            <a:endParaRPr lang="zh-CN" altLang="en-US" dirty="0"/>
          </a:p>
        </p:txBody>
      </p:sp>
      <p:sp>
        <p:nvSpPr>
          <p:cNvPr id="16" name="文本框 15">
            <a:extLst>
              <a:ext uri="{FF2B5EF4-FFF2-40B4-BE49-F238E27FC236}">
                <a16:creationId xmlns:a16="http://schemas.microsoft.com/office/drawing/2014/main" id="{DF111B86-62A1-4856-B954-1F0864EBBA69}"/>
              </a:ext>
            </a:extLst>
          </p:cNvPr>
          <p:cNvSpPr txBox="1"/>
          <p:nvPr/>
        </p:nvSpPr>
        <p:spPr>
          <a:xfrm>
            <a:off x="1156716" y="1670003"/>
            <a:ext cx="7631882" cy="369332"/>
          </a:xfrm>
          <a:prstGeom prst="rect">
            <a:avLst/>
          </a:prstGeom>
          <a:noFill/>
        </p:spPr>
        <p:txBody>
          <a:bodyPr wrap="square">
            <a:spAutoFit/>
          </a:bodyPr>
          <a:lstStyle/>
          <a:p>
            <a:r>
              <a:rPr lang="zh-CN" altLang="en-US"/>
              <a:t>为了过滤无效关键字，根据经验设计了几条规则：</a:t>
            </a:r>
            <a:endParaRPr lang="zh-CN" altLang="en-US" dirty="0"/>
          </a:p>
        </p:txBody>
      </p:sp>
      <p:sp>
        <p:nvSpPr>
          <p:cNvPr id="6" name="文本框 5">
            <a:extLst>
              <a:ext uri="{FF2B5EF4-FFF2-40B4-BE49-F238E27FC236}">
                <a16:creationId xmlns:a16="http://schemas.microsoft.com/office/drawing/2014/main" id="{F0FD4738-A472-8773-07BB-7B2AB21B79ED}"/>
              </a:ext>
            </a:extLst>
          </p:cNvPr>
          <p:cNvSpPr txBox="1"/>
          <p:nvPr/>
        </p:nvSpPr>
        <p:spPr>
          <a:xfrm>
            <a:off x="1824228" y="2500408"/>
            <a:ext cx="9011412" cy="2031325"/>
          </a:xfrm>
          <a:prstGeom prst="rect">
            <a:avLst/>
          </a:prstGeom>
          <a:noFill/>
        </p:spPr>
        <p:txBody>
          <a:bodyPr wrap="square">
            <a:spAutoFit/>
          </a:bodyPr>
          <a:lstStyle/>
          <a:p>
            <a:pPr marL="285750" indent="-285750">
              <a:buFont typeface="Wingdings" panose="05000000000000000000" pitchFamily="2" charset="2"/>
              <a:buChar char="Ø"/>
            </a:pPr>
            <a:r>
              <a:rPr lang="zh-CN" altLang="en-US" dirty="0"/>
              <a:t>删除带有特殊字符的字符串，例如 </a:t>
            </a:r>
            <a:r>
              <a:rPr lang="en-US" altLang="zh-CN" dirty="0"/>
              <a:t>!</a:t>
            </a:r>
            <a:r>
              <a:rPr lang="zh-CN" altLang="en-US" dirty="0"/>
              <a:t>和</a:t>
            </a:r>
            <a:r>
              <a:rPr lang="en-US" altLang="zh-CN" dirty="0"/>
              <a:t>@</a:t>
            </a:r>
            <a:r>
              <a:rPr lang="zh-CN" altLang="en-US" dirty="0"/>
              <a:t>。 </a:t>
            </a:r>
            <a:endParaRPr lang="en-US" altLang="zh-CN" dirty="0"/>
          </a:p>
          <a:p>
            <a:pPr marL="285750" indent="-285750">
              <a:buFont typeface="Wingdings" panose="05000000000000000000" pitchFamily="2" charset="2"/>
              <a:buChar char="Ø"/>
            </a:pPr>
            <a:endParaRPr lang="zh-CN" altLang="en-US" dirty="0"/>
          </a:p>
          <a:p>
            <a:pPr marL="285750" indent="-285750">
              <a:buFont typeface="Wingdings" panose="05000000000000000000" pitchFamily="2" charset="2"/>
              <a:buChar char="Ø"/>
            </a:pPr>
            <a:r>
              <a:rPr lang="zh-CN" altLang="en-US" dirty="0"/>
              <a:t>如果字符串以 </a:t>
            </a:r>
            <a:r>
              <a:rPr lang="en-US" altLang="zh-CN" dirty="0"/>
              <a:t>= </a:t>
            </a:r>
            <a:r>
              <a:rPr lang="zh-CN" altLang="en-US" dirty="0"/>
              <a:t>结尾，我们保留左侧部分并丢弃右侧部分。符号 </a:t>
            </a:r>
            <a:r>
              <a:rPr lang="en-US" altLang="zh-CN" dirty="0"/>
              <a:t>= </a:t>
            </a:r>
            <a:r>
              <a:rPr lang="zh-CN" altLang="en-US" dirty="0"/>
              <a:t>通常用于连接参数和变量，例如图 </a:t>
            </a:r>
            <a:r>
              <a:rPr lang="en-US" altLang="zh-CN" dirty="0"/>
              <a:t>1 </a:t>
            </a:r>
            <a:r>
              <a:rPr lang="zh-CN" altLang="en-US" dirty="0"/>
              <a:t>中的 </a:t>
            </a:r>
            <a:r>
              <a:rPr lang="en-US" altLang="zh-CN" dirty="0" err="1"/>
              <a:t>deviceName</a:t>
            </a:r>
            <a:r>
              <a:rPr lang="en-US" altLang="zh-CN" dirty="0"/>
              <a:t>=</a:t>
            </a:r>
            <a:r>
              <a:rPr lang="zh-CN" altLang="en-US" dirty="0"/>
              <a:t>，其中只有参数名称会在后端重用。</a:t>
            </a:r>
            <a:endParaRPr lang="en-US" altLang="zh-CN" dirty="0"/>
          </a:p>
          <a:p>
            <a:pPr marL="285750" indent="-285750">
              <a:buFont typeface="Wingdings" panose="05000000000000000000" pitchFamily="2" charset="2"/>
              <a:buChar char="Ø"/>
            </a:pPr>
            <a:endParaRPr lang="zh-CN" altLang="en-US" dirty="0"/>
          </a:p>
          <a:p>
            <a:pPr marL="285750" indent="-285750">
              <a:buFont typeface="Wingdings" panose="05000000000000000000" pitchFamily="2" charset="2"/>
              <a:buChar char="Ø"/>
            </a:pPr>
            <a:r>
              <a:rPr lang="zh-CN" altLang="en-US" dirty="0"/>
              <a:t>过滤掉短于阈值的字符串（项目中使用 </a:t>
            </a:r>
            <a:r>
              <a:rPr lang="en-US" altLang="zh-CN" dirty="0"/>
              <a:t>5</a:t>
            </a:r>
            <a:r>
              <a:rPr lang="zh-CN" altLang="en-US" dirty="0"/>
              <a:t>做为这个阈值），因为参数关键字和</a:t>
            </a:r>
            <a:r>
              <a:rPr lang="en-US" altLang="zh-CN" dirty="0"/>
              <a:t>action</a:t>
            </a:r>
            <a:r>
              <a:rPr lang="zh-CN" altLang="en-US" dirty="0"/>
              <a:t>关键字通常不会太短。</a:t>
            </a:r>
          </a:p>
        </p:txBody>
      </p:sp>
    </p:spTree>
    <p:extLst>
      <p:ext uri="{BB962C8B-B14F-4D97-AF65-F5344CB8AC3E}">
        <p14:creationId xmlns:p14="http://schemas.microsoft.com/office/powerpoint/2010/main" val="1669563497"/>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barn(inVertical)">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circle(in)">
                                      <p:cBhvr>
                                        <p:cTn id="12" dur="2000"/>
                                        <p:tgtEl>
                                          <p:spTgt spid="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anim calcmode="lin" valueType="num">
                                      <p:cBhvr additive="base">
                                        <p:cTn id="17" dur="500" fill="hold"/>
                                        <p:tgtEl>
                                          <p:spTgt spid="6">
                                            <p:txEl>
                                              <p:pRg st="4" end="4"/>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6">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06898" y="752801"/>
            <a:ext cx="4408686" cy="456129"/>
          </a:xfrm>
        </p:spPr>
        <p:txBody>
          <a:bodyPr/>
          <a:lstStyle/>
          <a:p>
            <a:pPr>
              <a:lnSpc>
                <a:spcPct val="120000"/>
              </a:lnSpc>
            </a:pPr>
            <a:r>
              <a:rPr lang="en-US" altLang="zh-CN" dirty="0"/>
              <a:t>3.1 Input</a:t>
            </a:r>
            <a:r>
              <a:rPr lang="zh-CN" altLang="en-US" dirty="0"/>
              <a:t> </a:t>
            </a:r>
            <a:r>
              <a:rPr lang="en-US" altLang="zh-CN" dirty="0"/>
              <a:t>Keyword Extraction</a:t>
            </a:r>
            <a:endParaRPr lang="zh-CN" altLang="en-US" dirty="0"/>
          </a:p>
        </p:txBody>
      </p:sp>
      <p:sp>
        <p:nvSpPr>
          <p:cNvPr id="16" name="文本框 15">
            <a:extLst>
              <a:ext uri="{FF2B5EF4-FFF2-40B4-BE49-F238E27FC236}">
                <a16:creationId xmlns:a16="http://schemas.microsoft.com/office/drawing/2014/main" id="{DF111B86-62A1-4856-B954-1F0864EBBA69}"/>
              </a:ext>
            </a:extLst>
          </p:cNvPr>
          <p:cNvSpPr txBox="1"/>
          <p:nvPr/>
        </p:nvSpPr>
        <p:spPr>
          <a:xfrm>
            <a:off x="1156716" y="1670003"/>
            <a:ext cx="10721340" cy="646331"/>
          </a:xfrm>
          <a:prstGeom prst="rect">
            <a:avLst/>
          </a:prstGeom>
          <a:noFill/>
        </p:spPr>
        <p:txBody>
          <a:bodyPr wrap="square">
            <a:spAutoFit/>
          </a:bodyPr>
          <a:lstStyle/>
          <a:p>
            <a:r>
              <a:rPr lang="zh-CN" altLang="en-US" dirty="0"/>
              <a:t>筛选后，候选列表中可能仍包含许多未用作输入关键字的干扰项。使用了两种启发式方法来识别并从关键字集中排除它们，将这些关键字从候选列表中删除：</a:t>
            </a:r>
          </a:p>
        </p:txBody>
      </p:sp>
      <p:sp>
        <p:nvSpPr>
          <p:cNvPr id="6" name="文本框 5">
            <a:extLst>
              <a:ext uri="{FF2B5EF4-FFF2-40B4-BE49-F238E27FC236}">
                <a16:creationId xmlns:a16="http://schemas.microsoft.com/office/drawing/2014/main" id="{F0FD4738-A472-8773-07BB-7B2AB21B79ED}"/>
              </a:ext>
            </a:extLst>
          </p:cNvPr>
          <p:cNvSpPr txBox="1"/>
          <p:nvPr/>
        </p:nvSpPr>
        <p:spPr>
          <a:xfrm>
            <a:off x="1687068" y="2847880"/>
            <a:ext cx="9011412" cy="1477328"/>
          </a:xfrm>
          <a:prstGeom prst="rect">
            <a:avLst/>
          </a:prstGeom>
          <a:noFill/>
        </p:spPr>
        <p:txBody>
          <a:bodyPr wrap="square">
            <a:spAutoFit/>
          </a:bodyPr>
          <a:lstStyle/>
          <a:p>
            <a:pPr marL="285750" indent="-285750">
              <a:buFont typeface="Wingdings" panose="05000000000000000000" pitchFamily="2" charset="2"/>
              <a:buChar char="Ø"/>
            </a:pPr>
            <a:r>
              <a:rPr lang="zh-CN" altLang="en-US" dirty="0"/>
              <a:t>如果一个 </a:t>
            </a:r>
            <a:r>
              <a:rPr lang="en-US" altLang="zh-CN" dirty="0"/>
              <a:t>JavaScript </a:t>
            </a:r>
            <a:r>
              <a:rPr lang="zh-CN" altLang="en-US" dirty="0"/>
              <a:t>文件被大量 </a:t>
            </a:r>
            <a:r>
              <a:rPr lang="en-US" altLang="zh-CN" dirty="0"/>
              <a:t>HTML </a:t>
            </a:r>
            <a:r>
              <a:rPr lang="zh-CN" altLang="en-US" dirty="0"/>
              <a:t>文件引用，将其视为一个通用的共享库，就像图表库一样。由于库文件通常不包含输入关键字，我们将忽略此类文件中的所有候选。</a:t>
            </a:r>
            <a:endParaRPr lang="en-US" altLang="zh-CN" dirty="0"/>
          </a:p>
          <a:p>
            <a:pPr marL="285750" indent="-285750">
              <a:buFont typeface="Wingdings" panose="05000000000000000000" pitchFamily="2" charset="2"/>
              <a:buChar char="Ø"/>
            </a:pPr>
            <a:endParaRPr lang="zh-CN" altLang="en-US" dirty="0"/>
          </a:p>
          <a:p>
            <a:pPr marL="285750" indent="-285750">
              <a:buFont typeface="Wingdings" panose="05000000000000000000" pitchFamily="2" charset="2"/>
              <a:buChar char="Ø"/>
            </a:pPr>
            <a:r>
              <a:rPr lang="zh-CN" altLang="en-US" dirty="0"/>
              <a:t>如果一个关键字被多个前端文件引用，例如</a:t>
            </a:r>
            <a:r>
              <a:rPr lang="en-US" altLang="zh-CN" dirty="0"/>
              <a:t>Button</a:t>
            </a:r>
            <a:r>
              <a:rPr lang="zh-CN" altLang="en-US" dirty="0"/>
              <a:t>和</a:t>
            </a:r>
            <a:r>
              <a:rPr lang="en-US" altLang="zh-CN" dirty="0"/>
              <a:t>Cancel</a:t>
            </a:r>
            <a:r>
              <a:rPr lang="zh-CN" altLang="en-US" dirty="0"/>
              <a:t>，它可能是一个普通的字符串，而不是一个输入关键字。</a:t>
            </a:r>
          </a:p>
        </p:txBody>
      </p:sp>
    </p:spTree>
    <p:extLst>
      <p:ext uri="{BB962C8B-B14F-4D97-AF65-F5344CB8AC3E}">
        <p14:creationId xmlns:p14="http://schemas.microsoft.com/office/powerpoint/2010/main" val="563452590"/>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barn(inVertical)">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barn(inVertical)">
                                      <p:cBhvr>
                                        <p:cTn id="12"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 name="图片 5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5819"/>
            <a:ext cx="12192000" cy="6852181"/>
          </a:xfrm>
          <a:prstGeom prst="rect">
            <a:avLst/>
          </a:prstGeom>
        </p:spPr>
      </p:pic>
      <p:sp>
        <p:nvSpPr>
          <p:cNvPr id="54" name="矩形 53"/>
          <p:cNvSpPr/>
          <p:nvPr/>
        </p:nvSpPr>
        <p:spPr>
          <a:xfrm>
            <a:off x="2997200" y="423263"/>
            <a:ext cx="8780616" cy="6017293"/>
          </a:xfrm>
          <a:prstGeom prst="rect">
            <a:avLst/>
          </a:prstGeom>
          <a:solidFill>
            <a:schemeClr val="bg1"/>
          </a:solidFill>
          <a:ln>
            <a:noFill/>
          </a:ln>
          <a:effectLst>
            <a:outerShdw blurRad="1905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nvGrpSpPr>
          <p:cNvPr id="26" name="组合 25"/>
          <p:cNvGrpSpPr/>
          <p:nvPr/>
        </p:nvGrpSpPr>
        <p:grpSpPr>
          <a:xfrm>
            <a:off x="1129619" y="1228068"/>
            <a:ext cx="3045965" cy="1575682"/>
            <a:chOff x="944370" y="632414"/>
            <a:chExt cx="2981065" cy="1542110"/>
          </a:xfrm>
        </p:grpSpPr>
        <p:sp>
          <p:nvSpPr>
            <p:cNvPr id="24" name="矩形 23"/>
            <p:cNvSpPr/>
            <p:nvPr/>
          </p:nvSpPr>
          <p:spPr>
            <a:xfrm>
              <a:off x="1065396" y="632414"/>
              <a:ext cx="2860039" cy="1542110"/>
            </a:xfrm>
            <a:prstGeom prst="rect">
              <a:avLst/>
            </a:prstGeom>
            <a:solidFill>
              <a:srgbClr val="244C89"/>
            </a:solidFill>
            <a:ln>
              <a:noFill/>
            </a:ln>
            <a:effectLst>
              <a:outerShdw blurRad="444500" dist="2540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25" name="矩形 24"/>
            <p:cNvSpPr/>
            <p:nvPr/>
          </p:nvSpPr>
          <p:spPr>
            <a:xfrm>
              <a:off x="1194797" y="749939"/>
              <a:ext cx="2601237" cy="1307060"/>
            </a:xfrm>
            <a:prstGeom prst="rect">
              <a:avLst/>
            </a:prstGeom>
            <a:noFill/>
            <a:ln w="25400">
              <a:solidFill>
                <a:schemeClr val="bg1"/>
              </a:solidFill>
            </a:ln>
            <a:effectLst>
              <a:outerShdw blurRad="444500" dist="2540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21" name="文本框 20"/>
            <p:cNvSpPr txBox="1"/>
            <p:nvPr/>
          </p:nvSpPr>
          <p:spPr>
            <a:xfrm>
              <a:off x="944370" y="1388963"/>
              <a:ext cx="2792383" cy="612542"/>
            </a:xfrm>
            <a:prstGeom prst="rect">
              <a:avLst/>
            </a:prstGeom>
            <a:noFill/>
          </p:spPr>
          <p:txBody>
            <a:bodyPr wrap="square" rtlCol="0">
              <a:spAutoFit/>
              <a:scene3d>
                <a:camera prst="orthographicFront"/>
                <a:lightRig rig="threePt" dir="t"/>
              </a:scene3d>
              <a:sp3d contourW="12700"/>
            </a:bodyPr>
            <a:lstStyle/>
            <a:p>
              <a:pPr algn="r">
                <a:defRPr/>
              </a:pPr>
              <a:r>
                <a:rPr lang="en-US" altLang="zh-CN" sz="3467" dirty="0">
                  <a:solidFill>
                    <a:schemeClr val="bg1"/>
                  </a:solidFill>
                  <a:latin typeface="思源黑体" panose="020B0500000000000000" pitchFamily="34" charset="-122"/>
                  <a:ea typeface="思源黑体" panose="020B0500000000000000" pitchFamily="34" charset="-122"/>
                </a:rPr>
                <a:t>CONTENT</a:t>
              </a:r>
              <a:endParaRPr lang="zh-CN" altLang="en-US" sz="3467" dirty="0">
                <a:solidFill>
                  <a:schemeClr val="bg1"/>
                </a:solidFill>
                <a:latin typeface="思源黑体" panose="020B0500000000000000" pitchFamily="34" charset="-122"/>
                <a:ea typeface="思源黑体" panose="020B0500000000000000" pitchFamily="34" charset="-122"/>
              </a:endParaRPr>
            </a:p>
          </p:txBody>
        </p:sp>
        <p:sp>
          <p:nvSpPr>
            <p:cNvPr id="32" name="文本框 31"/>
            <p:cNvSpPr txBox="1"/>
            <p:nvPr/>
          </p:nvSpPr>
          <p:spPr>
            <a:xfrm>
              <a:off x="2229307" y="849517"/>
              <a:ext cx="1490820" cy="652579"/>
            </a:xfrm>
            <a:prstGeom prst="rect">
              <a:avLst/>
            </a:prstGeom>
            <a:noFill/>
          </p:spPr>
          <p:txBody>
            <a:bodyPr wrap="square" rtlCol="0">
              <a:spAutoFit/>
              <a:scene3d>
                <a:camera prst="orthographicFront"/>
                <a:lightRig rig="threePt" dir="t"/>
              </a:scene3d>
              <a:sp3d contourW="12700"/>
            </a:bodyPr>
            <a:lstStyle/>
            <a:p>
              <a:pPr algn="r">
                <a:defRPr/>
              </a:pPr>
              <a:r>
                <a:rPr lang="zh-CN" altLang="en-US" sz="3733" b="1" dirty="0">
                  <a:solidFill>
                    <a:schemeClr val="bg1"/>
                  </a:solidFill>
                  <a:latin typeface="思源黑体" panose="020B0500000000000000" pitchFamily="34" charset="-122"/>
                  <a:ea typeface="思源黑体" panose="020B0500000000000000" pitchFamily="34" charset="-122"/>
                </a:rPr>
                <a:t>目 录</a:t>
              </a:r>
            </a:p>
          </p:txBody>
        </p:sp>
        <p:cxnSp>
          <p:nvCxnSpPr>
            <p:cNvPr id="34" name="直接连接符 33"/>
            <p:cNvCxnSpPr/>
            <p:nvPr/>
          </p:nvCxnSpPr>
          <p:spPr>
            <a:xfrm rot="16200000" flipV="1">
              <a:off x="2113755" y="1100764"/>
              <a:ext cx="313392" cy="189148"/>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0" name="组合 29"/>
          <p:cNvGrpSpPr/>
          <p:nvPr/>
        </p:nvGrpSpPr>
        <p:grpSpPr>
          <a:xfrm>
            <a:off x="5714354" y="1664538"/>
            <a:ext cx="4890672" cy="576262"/>
            <a:chOff x="5714354" y="1664538"/>
            <a:chExt cx="4890672" cy="576262"/>
          </a:xfrm>
        </p:grpSpPr>
        <p:grpSp>
          <p:nvGrpSpPr>
            <p:cNvPr id="37" name="组合 36"/>
            <p:cNvGrpSpPr/>
            <p:nvPr/>
          </p:nvGrpSpPr>
          <p:grpSpPr>
            <a:xfrm>
              <a:off x="5714354" y="1664538"/>
              <a:ext cx="4752975" cy="576262"/>
              <a:chOff x="4753236" y="2069839"/>
              <a:chExt cx="4752975" cy="576262"/>
            </a:xfrm>
          </p:grpSpPr>
          <p:grpSp>
            <p:nvGrpSpPr>
              <p:cNvPr id="52" name="组合 21"/>
              <p:cNvGrpSpPr>
                <a:grpSpLocks/>
              </p:cNvGrpSpPr>
              <p:nvPr/>
            </p:nvGrpSpPr>
            <p:grpSpPr bwMode="auto">
              <a:xfrm>
                <a:off x="4753236" y="2069839"/>
                <a:ext cx="576262" cy="576262"/>
                <a:chOff x="6170389" y="2579551"/>
                <a:chExt cx="576064" cy="576064"/>
              </a:xfrm>
            </p:grpSpPr>
            <p:sp>
              <p:nvSpPr>
                <p:cNvPr id="57" name="圆角矩形 10"/>
                <p:cNvSpPr>
                  <a:spLocks noChangeArrowheads="1"/>
                </p:cNvSpPr>
                <p:nvPr/>
              </p:nvSpPr>
              <p:spPr bwMode="auto">
                <a:xfrm>
                  <a:off x="6170389" y="2579551"/>
                  <a:ext cx="576064" cy="576064"/>
                </a:xfrm>
                <a:prstGeom prst="roundRect">
                  <a:avLst>
                    <a:gd name="adj" fmla="val 16667"/>
                  </a:avLst>
                </a:prstGeom>
                <a:solidFill>
                  <a:srgbClr val="244C89"/>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fontAlgn="base">
                    <a:lnSpc>
                      <a:spcPct val="120000"/>
                    </a:lnSpc>
                    <a:spcBef>
                      <a:spcPct val="0"/>
                    </a:spcBef>
                    <a:spcAft>
                      <a:spcPct val="0"/>
                    </a:spcAft>
                    <a:buFontTx/>
                    <a:buNone/>
                  </a:pPr>
                  <a:endParaRPr lang="zh-CN" altLang="en-US" sz="1800" dirty="0">
                    <a:solidFill>
                      <a:srgbClr val="313D51"/>
                    </a:solidFill>
                    <a:latin typeface="思源黑体" panose="020B0500000000000000" pitchFamily="34" charset="-122"/>
                    <a:ea typeface="宋体" panose="02010600030101010101" pitchFamily="2" charset="-122"/>
                  </a:endParaRPr>
                </a:p>
              </p:txBody>
            </p:sp>
            <p:sp>
              <p:nvSpPr>
                <p:cNvPr id="58" name="Freeform 27"/>
                <p:cNvSpPr>
                  <a:spLocks noEditPoints="1"/>
                </p:cNvSpPr>
                <p:nvPr/>
              </p:nvSpPr>
              <p:spPr bwMode="auto">
                <a:xfrm>
                  <a:off x="6344742" y="2711328"/>
                  <a:ext cx="312142" cy="334857"/>
                </a:xfrm>
                <a:custGeom>
                  <a:avLst/>
                  <a:gdLst>
                    <a:gd name="T0" fmla="*/ 2147483646 w 812"/>
                    <a:gd name="T1" fmla="*/ 0 h 858"/>
                    <a:gd name="T2" fmla="*/ 2147483646 w 812"/>
                    <a:gd name="T3" fmla="*/ 2147483646 h 858"/>
                    <a:gd name="T4" fmla="*/ 2147483646 w 812"/>
                    <a:gd name="T5" fmla="*/ 2147483646 h 858"/>
                    <a:gd name="T6" fmla="*/ 2147483646 w 812"/>
                    <a:gd name="T7" fmla="*/ 2147483646 h 858"/>
                    <a:gd name="T8" fmla="*/ 2147483646 w 812"/>
                    <a:gd name="T9" fmla="*/ 2147483646 h 858"/>
                    <a:gd name="T10" fmla="*/ 2147483646 w 812"/>
                    <a:gd name="T11" fmla="*/ 2147483646 h 858"/>
                    <a:gd name="T12" fmla="*/ 2147483646 w 812"/>
                    <a:gd name="T13" fmla="*/ 2147483646 h 858"/>
                    <a:gd name="T14" fmla="*/ 2147483646 w 812"/>
                    <a:gd name="T15" fmla="*/ 2147483646 h 858"/>
                    <a:gd name="T16" fmla="*/ 0 w 812"/>
                    <a:gd name="T17" fmla="*/ 2147483646 h 858"/>
                    <a:gd name="T18" fmla="*/ 2147483646 w 812"/>
                    <a:gd name="T19" fmla="*/ 2147483646 h 858"/>
                    <a:gd name="T20" fmla="*/ 2147483646 w 812"/>
                    <a:gd name="T21" fmla="*/ 2147483646 h 858"/>
                    <a:gd name="T22" fmla="*/ 2147483646 w 812"/>
                    <a:gd name="T23" fmla="*/ 2147483646 h 858"/>
                    <a:gd name="T24" fmla="*/ 2147483646 w 812"/>
                    <a:gd name="T25" fmla="*/ 2147483646 h 858"/>
                    <a:gd name="T26" fmla="*/ 2147483646 w 812"/>
                    <a:gd name="T27" fmla="*/ 2147483646 h 858"/>
                    <a:gd name="T28" fmla="*/ 2147483646 w 812"/>
                    <a:gd name="T29" fmla="*/ 2147483646 h 858"/>
                    <a:gd name="T30" fmla="*/ 2147483646 w 812"/>
                    <a:gd name="T31" fmla="*/ 2147483646 h 858"/>
                    <a:gd name="T32" fmla="*/ 2147483646 w 812"/>
                    <a:gd name="T33" fmla="*/ 2147483646 h 858"/>
                    <a:gd name="T34" fmla="*/ 2147483646 w 812"/>
                    <a:gd name="T35" fmla="*/ 2147483646 h 858"/>
                    <a:gd name="T36" fmla="*/ 2147483646 w 812"/>
                    <a:gd name="T37" fmla="*/ 2147483646 h 858"/>
                    <a:gd name="T38" fmla="*/ 2147483646 w 812"/>
                    <a:gd name="T39" fmla="*/ 2147483646 h 858"/>
                    <a:gd name="T40" fmla="*/ 2147483646 w 812"/>
                    <a:gd name="T41" fmla="*/ 2147483646 h 858"/>
                    <a:gd name="T42" fmla="*/ 2147483646 w 812"/>
                    <a:gd name="T43" fmla="*/ 2147483646 h 858"/>
                    <a:gd name="T44" fmla="*/ 2147483646 w 812"/>
                    <a:gd name="T45" fmla="*/ 2147483646 h 858"/>
                    <a:gd name="T46" fmla="*/ 2147483646 w 812"/>
                    <a:gd name="T47" fmla="*/ 2147483646 h 858"/>
                    <a:gd name="T48" fmla="*/ 2147483646 w 812"/>
                    <a:gd name="T49" fmla="*/ 2147483646 h 858"/>
                    <a:gd name="T50" fmla="*/ 2147483646 w 812"/>
                    <a:gd name="T51" fmla="*/ 2147483646 h 858"/>
                    <a:gd name="T52" fmla="*/ 2147483646 w 812"/>
                    <a:gd name="T53" fmla="*/ 2147483646 h 858"/>
                    <a:gd name="T54" fmla="*/ 2147483646 w 812"/>
                    <a:gd name="T55" fmla="*/ 2147483646 h 858"/>
                    <a:gd name="T56" fmla="*/ 2147483646 w 812"/>
                    <a:gd name="T57" fmla="*/ 2147483646 h 858"/>
                    <a:gd name="T58" fmla="*/ 2147483646 w 812"/>
                    <a:gd name="T59" fmla="*/ 2147483646 h 858"/>
                    <a:gd name="T60" fmla="*/ 2147483646 w 812"/>
                    <a:gd name="T61" fmla="*/ 2147483646 h 858"/>
                    <a:gd name="T62" fmla="*/ 2147483646 w 812"/>
                    <a:gd name="T63" fmla="*/ 2147483646 h 858"/>
                    <a:gd name="T64" fmla="*/ 2147483646 w 812"/>
                    <a:gd name="T65" fmla="*/ 2147483646 h 858"/>
                    <a:gd name="T66" fmla="*/ 2147483646 w 812"/>
                    <a:gd name="T67" fmla="*/ 2147483646 h 858"/>
                    <a:gd name="T68" fmla="*/ 2147483646 w 812"/>
                    <a:gd name="T69" fmla="*/ 2147483646 h 85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812" h="858">
                      <a:moveTo>
                        <a:pt x="179" y="0"/>
                      </a:moveTo>
                      <a:lnTo>
                        <a:pt x="507" y="0"/>
                      </a:lnTo>
                      <a:cubicBezTo>
                        <a:pt x="569" y="0"/>
                        <a:pt x="620" y="51"/>
                        <a:pt x="620" y="113"/>
                      </a:cubicBezTo>
                      <a:lnTo>
                        <a:pt x="620" y="264"/>
                      </a:lnTo>
                      <a:cubicBezTo>
                        <a:pt x="584" y="292"/>
                        <a:pt x="563" y="318"/>
                        <a:pt x="535" y="356"/>
                      </a:cubicBezTo>
                      <a:lnTo>
                        <a:pt x="535" y="113"/>
                      </a:lnTo>
                      <a:cubicBezTo>
                        <a:pt x="535" y="98"/>
                        <a:pt x="522" y="85"/>
                        <a:pt x="507" y="85"/>
                      </a:cubicBezTo>
                      <a:lnTo>
                        <a:pt x="247" y="85"/>
                      </a:lnTo>
                      <a:lnTo>
                        <a:pt x="247" y="204"/>
                      </a:lnTo>
                      <a:cubicBezTo>
                        <a:pt x="247" y="216"/>
                        <a:pt x="237" y="226"/>
                        <a:pt x="225" y="226"/>
                      </a:cubicBezTo>
                      <a:lnTo>
                        <a:pt x="86" y="226"/>
                      </a:lnTo>
                      <a:lnTo>
                        <a:pt x="86" y="643"/>
                      </a:lnTo>
                      <a:cubicBezTo>
                        <a:pt x="86" y="658"/>
                        <a:pt x="98" y="670"/>
                        <a:pt x="113" y="670"/>
                      </a:cubicBezTo>
                      <a:lnTo>
                        <a:pt x="375" y="670"/>
                      </a:lnTo>
                      <a:cubicBezTo>
                        <a:pt x="366" y="699"/>
                        <a:pt x="358" y="727"/>
                        <a:pt x="353" y="756"/>
                      </a:cubicBezTo>
                      <a:lnTo>
                        <a:pt x="113" y="756"/>
                      </a:lnTo>
                      <a:cubicBezTo>
                        <a:pt x="51" y="756"/>
                        <a:pt x="0" y="705"/>
                        <a:pt x="0" y="643"/>
                      </a:cubicBezTo>
                      <a:lnTo>
                        <a:pt x="0" y="178"/>
                      </a:lnTo>
                      <a:lnTo>
                        <a:pt x="179" y="0"/>
                      </a:lnTo>
                      <a:close/>
                      <a:moveTo>
                        <a:pt x="721" y="277"/>
                      </a:moveTo>
                      <a:cubicBezTo>
                        <a:pt x="733" y="283"/>
                        <a:pt x="740" y="295"/>
                        <a:pt x="743" y="310"/>
                      </a:cubicBezTo>
                      <a:cubicBezTo>
                        <a:pt x="765" y="316"/>
                        <a:pt x="786" y="330"/>
                        <a:pt x="802" y="358"/>
                      </a:cubicBezTo>
                      <a:cubicBezTo>
                        <a:pt x="812" y="382"/>
                        <a:pt x="808" y="417"/>
                        <a:pt x="794" y="442"/>
                      </a:cubicBezTo>
                      <a:cubicBezTo>
                        <a:pt x="770" y="487"/>
                        <a:pt x="736" y="543"/>
                        <a:pt x="707" y="588"/>
                      </a:cubicBezTo>
                      <a:cubicBezTo>
                        <a:pt x="688" y="595"/>
                        <a:pt x="692" y="556"/>
                        <a:pt x="699" y="546"/>
                      </a:cubicBezTo>
                      <a:cubicBezTo>
                        <a:pt x="723" y="510"/>
                        <a:pt x="743" y="477"/>
                        <a:pt x="762" y="413"/>
                      </a:cubicBezTo>
                      <a:cubicBezTo>
                        <a:pt x="766" y="382"/>
                        <a:pt x="752" y="368"/>
                        <a:pt x="743" y="355"/>
                      </a:cubicBezTo>
                      <a:cubicBezTo>
                        <a:pt x="742" y="358"/>
                        <a:pt x="742" y="360"/>
                        <a:pt x="741" y="363"/>
                      </a:cubicBezTo>
                      <a:cubicBezTo>
                        <a:pt x="723" y="355"/>
                        <a:pt x="706" y="346"/>
                        <a:pt x="688" y="337"/>
                      </a:cubicBezTo>
                      <a:cubicBezTo>
                        <a:pt x="670" y="327"/>
                        <a:pt x="653" y="314"/>
                        <a:pt x="636" y="302"/>
                      </a:cubicBezTo>
                      <a:cubicBezTo>
                        <a:pt x="669" y="274"/>
                        <a:pt x="698" y="264"/>
                        <a:pt x="721" y="277"/>
                      </a:cubicBezTo>
                      <a:close/>
                      <a:moveTo>
                        <a:pt x="734" y="395"/>
                      </a:moveTo>
                      <a:cubicBezTo>
                        <a:pt x="719" y="445"/>
                        <a:pt x="690" y="508"/>
                        <a:pt x="649" y="579"/>
                      </a:cubicBezTo>
                      <a:cubicBezTo>
                        <a:pt x="628" y="615"/>
                        <a:pt x="604" y="650"/>
                        <a:pt x="580" y="681"/>
                      </a:cubicBezTo>
                      <a:cubicBezTo>
                        <a:pt x="557" y="670"/>
                        <a:pt x="535" y="658"/>
                        <a:pt x="512" y="646"/>
                      </a:cubicBezTo>
                      <a:cubicBezTo>
                        <a:pt x="488" y="633"/>
                        <a:pt x="465" y="617"/>
                        <a:pt x="442" y="601"/>
                      </a:cubicBezTo>
                      <a:cubicBezTo>
                        <a:pt x="457" y="565"/>
                        <a:pt x="475" y="527"/>
                        <a:pt x="496" y="491"/>
                      </a:cubicBezTo>
                      <a:cubicBezTo>
                        <a:pt x="536" y="420"/>
                        <a:pt x="576" y="363"/>
                        <a:pt x="612" y="325"/>
                      </a:cubicBezTo>
                      <a:cubicBezTo>
                        <a:pt x="631" y="338"/>
                        <a:pt x="650" y="351"/>
                        <a:pt x="671" y="363"/>
                      </a:cubicBezTo>
                      <a:cubicBezTo>
                        <a:pt x="691" y="375"/>
                        <a:pt x="712" y="384"/>
                        <a:pt x="734" y="395"/>
                      </a:cubicBezTo>
                      <a:close/>
                      <a:moveTo>
                        <a:pt x="560" y="707"/>
                      </a:moveTo>
                      <a:cubicBezTo>
                        <a:pt x="486" y="797"/>
                        <a:pt x="410" y="858"/>
                        <a:pt x="392" y="848"/>
                      </a:cubicBezTo>
                      <a:cubicBezTo>
                        <a:pt x="375" y="838"/>
                        <a:pt x="389" y="742"/>
                        <a:pt x="430" y="632"/>
                      </a:cubicBezTo>
                      <a:cubicBezTo>
                        <a:pt x="451" y="645"/>
                        <a:pt x="472" y="659"/>
                        <a:pt x="494" y="672"/>
                      </a:cubicBezTo>
                      <a:cubicBezTo>
                        <a:pt x="516" y="685"/>
                        <a:pt x="538" y="695"/>
                        <a:pt x="560" y="707"/>
                      </a:cubicBezTo>
                      <a:close/>
                      <a:moveTo>
                        <a:pt x="294" y="149"/>
                      </a:moveTo>
                      <a:lnTo>
                        <a:pt x="482" y="149"/>
                      </a:lnTo>
                      <a:lnTo>
                        <a:pt x="482" y="193"/>
                      </a:lnTo>
                      <a:lnTo>
                        <a:pt x="294" y="193"/>
                      </a:lnTo>
                      <a:lnTo>
                        <a:pt x="294" y="149"/>
                      </a:lnTo>
                      <a:close/>
                      <a:moveTo>
                        <a:pt x="148" y="437"/>
                      </a:moveTo>
                      <a:lnTo>
                        <a:pt x="258" y="437"/>
                      </a:lnTo>
                      <a:lnTo>
                        <a:pt x="258" y="480"/>
                      </a:lnTo>
                      <a:lnTo>
                        <a:pt x="148" y="480"/>
                      </a:lnTo>
                      <a:lnTo>
                        <a:pt x="148" y="437"/>
                      </a:lnTo>
                      <a:close/>
                      <a:moveTo>
                        <a:pt x="148" y="337"/>
                      </a:moveTo>
                      <a:lnTo>
                        <a:pt x="482" y="337"/>
                      </a:lnTo>
                      <a:lnTo>
                        <a:pt x="482" y="381"/>
                      </a:lnTo>
                      <a:lnTo>
                        <a:pt x="148" y="381"/>
                      </a:lnTo>
                      <a:lnTo>
                        <a:pt x="148" y="337"/>
                      </a:lnTo>
                      <a:close/>
                      <a:moveTo>
                        <a:pt x="148" y="245"/>
                      </a:moveTo>
                      <a:lnTo>
                        <a:pt x="482" y="245"/>
                      </a:lnTo>
                      <a:lnTo>
                        <a:pt x="482" y="288"/>
                      </a:lnTo>
                      <a:lnTo>
                        <a:pt x="148" y="288"/>
                      </a:lnTo>
                      <a:lnTo>
                        <a:pt x="148" y="245"/>
                      </a:lnTo>
                      <a:close/>
                      <a:moveTo>
                        <a:pt x="111" y="187"/>
                      </a:moveTo>
                      <a:lnTo>
                        <a:pt x="193" y="187"/>
                      </a:lnTo>
                      <a:cubicBezTo>
                        <a:pt x="201" y="187"/>
                        <a:pt x="208" y="181"/>
                        <a:pt x="208" y="173"/>
                      </a:cubicBezTo>
                      <a:lnTo>
                        <a:pt x="208" y="91"/>
                      </a:lnTo>
                      <a:lnTo>
                        <a:pt x="111" y="18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lnSpc>
                      <a:spcPct val="120000"/>
                    </a:lnSpc>
                    <a:spcBef>
                      <a:spcPct val="0"/>
                    </a:spcBef>
                    <a:spcAft>
                      <a:spcPct val="0"/>
                    </a:spcAft>
                  </a:pPr>
                  <a:endParaRPr lang="zh-CN" altLang="en-US" dirty="0">
                    <a:solidFill>
                      <a:srgbClr val="313D51"/>
                    </a:solidFill>
                    <a:latin typeface="思源黑体" panose="020B0500000000000000" pitchFamily="34" charset="-122"/>
                    <a:ea typeface="宋体" panose="02010600030101010101" pitchFamily="2" charset="-122"/>
                  </a:endParaRPr>
                </a:p>
              </p:txBody>
            </p:sp>
          </p:grpSp>
          <p:sp>
            <p:nvSpPr>
              <p:cNvPr id="55" name="Rectangle 14"/>
              <p:cNvSpPr>
                <a:spLocks noChangeArrowheads="1"/>
              </p:cNvSpPr>
              <p:nvPr/>
            </p:nvSpPr>
            <p:spPr bwMode="auto">
              <a:xfrm>
                <a:off x="5581874" y="2234939"/>
                <a:ext cx="686726" cy="270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fontAlgn="base">
                  <a:lnSpc>
                    <a:spcPct val="120000"/>
                  </a:lnSpc>
                  <a:spcBef>
                    <a:spcPct val="0"/>
                  </a:spcBef>
                  <a:spcAft>
                    <a:spcPct val="0"/>
                  </a:spcAft>
                  <a:buFontTx/>
                  <a:buNone/>
                </a:pPr>
                <a:r>
                  <a:rPr lang="zh-CN" altLang="en-US" sz="1600" b="1" dirty="0">
                    <a:solidFill>
                      <a:srgbClr val="313D51"/>
                    </a:solidFill>
                    <a:latin typeface="思源黑体" panose="020B0500000000000000" pitchFamily="34" charset="-122"/>
                    <a:ea typeface="思源黑体" panose="020B0500000000000000" pitchFamily="34" charset="-122"/>
                  </a:rPr>
                  <a:t>PART 1</a:t>
                </a:r>
                <a:endParaRPr lang="zh-CN" altLang="en-US" sz="1800" b="1" dirty="0">
                  <a:solidFill>
                    <a:srgbClr val="313D51"/>
                  </a:solidFill>
                  <a:latin typeface="思源黑体" panose="020B0500000000000000" pitchFamily="34" charset="-122"/>
                  <a:ea typeface="思源黑体" panose="020B0500000000000000" pitchFamily="34" charset="-122"/>
                </a:endParaRPr>
              </a:p>
            </p:txBody>
          </p:sp>
          <p:sp>
            <p:nvSpPr>
              <p:cNvPr id="56" name="TextBox 59"/>
              <p:cNvSpPr txBox="1">
                <a:spLocks noChangeArrowheads="1"/>
              </p:cNvSpPr>
              <p:nvPr/>
            </p:nvSpPr>
            <p:spPr bwMode="auto">
              <a:xfrm>
                <a:off x="6566161" y="2152389"/>
                <a:ext cx="2940050" cy="430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fontAlgn="base">
                  <a:lnSpc>
                    <a:spcPct val="120000"/>
                  </a:lnSpc>
                  <a:spcBef>
                    <a:spcPct val="0"/>
                  </a:spcBef>
                  <a:spcAft>
                    <a:spcPct val="0"/>
                  </a:spcAft>
                  <a:buFontTx/>
                  <a:buNone/>
                </a:pPr>
                <a:r>
                  <a:rPr lang="en-US" altLang="zh-CN" b="1" dirty="0">
                    <a:solidFill>
                      <a:srgbClr val="313D51"/>
                    </a:solidFill>
                    <a:latin typeface="思源黑体" panose="020B0500000000000000" pitchFamily="34" charset="-122"/>
                    <a:ea typeface="思源黑体" panose="020B0500000000000000" pitchFamily="34" charset="-122"/>
                  </a:rPr>
                  <a:t>Author Team</a:t>
                </a:r>
                <a:endParaRPr lang="zh-CN" altLang="en-US" b="1" dirty="0">
                  <a:solidFill>
                    <a:srgbClr val="313D51"/>
                  </a:solidFill>
                  <a:latin typeface="思源黑体" panose="020B0500000000000000" pitchFamily="34" charset="-122"/>
                  <a:ea typeface="思源黑体" panose="020B0500000000000000" pitchFamily="34" charset="-122"/>
                </a:endParaRPr>
              </a:p>
            </p:txBody>
          </p:sp>
        </p:grpSp>
        <p:grpSp>
          <p:nvGrpSpPr>
            <p:cNvPr id="38" name="组合 37"/>
            <p:cNvGrpSpPr/>
            <p:nvPr/>
          </p:nvGrpSpPr>
          <p:grpSpPr>
            <a:xfrm flipH="1">
              <a:off x="6433491" y="2147214"/>
              <a:ext cx="4171535" cy="80892"/>
              <a:chOff x="2272062" y="2596259"/>
              <a:chExt cx="4173708" cy="80934"/>
            </a:xfrm>
          </p:grpSpPr>
          <p:cxnSp>
            <p:nvCxnSpPr>
              <p:cNvPr id="39" name="直接连接符 38"/>
              <p:cNvCxnSpPr/>
              <p:nvPr/>
            </p:nvCxnSpPr>
            <p:spPr>
              <a:xfrm>
                <a:off x="2272062" y="2672770"/>
                <a:ext cx="4158716" cy="0"/>
              </a:xfrm>
              <a:prstGeom prst="line">
                <a:avLst/>
              </a:prstGeom>
              <a:noFill/>
              <a:ln w="19050" cap="flat" cmpd="sng" algn="ctr">
                <a:solidFill>
                  <a:sysClr val="window" lastClr="FFFFFF">
                    <a:lumMod val="75000"/>
                  </a:sysClr>
                </a:solidFill>
                <a:prstDash val="solid"/>
                <a:miter lim="800000"/>
              </a:ln>
              <a:effectLst/>
            </p:spPr>
          </p:cxnSp>
          <p:sp>
            <p:nvSpPr>
              <p:cNvPr id="51" name="矩形 50"/>
              <p:cNvSpPr/>
              <p:nvPr/>
            </p:nvSpPr>
            <p:spPr>
              <a:xfrm>
                <a:off x="5494740" y="2596259"/>
                <a:ext cx="951030" cy="80934"/>
              </a:xfrm>
              <a:prstGeom prst="rect">
                <a:avLst/>
              </a:prstGeom>
              <a:solidFill>
                <a:srgbClr val="244C89"/>
              </a:solidFill>
              <a:ln w="12700" cap="flat" cmpd="sng" algn="ctr">
                <a:noFill/>
                <a:prstDash val="solid"/>
                <a:miter lim="800000"/>
              </a:ln>
              <a:effectLst/>
            </p:spPr>
            <p:txBody>
              <a:bodyPr rtlCol="0" anchor="ctr"/>
              <a:lstStyle/>
              <a:p>
                <a:pPr algn="ctr" defTabSz="913943">
                  <a:lnSpc>
                    <a:spcPct val="120000"/>
                  </a:lnSpc>
                  <a:defRPr/>
                </a:pPr>
                <a:endParaRPr lang="zh-CN" altLang="en-US" sz="1799" kern="0">
                  <a:solidFill>
                    <a:srgbClr val="313D51"/>
                  </a:solidFill>
                  <a:latin typeface="Calibri" panose="020F0502020204030204"/>
                  <a:ea typeface="宋体" panose="02010600030101010101" pitchFamily="2" charset="-122"/>
                </a:endParaRPr>
              </a:p>
            </p:txBody>
          </p:sp>
        </p:grpSp>
      </p:grpSp>
      <p:grpSp>
        <p:nvGrpSpPr>
          <p:cNvPr id="59" name="组合 58"/>
          <p:cNvGrpSpPr/>
          <p:nvPr/>
        </p:nvGrpSpPr>
        <p:grpSpPr>
          <a:xfrm>
            <a:off x="5714354" y="2522443"/>
            <a:ext cx="4890672" cy="576263"/>
            <a:chOff x="5714354" y="2522443"/>
            <a:chExt cx="4890672" cy="576263"/>
          </a:xfrm>
        </p:grpSpPr>
        <p:grpSp>
          <p:nvGrpSpPr>
            <p:cNvPr id="60" name="组合 59"/>
            <p:cNvGrpSpPr/>
            <p:nvPr/>
          </p:nvGrpSpPr>
          <p:grpSpPr>
            <a:xfrm>
              <a:off x="5714354" y="2522443"/>
              <a:ext cx="4229100" cy="576263"/>
              <a:chOff x="4753236" y="2862001"/>
              <a:chExt cx="4229100" cy="576263"/>
            </a:xfrm>
          </p:grpSpPr>
          <p:grpSp>
            <p:nvGrpSpPr>
              <p:cNvPr id="64" name="组合 22"/>
              <p:cNvGrpSpPr>
                <a:grpSpLocks/>
              </p:cNvGrpSpPr>
              <p:nvPr/>
            </p:nvGrpSpPr>
            <p:grpSpPr bwMode="auto">
              <a:xfrm>
                <a:off x="4753236" y="2862001"/>
                <a:ext cx="576262" cy="576263"/>
                <a:chOff x="6170389" y="3371639"/>
                <a:chExt cx="576064" cy="576064"/>
              </a:xfrm>
            </p:grpSpPr>
            <p:sp>
              <p:nvSpPr>
                <p:cNvPr id="67" name="圆角矩形 11"/>
                <p:cNvSpPr>
                  <a:spLocks noChangeArrowheads="1"/>
                </p:cNvSpPr>
                <p:nvPr/>
              </p:nvSpPr>
              <p:spPr bwMode="auto">
                <a:xfrm>
                  <a:off x="6170389" y="3371639"/>
                  <a:ext cx="576064" cy="576064"/>
                </a:xfrm>
                <a:prstGeom prst="roundRect">
                  <a:avLst>
                    <a:gd name="adj" fmla="val 16667"/>
                  </a:avLst>
                </a:prstGeom>
                <a:solidFill>
                  <a:srgbClr val="244C89"/>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fontAlgn="base">
                    <a:lnSpc>
                      <a:spcPct val="120000"/>
                    </a:lnSpc>
                    <a:spcBef>
                      <a:spcPct val="0"/>
                    </a:spcBef>
                    <a:spcAft>
                      <a:spcPct val="0"/>
                    </a:spcAft>
                    <a:buFontTx/>
                    <a:buNone/>
                  </a:pPr>
                  <a:endParaRPr lang="zh-CN" altLang="en-US" sz="1800" dirty="0">
                    <a:solidFill>
                      <a:srgbClr val="313D51"/>
                    </a:solidFill>
                    <a:latin typeface="思源黑体" panose="020B0500000000000000" pitchFamily="34" charset="-122"/>
                    <a:ea typeface="宋体" panose="02010600030101010101" pitchFamily="2" charset="-122"/>
                  </a:endParaRPr>
                </a:p>
              </p:txBody>
            </p:sp>
            <p:sp>
              <p:nvSpPr>
                <p:cNvPr id="68" name="Freeform 13"/>
                <p:cNvSpPr>
                  <a:spLocks noEditPoints="1"/>
                </p:cNvSpPr>
                <p:nvPr/>
              </p:nvSpPr>
              <p:spPr bwMode="auto">
                <a:xfrm>
                  <a:off x="6293383" y="3504805"/>
                  <a:ext cx="330076" cy="309733"/>
                </a:xfrm>
                <a:custGeom>
                  <a:avLst/>
                  <a:gdLst>
                    <a:gd name="T0" fmla="*/ 0 w 957"/>
                    <a:gd name="T1" fmla="*/ 2147483646 h 885"/>
                    <a:gd name="T2" fmla="*/ 2147483646 w 957"/>
                    <a:gd name="T3" fmla="*/ 2147483646 h 885"/>
                    <a:gd name="T4" fmla="*/ 2147483646 w 957"/>
                    <a:gd name="T5" fmla="*/ 2147483646 h 885"/>
                    <a:gd name="T6" fmla="*/ 2147483646 w 957"/>
                    <a:gd name="T7" fmla="*/ 2147483646 h 885"/>
                    <a:gd name="T8" fmla="*/ 2147483646 w 957"/>
                    <a:gd name="T9" fmla="*/ 2147483646 h 885"/>
                    <a:gd name="T10" fmla="*/ 2147483646 w 957"/>
                    <a:gd name="T11" fmla="*/ 2147483646 h 885"/>
                    <a:gd name="T12" fmla="*/ 2147483646 w 957"/>
                    <a:gd name="T13" fmla="*/ 2147483646 h 885"/>
                    <a:gd name="T14" fmla="*/ 2147483646 w 957"/>
                    <a:gd name="T15" fmla="*/ 2147483646 h 885"/>
                    <a:gd name="T16" fmla="*/ 2147483646 w 957"/>
                    <a:gd name="T17" fmla="*/ 2147483646 h 885"/>
                    <a:gd name="T18" fmla="*/ 2147483646 w 957"/>
                    <a:gd name="T19" fmla="*/ 2147483646 h 885"/>
                    <a:gd name="T20" fmla="*/ 0 w 957"/>
                    <a:gd name="T21" fmla="*/ 2147483646 h 885"/>
                    <a:gd name="T22" fmla="*/ 2147483646 w 957"/>
                    <a:gd name="T23" fmla="*/ 2147483646 h 885"/>
                    <a:gd name="T24" fmla="*/ 2147483646 w 957"/>
                    <a:gd name="T25" fmla="*/ 2147483646 h 885"/>
                    <a:gd name="T26" fmla="*/ 2147483646 w 957"/>
                    <a:gd name="T27" fmla="*/ 2147483646 h 885"/>
                    <a:gd name="T28" fmla="*/ 2147483646 w 957"/>
                    <a:gd name="T29" fmla="*/ 2147483646 h 885"/>
                    <a:gd name="T30" fmla="*/ 2147483646 w 957"/>
                    <a:gd name="T31" fmla="*/ 2147483646 h 885"/>
                    <a:gd name="T32" fmla="*/ 2147483646 w 957"/>
                    <a:gd name="T33" fmla="*/ 2147483646 h 885"/>
                    <a:gd name="T34" fmla="*/ 2147483646 w 957"/>
                    <a:gd name="T35" fmla="*/ 2147483646 h 885"/>
                    <a:gd name="T36" fmla="*/ 2147483646 w 957"/>
                    <a:gd name="T37" fmla="*/ 2147483646 h 885"/>
                    <a:gd name="T38" fmla="*/ 2147483646 w 957"/>
                    <a:gd name="T39" fmla="*/ 2147483646 h 885"/>
                    <a:gd name="T40" fmla="*/ 2147483646 w 957"/>
                    <a:gd name="T41" fmla="*/ 2147483646 h 885"/>
                    <a:gd name="T42" fmla="*/ 2147483646 w 957"/>
                    <a:gd name="T43" fmla="*/ 2147483646 h 885"/>
                    <a:gd name="T44" fmla="*/ 2147483646 w 957"/>
                    <a:gd name="T45" fmla="*/ 2147483646 h 885"/>
                    <a:gd name="T46" fmla="*/ 2147483646 w 957"/>
                    <a:gd name="T47" fmla="*/ 2147483646 h 885"/>
                    <a:gd name="T48" fmla="*/ 2147483646 w 957"/>
                    <a:gd name="T49" fmla="*/ 2147483646 h 885"/>
                    <a:gd name="T50" fmla="*/ 2147483646 w 957"/>
                    <a:gd name="T51" fmla="*/ 2147483646 h 885"/>
                    <a:gd name="T52" fmla="*/ 2147483646 w 957"/>
                    <a:gd name="T53" fmla="*/ 2147483646 h 885"/>
                    <a:gd name="T54" fmla="*/ 2147483646 w 957"/>
                    <a:gd name="T55" fmla="*/ 2147483646 h 885"/>
                    <a:gd name="T56" fmla="*/ 2147483646 w 957"/>
                    <a:gd name="T57" fmla="*/ 2147483646 h 885"/>
                    <a:gd name="T58" fmla="*/ 2147483646 w 957"/>
                    <a:gd name="T59" fmla="*/ 2147483646 h 885"/>
                    <a:gd name="T60" fmla="*/ 2147483646 w 957"/>
                    <a:gd name="T61" fmla="*/ 2147483646 h 885"/>
                    <a:gd name="T62" fmla="*/ 2147483646 w 957"/>
                    <a:gd name="T63" fmla="*/ 2147483646 h 885"/>
                    <a:gd name="T64" fmla="*/ 2147483646 w 957"/>
                    <a:gd name="T65" fmla="*/ 2147483646 h 885"/>
                    <a:gd name="T66" fmla="*/ 2147483646 w 957"/>
                    <a:gd name="T67" fmla="*/ 2147483646 h 885"/>
                    <a:gd name="T68" fmla="*/ 2147483646 w 957"/>
                    <a:gd name="T69" fmla="*/ 2147483646 h 885"/>
                    <a:gd name="T70" fmla="*/ 2147483646 w 957"/>
                    <a:gd name="T71" fmla="*/ 2147483646 h 885"/>
                    <a:gd name="T72" fmla="*/ 2147483646 w 957"/>
                    <a:gd name="T73" fmla="*/ 2147483646 h 885"/>
                    <a:gd name="T74" fmla="*/ 2147483646 w 957"/>
                    <a:gd name="T75" fmla="*/ 2147483646 h 885"/>
                    <a:gd name="T76" fmla="*/ 2147483646 w 957"/>
                    <a:gd name="T77" fmla="*/ 2147483646 h 885"/>
                    <a:gd name="T78" fmla="*/ 2147483646 w 957"/>
                    <a:gd name="T79" fmla="*/ 2147483646 h 885"/>
                    <a:gd name="T80" fmla="*/ 2147483646 w 957"/>
                    <a:gd name="T81" fmla="*/ 2147483646 h 885"/>
                    <a:gd name="T82" fmla="*/ 2147483646 w 957"/>
                    <a:gd name="T83" fmla="*/ 2147483646 h 885"/>
                    <a:gd name="T84" fmla="*/ 2147483646 w 957"/>
                    <a:gd name="T85" fmla="*/ 2147483646 h 885"/>
                    <a:gd name="T86" fmla="*/ 2147483646 w 957"/>
                    <a:gd name="T87" fmla="*/ 2147483646 h 885"/>
                    <a:gd name="T88" fmla="*/ 2147483646 w 957"/>
                    <a:gd name="T89" fmla="*/ 2147483646 h 885"/>
                    <a:gd name="T90" fmla="*/ 2147483646 w 957"/>
                    <a:gd name="T91" fmla="*/ 2147483646 h 885"/>
                    <a:gd name="T92" fmla="*/ 2147483646 w 957"/>
                    <a:gd name="T93" fmla="*/ 2147483646 h 885"/>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957" h="885">
                      <a:moveTo>
                        <a:pt x="0" y="155"/>
                      </a:moveTo>
                      <a:cubicBezTo>
                        <a:pt x="0" y="278"/>
                        <a:pt x="0" y="400"/>
                        <a:pt x="0" y="523"/>
                      </a:cubicBezTo>
                      <a:cubicBezTo>
                        <a:pt x="0" y="533"/>
                        <a:pt x="161" y="687"/>
                        <a:pt x="181" y="707"/>
                      </a:cubicBezTo>
                      <a:cubicBezTo>
                        <a:pt x="202" y="728"/>
                        <a:pt x="355" y="885"/>
                        <a:pt x="368" y="885"/>
                      </a:cubicBezTo>
                      <a:cubicBezTo>
                        <a:pt x="442" y="885"/>
                        <a:pt x="516" y="885"/>
                        <a:pt x="589" y="885"/>
                      </a:cubicBezTo>
                      <a:cubicBezTo>
                        <a:pt x="620" y="885"/>
                        <a:pt x="632" y="856"/>
                        <a:pt x="645" y="837"/>
                      </a:cubicBezTo>
                      <a:cubicBezTo>
                        <a:pt x="645" y="684"/>
                        <a:pt x="645" y="532"/>
                        <a:pt x="645" y="380"/>
                      </a:cubicBezTo>
                      <a:cubicBezTo>
                        <a:pt x="631" y="385"/>
                        <a:pt x="590" y="368"/>
                        <a:pt x="582" y="391"/>
                      </a:cubicBezTo>
                      <a:cubicBezTo>
                        <a:pt x="577" y="401"/>
                        <a:pt x="582" y="573"/>
                        <a:pt x="582" y="608"/>
                      </a:cubicBezTo>
                      <a:cubicBezTo>
                        <a:pt x="582" y="643"/>
                        <a:pt x="592" y="822"/>
                        <a:pt x="567" y="822"/>
                      </a:cubicBezTo>
                      <a:cubicBezTo>
                        <a:pt x="507" y="822"/>
                        <a:pt x="447" y="822"/>
                        <a:pt x="387" y="822"/>
                      </a:cubicBezTo>
                      <a:cubicBezTo>
                        <a:pt x="368" y="822"/>
                        <a:pt x="376" y="760"/>
                        <a:pt x="376" y="741"/>
                      </a:cubicBezTo>
                      <a:cubicBezTo>
                        <a:pt x="376" y="710"/>
                        <a:pt x="376" y="679"/>
                        <a:pt x="376" y="649"/>
                      </a:cubicBezTo>
                      <a:cubicBezTo>
                        <a:pt x="376" y="565"/>
                        <a:pt x="376" y="551"/>
                        <a:pt x="324" y="516"/>
                      </a:cubicBezTo>
                      <a:cubicBezTo>
                        <a:pt x="300" y="516"/>
                        <a:pt x="301" y="509"/>
                        <a:pt x="280" y="509"/>
                      </a:cubicBezTo>
                      <a:cubicBezTo>
                        <a:pt x="209" y="509"/>
                        <a:pt x="137" y="509"/>
                        <a:pt x="66" y="509"/>
                      </a:cubicBezTo>
                      <a:cubicBezTo>
                        <a:pt x="66" y="398"/>
                        <a:pt x="66" y="287"/>
                        <a:pt x="66" y="177"/>
                      </a:cubicBezTo>
                      <a:cubicBezTo>
                        <a:pt x="66" y="168"/>
                        <a:pt x="69" y="169"/>
                        <a:pt x="74" y="162"/>
                      </a:cubicBezTo>
                      <a:cubicBezTo>
                        <a:pt x="155" y="162"/>
                        <a:pt x="236" y="162"/>
                        <a:pt x="317" y="162"/>
                      </a:cubicBezTo>
                      <a:cubicBezTo>
                        <a:pt x="333" y="151"/>
                        <a:pt x="375" y="115"/>
                        <a:pt x="376" y="92"/>
                      </a:cubicBezTo>
                      <a:cubicBezTo>
                        <a:pt x="274" y="92"/>
                        <a:pt x="172" y="92"/>
                        <a:pt x="70" y="92"/>
                      </a:cubicBezTo>
                      <a:cubicBezTo>
                        <a:pt x="42" y="92"/>
                        <a:pt x="0" y="131"/>
                        <a:pt x="0" y="155"/>
                      </a:cubicBezTo>
                      <a:close/>
                      <a:moveTo>
                        <a:pt x="505" y="215"/>
                      </a:moveTo>
                      <a:lnTo>
                        <a:pt x="538" y="182"/>
                      </a:lnTo>
                      <a:lnTo>
                        <a:pt x="505" y="149"/>
                      </a:lnTo>
                      <a:cubicBezTo>
                        <a:pt x="504" y="148"/>
                        <a:pt x="504" y="146"/>
                        <a:pt x="505" y="145"/>
                      </a:cubicBezTo>
                      <a:lnTo>
                        <a:pt x="527" y="123"/>
                      </a:lnTo>
                      <a:cubicBezTo>
                        <a:pt x="528" y="122"/>
                        <a:pt x="530" y="122"/>
                        <a:pt x="531" y="123"/>
                      </a:cubicBezTo>
                      <a:lnTo>
                        <a:pt x="564" y="156"/>
                      </a:lnTo>
                      <a:lnTo>
                        <a:pt x="597" y="123"/>
                      </a:lnTo>
                      <a:cubicBezTo>
                        <a:pt x="599" y="122"/>
                        <a:pt x="601" y="122"/>
                        <a:pt x="602" y="123"/>
                      </a:cubicBezTo>
                      <a:lnTo>
                        <a:pt x="624" y="145"/>
                      </a:lnTo>
                      <a:cubicBezTo>
                        <a:pt x="625" y="146"/>
                        <a:pt x="625" y="148"/>
                        <a:pt x="624" y="149"/>
                      </a:cubicBezTo>
                      <a:lnTo>
                        <a:pt x="591" y="182"/>
                      </a:lnTo>
                      <a:lnTo>
                        <a:pt x="624" y="215"/>
                      </a:lnTo>
                      <a:cubicBezTo>
                        <a:pt x="625" y="217"/>
                        <a:pt x="625" y="219"/>
                        <a:pt x="624" y="220"/>
                      </a:cubicBezTo>
                      <a:lnTo>
                        <a:pt x="602" y="242"/>
                      </a:lnTo>
                      <a:cubicBezTo>
                        <a:pt x="601" y="243"/>
                        <a:pt x="599" y="243"/>
                        <a:pt x="597" y="242"/>
                      </a:cubicBezTo>
                      <a:lnTo>
                        <a:pt x="564" y="209"/>
                      </a:lnTo>
                      <a:lnTo>
                        <a:pt x="531" y="242"/>
                      </a:lnTo>
                      <a:cubicBezTo>
                        <a:pt x="530" y="243"/>
                        <a:pt x="528" y="243"/>
                        <a:pt x="527" y="242"/>
                      </a:cubicBezTo>
                      <a:lnTo>
                        <a:pt x="505" y="220"/>
                      </a:lnTo>
                      <a:cubicBezTo>
                        <a:pt x="504" y="219"/>
                        <a:pt x="504" y="217"/>
                        <a:pt x="505" y="215"/>
                      </a:cubicBezTo>
                      <a:close/>
                      <a:moveTo>
                        <a:pt x="780" y="332"/>
                      </a:moveTo>
                      <a:lnTo>
                        <a:pt x="944" y="496"/>
                      </a:lnTo>
                      <a:cubicBezTo>
                        <a:pt x="957" y="509"/>
                        <a:pt x="957" y="530"/>
                        <a:pt x="944" y="543"/>
                      </a:cubicBezTo>
                      <a:lnTo>
                        <a:pt x="925" y="562"/>
                      </a:lnTo>
                      <a:cubicBezTo>
                        <a:pt x="912" y="575"/>
                        <a:pt x="891" y="575"/>
                        <a:pt x="878" y="562"/>
                      </a:cubicBezTo>
                      <a:lnTo>
                        <a:pt x="714" y="398"/>
                      </a:lnTo>
                      <a:lnTo>
                        <a:pt x="780" y="332"/>
                      </a:lnTo>
                      <a:close/>
                      <a:moveTo>
                        <a:pt x="447" y="65"/>
                      </a:moveTo>
                      <a:cubicBezTo>
                        <a:pt x="512" y="0"/>
                        <a:pt x="617" y="0"/>
                        <a:pt x="682" y="65"/>
                      </a:cubicBezTo>
                      <a:cubicBezTo>
                        <a:pt x="740" y="123"/>
                        <a:pt x="747" y="213"/>
                        <a:pt x="701" y="278"/>
                      </a:cubicBezTo>
                      <a:lnTo>
                        <a:pt x="754" y="331"/>
                      </a:lnTo>
                      <a:cubicBezTo>
                        <a:pt x="756" y="333"/>
                        <a:pt x="756" y="337"/>
                        <a:pt x="754" y="339"/>
                      </a:cubicBezTo>
                      <a:lnTo>
                        <a:pt x="721" y="372"/>
                      </a:lnTo>
                      <a:cubicBezTo>
                        <a:pt x="719" y="374"/>
                        <a:pt x="715" y="374"/>
                        <a:pt x="713" y="372"/>
                      </a:cubicBezTo>
                      <a:lnTo>
                        <a:pt x="660" y="319"/>
                      </a:lnTo>
                      <a:cubicBezTo>
                        <a:pt x="595" y="364"/>
                        <a:pt x="505" y="358"/>
                        <a:pt x="447" y="300"/>
                      </a:cubicBezTo>
                      <a:cubicBezTo>
                        <a:pt x="382" y="235"/>
                        <a:pt x="382" y="130"/>
                        <a:pt x="447" y="65"/>
                      </a:cubicBezTo>
                      <a:close/>
                      <a:moveTo>
                        <a:pt x="486" y="104"/>
                      </a:moveTo>
                      <a:cubicBezTo>
                        <a:pt x="529" y="60"/>
                        <a:pt x="600" y="60"/>
                        <a:pt x="643" y="104"/>
                      </a:cubicBezTo>
                      <a:cubicBezTo>
                        <a:pt x="687" y="147"/>
                        <a:pt x="687" y="218"/>
                        <a:pt x="643" y="261"/>
                      </a:cubicBezTo>
                      <a:cubicBezTo>
                        <a:pt x="600" y="305"/>
                        <a:pt x="529" y="305"/>
                        <a:pt x="486" y="261"/>
                      </a:cubicBezTo>
                      <a:cubicBezTo>
                        <a:pt x="442" y="218"/>
                        <a:pt x="442" y="147"/>
                        <a:pt x="486" y="104"/>
                      </a:cubicBezTo>
                      <a:close/>
                      <a:moveTo>
                        <a:pt x="306" y="770"/>
                      </a:moveTo>
                      <a:cubicBezTo>
                        <a:pt x="304" y="706"/>
                        <a:pt x="303" y="643"/>
                        <a:pt x="302" y="579"/>
                      </a:cubicBezTo>
                      <a:cubicBezTo>
                        <a:pt x="241" y="579"/>
                        <a:pt x="179" y="579"/>
                        <a:pt x="118" y="579"/>
                      </a:cubicBezTo>
                      <a:cubicBezTo>
                        <a:pt x="117" y="580"/>
                        <a:pt x="116" y="581"/>
                        <a:pt x="115" y="581"/>
                      </a:cubicBezTo>
                      <a:cubicBezTo>
                        <a:pt x="179" y="644"/>
                        <a:pt x="242" y="707"/>
                        <a:pt x="306" y="770"/>
                      </a:cubicBezTo>
                      <a:close/>
                      <a:moveTo>
                        <a:pt x="110" y="225"/>
                      </a:moveTo>
                      <a:cubicBezTo>
                        <a:pt x="110" y="233"/>
                        <a:pt x="110" y="242"/>
                        <a:pt x="110" y="250"/>
                      </a:cubicBezTo>
                      <a:cubicBezTo>
                        <a:pt x="110" y="259"/>
                        <a:pt x="116" y="265"/>
                        <a:pt x="125" y="265"/>
                      </a:cubicBezTo>
                      <a:cubicBezTo>
                        <a:pt x="209" y="265"/>
                        <a:pt x="292" y="265"/>
                        <a:pt x="376" y="265"/>
                      </a:cubicBezTo>
                      <a:cubicBezTo>
                        <a:pt x="399" y="265"/>
                        <a:pt x="394" y="228"/>
                        <a:pt x="387" y="214"/>
                      </a:cubicBezTo>
                      <a:cubicBezTo>
                        <a:pt x="338" y="214"/>
                        <a:pt x="288" y="214"/>
                        <a:pt x="239" y="214"/>
                      </a:cubicBezTo>
                      <a:cubicBezTo>
                        <a:pt x="209" y="214"/>
                        <a:pt x="110" y="206"/>
                        <a:pt x="110" y="225"/>
                      </a:cubicBezTo>
                      <a:close/>
                      <a:moveTo>
                        <a:pt x="110" y="405"/>
                      </a:moveTo>
                      <a:cubicBezTo>
                        <a:pt x="110" y="416"/>
                        <a:pt x="110" y="427"/>
                        <a:pt x="110" y="439"/>
                      </a:cubicBezTo>
                      <a:cubicBezTo>
                        <a:pt x="110" y="447"/>
                        <a:pt x="113" y="450"/>
                        <a:pt x="121" y="450"/>
                      </a:cubicBezTo>
                      <a:cubicBezTo>
                        <a:pt x="211" y="450"/>
                        <a:pt x="301" y="450"/>
                        <a:pt x="390" y="450"/>
                      </a:cubicBezTo>
                      <a:cubicBezTo>
                        <a:pt x="392" y="440"/>
                        <a:pt x="400" y="402"/>
                        <a:pt x="379" y="402"/>
                      </a:cubicBezTo>
                      <a:cubicBezTo>
                        <a:pt x="296" y="402"/>
                        <a:pt x="212" y="402"/>
                        <a:pt x="129" y="402"/>
                      </a:cubicBezTo>
                      <a:cubicBezTo>
                        <a:pt x="123" y="402"/>
                        <a:pt x="115" y="404"/>
                        <a:pt x="110" y="405"/>
                      </a:cubicBezTo>
                      <a:close/>
                      <a:moveTo>
                        <a:pt x="110" y="328"/>
                      </a:moveTo>
                      <a:cubicBezTo>
                        <a:pt x="110" y="333"/>
                        <a:pt x="110" y="338"/>
                        <a:pt x="110" y="343"/>
                      </a:cubicBezTo>
                      <a:cubicBezTo>
                        <a:pt x="110" y="351"/>
                        <a:pt x="113" y="351"/>
                        <a:pt x="118" y="357"/>
                      </a:cubicBezTo>
                      <a:cubicBezTo>
                        <a:pt x="205" y="357"/>
                        <a:pt x="292" y="357"/>
                        <a:pt x="379" y="357"/>
                      </a:cubicBezTo>
                      <a:cubicBezTo>
                        <a:pt x="384" y="355"/>
                        <a:pt x="389" y="353"/>
                        <a:pt x="394" y="350"/>
                      </a:cubicBezTo>
                      <a:cubicBezTo>
                        <a:pt x="394" y="344"/>
                        <a:pt x="394" y="338"/>
                        <a:pt x="394" y="332"/>
                      </a:cubicBezTo>
                      <a:cubicBezTo>
                        <a:pt x="394" y="320"/>
                        <a:pt x="390" y="317"/>
                        <a:pt x="387" y="309"/>
                      </a:cubicBezTo>
                      <a:cubicBezTo>
                        <a:pt x="336" y="309"/>
                        <a:pt x="286" y="309"/>
                        <a:pt x="236" y="309"/>
                      </a:cubicBezTo>
                      <a:cubicBezTo>
                        <a:pt x="211" y="309"/>
                        <a:pt x="187" y="309"/>
                        <a:pt x="162" y="309"/>
                      </a:cubicBezTo>
                      <a:cubicBezTo>
                        <a:pt x="131" y="310"/>
                        <a:pt x="110" y="299"/>
                        <a:pt x="110" y="32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lnSpc>
                      <a:spcPct val="120000"/>
                    </a:lnSpc>
                    <a:spcBef>
                      <a:spcPct val="0"/>
                    </a:spcBef>
                    <a:spcAft>
                      <a:spcPct val="0"/>
                    </a:spcAft>
                  </a:pPr>
                  <a:endParaRPr lang="zh-CN" altLang="en-US" dirty="0">
                    <a:solidFill>
                      <a:srgbClr val="313D51"/>
                    </a:solidFill>
                    <a:latin typeface="思源黑体" panose="020B0500000000000000" pitchFamily="34" charset="-122"/>
                    <a:ea typeface="宋体" panose="02010600030101010101" pitchFamily="2" charset="-122"/>
                  </a:endParaRPr>
                </a:p>
              </p:txBody>
            </p:sp>
          </p:grpSp>
          <p:sp>
            <p:nvSpPr>
              <p:cNvPr id="65" name="Rectangle 14"/>
              <p:cNvSpPr>
                <a:spLocks noChangeArrowheads="1"/>
              </p:cNvSpPr>
              <p:nvPr/>
            </p:nvSpPr>
            <p:spPr bwMode="auto">
              <a:xfrm>
                <a:off x="5581874" y="3017576"/>
                <a:ext cx="686726" cy="270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fontAlgn="base">
                  <a:lnSpc>
                    <a:spcPct val="120000"/>
                  </a:lnSpc>
                  <a:spcBef>
                    <a:spcPct val="0"/>
                  </a:spcBef>
                  <a:spcAft>
                    <a:spcPct val="0"/>
                  </a:spcAft>
                  <a:buFontTx/>
                  <a:buNone/>
                </a:pPr>
                <a:r>
                  <a:rPr lang="zh-CN" altLang="en-US" sz="1600" b="1" dirty="0">
                    <a:solidFill>
                      <a:srgbClr val="313D51"/>
                    </a:solidFill>
                    <a:latin typeface="思源黑体" panose="020B0500000000000000" pitchFamily="34" charset="-122"/>
                    <a:ea typeface="思源黑体" panose="020B0500000000000000" pitchFamily="34" charset="-122"/>
                  </a:rPr>
                  <a:t>PART </a:t>
                </a:r>
                <a:r>
                  <a:rPr lang="en-US" altLang="zh-CN" sz="1600" b="1" dirty="0">
                    <a:solidFill>
                      <a:srgbClr val="313D51"/>
                    </a:solidFill>
                    <a:latin typeface="思源黑体" panose="020B0500000000000000" pitchFamily="34" charset="-122"/>
                    <a:ea typeface="思源黑体" panose="020B0500000000000000" pitchFamily="34" charset="-122"/>
                  </a:rPr>
                  <a:t>2</a:t>
                </a:r>
                <a:endParaRPr lang="zh-CN" altLang="en-US" sz="1800" b="1" dirty="0">
                  <a:solidFill>
                    <a:srgbClr val="313D51"/>
                  </a:solidFill>
                  <a:latin typeface="思源黑体" panose="020B0500000000000000" pitchFamily="34" charset="-122"/>
                  <a:ea typeface="思源黑体" panose="020B0500000000000000" pitchFamily="34" charset="-122"/>
                </a:endParaRPr>
              </a:p>
            </p:txBody>
          </p:sp>
          <p:sp>
            <p:nvSpPr>
              <p:cNvPr id="66" name="TextBox 59"/>
              <p:cNvSpPr txBox="1">
                <a:spLocks noChangeArrowheads="1"/>
              </p:cNvSpPr>
              <p:nvPr/>
            </p:nvSpPr>
            <p:spPr bwMode="auto">
              <a:xfrm>
                <a:off x="6566161" y="2941376"/>
                <a:ext cx="2416175" cy="430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fontAlgn="base">
                  <a:lnSpc>
                    <a:spcPct val="120000"/>
                  </a:lnSpc>
                  <a:spcBef>
                    <a:spcPct val="0"/>
                  </a:spcBef>
                  <a:spcAft>
                    <a:spcPct val="0"/>
                  </a:spcAft>
                  <a:buFontTx/>
                  <a:buNone/>
                </a:pPr>
                <a:r>
                  <a:rPr lang="en-US" altLang="zh-CN" b="1" dirty="0">
                    <a:solidFill>
                      <a:srgbClr val="313D51"/>
                    </a:solidFill>
                    <a:latin typeface="思源黑体" panose="020B0500000000000000" pitchFamily="34" charset="-122"/>
                    <a:ea typeface="思源黑体" panose="020B0500000000000000" pitchFamily="34" charset="-122"/>
                  </a:rPr>
                  <a:t>M&amp;C&amp;C</a:t>
                </a:r>
                <a:endParaRPr lang="zh-CN" altLang="en-US" b="1" dirty="0">
                  <a:solidFill>
                    <a:srgbClr val="313D51"/>
                  </a:solidFill>
                  <a:latin typeface="思源黑体" panose="020B0500000000000000" pitchFamily="34" charset="-122"/>
                  <a:ea typeface="思源黑体" panose="020B0500000000000000" pitchFamily="34" charset="-122"/>
                </a:endParaRPr>
              </a:p>
            </p:txBody>
          </p:sp>
        </p:grpSp>
        <p:grpSp>
          <p:nvGrpSpPr>
            <p:cNvPr id="61" name="组合 60"/>
            <p:cNvGrpSpPr/>
            <p:nvPr/>
          </p:nvGrpSpPr>
          <p:grpSpPr>
            <a:xfrm flipH="1">
              <a:off x="6433491" y="3012031"/>
              <a:ext cx="4171535" cy="80892"/>
              <a:chOff x="2272062" y="2596259"/>
              <a:chExt cx="4173708" cy="80934"/>
            </a:xfrm>
          </p:grpSpPr>
          <p:cxnSp>
            <p:nvCxnSpPr>
              <p:cNvPr id="62" name="直接连接符 61"/>
              <p:cNvCxnSpPr/>
              <p:nvPr/>
            </p:nvCxnSpPr>
            <p:spPr>
              <a:xfrm>
                <a:off x="2272062" y="2672770"/>
                <a:ext cx="4158716" cy="0"/>
              </a:xfrm>
              <a:prstGeom prst="line">
                <a:avLst/>
              </a:prstGeom>
              <a:noFill/>
              <a:ln w="19050" cap="flat" cmpd="sng" algn="ctr">
                <a:solidFill>
                  <a:sysClr val="window" lastClr="FFFFFF">
                    <a:lumMod val="75000"/>
                  </a:sysClr>
                </a:solidFill>
                <a:prstDash val="solid"/>
                <a:miter lim="800000"/>
              </a:ln>
              <a:effectLst/>
            </p:spPr>
          </p:cxnSp>
          <p:sp>
            <p:nvSpPr>
              <p:cNvPr id="63" name="矩形 62"/>
              <p:cNvSpPr/>
              <p:nvPr/>
            </p:nvSpPr>
            <p:spPr>
              <a:xfrm>
                <a:off x="5494740" y="2596259"/>
                <a:ext cx="951030" cy="80934"/>
              </a:xfrm>
              <a:prstGeom prst="rect">
                <a:avLst/>
              </a:prstGeom>
              <a:solidFill>
                <a:srgbClr val="244C89"/>
              </a:solidFill>
              <a:ln w="12700" cap="flat" cmpd="sng" algn="ctr">
                <a:noFill/>
                <a:prstDash val="solid"/>
                <a:miter lim="800000"/>
              </a:ln>
              <a:effectLst/>
            </p:spPr>
            <p:txBody>
              <a:bodyPr rtlCol="0" anchor="ctr"/>
              <a:lstStyle/>
              <a:p>
                <a:pPr algn="ctr" defTabSz="913943">
                  <a:lnSpc>
                    <a:spcPct val="120000"/>
                  </a:lnSpc>
                  <a:defRPr/>
                </a:pPr>
                <a:endParaRPr lang="zh-CN" altLang="en-US" sz="1799" kern="0">
                  <a:solidFill>
                    <a:srgbClr val="313D51"/>
                  </a:solidFill>
                  <a:latin typeface="Calibri" panose="020F0502020204030204"/>
                  <a:ea typeface="宋体" panose="02010600030101010101" pitchFamily="2" charset="-122"/>
                </a:endParaRPr>
              </a:p>
            </p:txBody>
          </p:sp>
        </p:grpSp>
      </p:grpSp>
      <p:grpSp>
        <p:nvGrpSpPr>
          <p:cNvPr id="69" name="组合 68"/>
          <p:cNvGrpSpPr/>
          <p:nvPr/>
        </p:nvGrpSpPr>
        <p:grpSpPr>
          <a:xfrm>
            <a:off x="5714354" y="3382138"/>
            <a:ext cx="4968875" cy="576262"/>
            <a:chOff x="5714354" y="3382138"/>
            <a:chExt cx="4968875" cy="576262"/>
          </a:xfrm>
        </p:grpSpPr>
        <p:grpSp>
          <p:nvGrpSpPr>
            <p:cNvPr id="70" name="组合 69"/>
            <p:cNvGrpSpPr/>
            <p:nvPr/>
          </p:nvGrpSpPr>
          <p:grpSpPr>
            <a:xfrm>
              <a:off x="5714354" y="3382138"/>
              <a:ext cx="4968875" cy="576262"/>
              <a:chOff x="4753236" y="3654164"/>
              <a:chExt cx="4968875" cy="576262"/>
            </a:xfrm>
          </p:grpSpPr>
          <p:grpSp>
            <p:nvGrpSpPr>
              <p:cNvPr id="74" name="组合 23"/>
              <p:cNvGrpSpPr>
                <a:grpSpLocks/>
              </p:cNvGrpSpPr>
              <p:nvPr/>
            </p:nvGrpSpPr>
            <p:grpSpPr bwMode="auto">
              <a:xfrm>
                <a:off x="4753236" y="3654164"/>
                <a:ext cx="576262" cy="576262"/>
                <a:chOff x="6170389" y="4163727"/>
                <a:chExt cx="576064" cy="576064"/>
              </a:xfrm>
            </p:grpSpPr>
            <p:sp>
              <p:nvSpPr>
                <p:cNvPr id="77" name="圆角矩形 12"/>
                <p:cNvSpPr>
                  <a:spLocks noChangeArrowheads="1"/>
                </p:cNvSpPr>
                <p:nvPr/>
              </p:nvSpPr>
              <p:spPr bwMode="auto">
                <a:xfrm>
                  <a:off x="6170389" y="4163727"/>
                  <a:ext cx="576064" cy="576064"/>
                </a:xfrm>
                <a:prstGeom prst="roundRect">
                  <a:avLst>
                    <a:gd name="adj" fmla="val 16667"/>
                  </a:avLst>
                </a:prstGeom>
                <a:solidFill>
                  <a:srgbClr val="244C89"/>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fontAlgn="base">
                    <a:lnSpc>
                      <a:spcPct val="120000"/>
                    </a:lnSpc>
                    <a:spcBef>
                      <a:spcPct val="0"/>
                    </a:spcBef>
                    <a:spcAft>
                      <a:spcPct val="0"/>
                    </a:spcAft>
                    <a:buFontTx/>
                    <a:buNone/>
                  </a:pPr>
                  <a:endParaRPr lang="zh-CN" altLang="en-US" sz="1800" dirty="0">
                    <a:solidFill>
                      <a:srgbClr val="313D51"/>
                    </a:solidFill>
                    <a:latin typeface="思源黑体" panose="020B0500000000000000" pitchFamily="34" charset="-122"/>
                    <a:ea typeface="宋体" panose="02010600030101010101" pitchFamily="2" charset="-122"/>
                  </a:endParaRPr>
                </a:p>
              </p:txBody>
            </p:sp>
            <p:sp>
              <p:nvSpPr>
                <p:cNvPr id="78" name="Freeform 12"/>
                <p:cNvSpPr>
                  <a:spLocks noEditPoints="1"/>
                </p:cNvSpPr>
                <p:nvPr/>
              </p:nvSpPr>
              <p:spPr bwMode="auto">
                <a:xfrm>
                  <a:off x="6278404" y="4253861"/>
                  <a:ext cx="378197" cy="364816"/>
                </a:xfrm>
                <a:custGeom>
                  <a:avLst/>
                  <a:gdLst>
                    <a:gd name="T0" fmla="*/ 2147483646 w 1022"/>
                    <a:gd name="T1" fmla="*/ 2147483646 h 973"/>
                    <a:gd name="T2" fmla="*/ 2147483646 w 1022"/>
                    <a:gd name="T3" fmla="*/ 2147483646 h 973"/>
                    <a:gd name="T4" fmla="*/ 2147483646 w 1022"/>
                    <a:gd name="T5" fmla="*/ 2147483646 h 973"/>
                    <a:gd name="T6" fmla="*/ 2147483646 w 1022"/>
                    <a:gd name="T7" fmla="*/ 2147483646 h 973"/>
                    <a:gd name="T8" fmla="*/ 2147483646 w 1022"/>
                    <a:gd name="T9" fmla="*/ 2147483646 h 973"/>
                    <a:gd name="T10" fmla="*/ 2147483646 w 1022"/>
                    <a:gd name="T11" fmla="*/ 2147483646 h 973"/>
                    <a:gd name="T12" fmla="*/ 2147483646 w 1022"/>
                    <a:gd name="T13" fmla="*/ 2147483646 h 973"/>
                    <a:gd name="T14" fmla="*/ 2147483646 w 1022"/>
                    <a:gd name="T15" fmla="*/ 2147483646 h 973"/>
                    <a:gd name="T16" fmla="*/ 2147483646 w 1022"/>
                    <a:gd name="T17" fmla="*/ 2147483646 h 973"/>
                    <a:gd name="T18" fmla="*/ 2147483646 w 1022"/>
                    <a:gd name="T19" fmla="*/ 2147483646 h 973"/>
                    <a:gd name="T20" fmla="*/ 2147483646 w 1022"/>
                    <a:gd name="T21" fmla="*/ 2147483646 h 973"/>
                    <a:gd name="T22" fmla="*/ 2147483646 w 1022"/>
                    <a:gd name="T23" fmla="*/ 2147483646 h 973"/>
                    <a:gd name="T24" fmla="*/ 2147483646 w 1022"/>
                    <a:gd name="T25" fmla="*/ 2147483646 h 973"/>
                    <a:gd name="T26" fmla="*/ 2147483646 w 1022"/>
                    <a:gd name="T27" fmla="*/ 2147483646 h 973"/>
                    <a:gd name="T28" fmla="*/ 2147483646 w 1022"/>
                    <a:gd name="T29" fmla="*/ 2147483646 h 973"/>
                    <a:gd name="T30" fmla="*/ 2147483646 w 1022"/>
                    <a:gd name="T31" fmla="*/ 2147483646 h 973"/>
                    <a:gd name="T32" fmla="*/ 2147483646 w 1022"/>
                    <a:gd name="T33" fmla="*/ 2147483646 h 973"/>
                    <a:gd name="T34" fmla="*/ 2147483646 w 1022"/>
                    <a:gd name="T35" fmla="*/ 2147483646 h 973"/>
                    <a:gd name="T36" fmla="*/ 2147483646 w 1022"/>
                    <a:gd name="T37" fmla="*/ 2147483646 h 973"/>
                    <a:gd name="T38" fmla="*/ 2147483646 w 1022"/>
                    <a:gd name="T39" fmla="*/ 2147483646 h 973"/>
                    <a:gd name="T40" fmla="*/ 2147483646 w 1022"/>
                    <a:gd name="T41" fmla="*/ 2147483646 h 973"/>
                    <a:gd name="T42" fmla="*/ 2147483646 w 1022"/>
                    <a:gd name="T43" fmla="*/ 2147483646 h 973"/>
                    <a:gd name="T44" fmla="*/ 2147483646 w 1022"/>
                    <a:gd name="T45" fmla="*/ 2147483646 h 973"/>
                    <a:gd name="T46" fmla="*/ 2147483646 w 1022"/>
                    <a:gd name="T47" fmla="*/ 2147483646 h 973"/>
                    <a:gd name="T48" fmla="*/ 2147483646 w 1022"/>
                    <a:gd name="T49" fmla="*/ 2147483646 h 973"/>
                    <a:gd name="T50" fmla="*/ 2147483646 w 1022"/>
                    <a:gd name="T51" fmla="*/ 2147483646 h 973"/>
                    <a:gd name="T52" fmla="*/ 2147483646 w 1022"/>
                    <a:gd name="T53" fmla="*/ 2147483646 h 973"/>
                    <a:gd name="T54" fmla="*/ 2147483646 w 1022"/>
                    <a:gd name="T55" fmla="*/ 2147483646 h 973"/>
                    <a:gd name="T56" fmla="*/ 2147483646 w 1022"/>
                    <a:gd name="T57" fmla="*/ 2147483646 h 973"/>
                    <a:gd name="T58" fmla="*/ 2147483646 w 1022"/>
                    <a:gd name="T59" fmla="*/ 2147483646 h 973"/>
                    <a:gd name="T60" fmla="*/ 2147483646 w 1022"/>
                    <a:gd name="T61" fmla="*/ 2147483646 h 973"/>
                    <a:gd name="T62" fmla="*/ 2147483646 w 1022"/>
                    <a:gd name="T63" fmla="*/ 2147483646 h 973"/>
                    <a:gd name="T64" fmla="*/ 2147483646 w 1022"/>
                    <a:gd name="T65" fmla="*/ 2147483646 h 973"/>
                    <a:gd name="T66" fmla="*/ 2147483646 w 1022"/>
                    <a:gd name="T67" fmla="*/ 2147483646 h 973"/>
                    <a:gd name="T68" fmla="*/ 2147483646 w 1022"/>
                    <a:gd name="T69" fmla="*/ 2147483646 h 973"/>
                    <a:gd name="T70" fmla="*/ 2147483646 w 1022"/>
                    <a:gd name="T71" fmla="*/ 2147483646 h 973"/>
                    <a:gd name="T72" fmla="*/ 2147483646 w 1022"/>
                    <a:gd name="T73" fmla="*/ 2147483646 h 973"/>
                    <a:gd name="T74" fmla="*/ 2147483646 w 1022"/>
                    <a:gd name="T75" fmla="*/ 2147483646 h 973"/>
                    <a:gd name="T76" fmla="*/ 2147483646 w 1022"/>
                    <a:gd name="T77" fmla="*/ 2147483646 h 973"/>
                    <a:gd name="T78" fmla="*/ 2147483646 w 1022"/>
                    <a:gd name="T79" fmla="*/ 2147483646 h 973"/>
                    <a:gd name="T80" fmla="*/ 2147483646 w 1022"/>
                    <a:gd name="T81" fmla="*/ 2147483646 h 973"/>
                    <a:gd name="T82" fmla="*/ 2147483646 w 1022"/>
                    <a:gd name="T83" fmla="*/ 2147483646 h 973"/>
                    <a:gd name="T84" fmla="*/ 2147483646 w 1022"/>
                    <a:gd name="T85" fmla="*/ 2147483646 h 973"/>
                    <a:gd name="T86" fmla="*/ 2147483646 w 1022"/>
                    <a:gd name="T87" fmla="*/ 2147483646 h 973"/>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022" h="973">
                      <a:moveTo>
                        <a:pt x="596" y="882"/>
                      </a:moveTo>
                      <a:lnTo>
                        <a:pt x="426" y="882"/>
                      </a:lnTo>
                      <a:cubicBezTo>
                        <a:pt x="414" y="882"/>
                        <a:pt x="403" y="892"/>
                        <a:pt x="403" y="904"/>
                      </a:cubicBezTo>
                      <a:cubicBezTo>
                        <a:pt x="403" y="916"/>
                        <a:pt x="414" y="926"/>
                        <a:pt x="426" y="926"/>
                      </a:cubicBezTo>
                      <a:lnTo>
                        <a:pt x="596" y="926"/>
                      </a:lnTo>
                      <a:cubicBezTo>
                        <a:pt x="609" y="926"/>
                        <a:pt x="619" y="916"/>
                        <a:pt x="619" y="904"/>
                      </a:cubicBezTo>
                      <a:cubicBezTo>
                        <a:pt x="619" y="892"/>
                        <a:pt x="609" y="882"/>
                        <a:pt x="596" y="882"/>
                      </a:cubicBezTo>
                      <a:close/>
                      <a:moveTo>
                        <a:pt x="596" y="813"/>
                      </a:moveTo>
                      <a:lnTo>
                        <a:pt x="596" y="813"/>
                      </a:lnTo>
                      <a:lnTo>
                        <a:pt x="426" y="813"/>
                      </a:lnTo>
                      <a:cubicBezTo>
                        <a:pt x="414" y="813"/>
                        <a:pt x="403" y="823"/>
                        <a:pt x="403" y="835"/>
                      </a:cubicBezTo>
                      <a:cubicBezTo>
                        <a:pt x="403" y="848"/>
                        <a:pt x="414" y="858"/>
                        <a:pt x="426" y="858"/>
                      </a:cubicBezTo>
                      <a:lnTo>
                        <a:pt x="596" y="858"/>
                      </a:lnTo>
                      <a:cubicBezTo>
                        <a:pt x="609" y="858"/>
                        <a:pt x="619" y="848"/>
                        <a:pt x="619" y="835"/>
                      </a:cubicBezTo>
                      <a:cubicBezTo>
                        <a:pt x="619" y="823"/>
                        <a:pt x="609" y="813"/>
                        <a:pt x="596" y="813"/>
                      </a:cubicBezTo>
                      <a:close/>
                      <a:moveTo>
                        <a:pt x="511" y="973"/>
                      </a:moveTo>
                      <a:lnTo>
                        <a:pt x="511" y="973"/>
                      </a:lnTo>
                      <a:lnTo>
                        <a:pt x="585" y="946"/>
                      </a:lnTo>
                      <a:lnTo>
                        <a:pt x="437" y="946"/>
                      </a:lnTo>
                      <a:lnTo>
                        <a:pt x="511" y="973"/>
                      </a:lnTo>
                      <a:close/>
                      <a:moveTo>
                        <a:pt x="514" y="261"/>
                      </a:moveTo>
                      <a:lnTo>
                        <a:pt x="514" y="261"/>
                      </a:lnTo>
                      <a:lnTo>
                        <a:pt x="508" y="261"/>
                      </a:lnTo>
                      <a:cubicBezTo>
                        <a:pt x="384" y="261"/>
                        <a:pt x="272" y="362"/>
                        <a:pt x="272" y="486"/>
                      </a:cubicBezTo>
                      <a:cubicBezTo>
                        <a:pt x="272" y="611"/>
                        <a:pt x="377" y="682"/>
                        <a:pt x="388" y="721"/>
                      </a:cubicBezTo>
                      <a:cubicBezTo>
                        <a:pt x="398" y="759"/>
                        <a:pt x="388" y="778"/>
                        <a:pt x="416" y="787"/>
                      </a:cubicBezTo>
                      <a:cubicBezTo>
                        <a:pt x="444" y="796"/>
                        <a:pt x="508" y="794"/>
                        <a:pt x="508" y="794"/>
                      </a:cubicBezTo>
                      <a:lnTo>
                        <a:pt x="514" y="794"/>
                      </a:lnTo>
                      <a:cubicBezTo>
                        <a:pt x="514" y="794"/>
                        <a:pt x="578" y="796"/>
                        <a:pt x="606" y="787"/>
                      </a:cubicBezTo>
                      <a:cubicBezTo>
                        <a:pt x="634" y="778"/>
                        <a:pt x="624" y="759"/>
                        <a:pt x="634" y="721"/>
                      </a:cubicBezTo>
                      <a:cubicBezTo>
                        <a:pt x="645" y="682"/>
                        <a:pt x="750" y="611"/>
                        <a:pt x="750" y="486"/>
                      </a:cubicBezTo>
                      <a:cubicBezTo>
                        <a:pt x="750" y="362"/>
                        <a:pt x="638" y="261"/>
                        <a:pt x="514" y="261"/>
                      </a:cubicBezTo>
                      <a:close/>
                      <a:moveTo>
                        <a:pt x="201" y="527"/>
                      </a:moveTo>
                      <a:lnTo>
                        <a:pt x="201" y="527"/>
                      </a:lnTo>
                      <a:cubicBezTo>
                        <a:pt x="201" y="509"/>
                        <a:pt x="183" y="495"/>
                        <a:pt x="162" y="495"/>
                      </a:cubicBezTo>
                      <a:lnTo>
                        <a:pt x="39" y="495"/>
                      </a:lnTo>
                      <a:cubicBezTo>
                        <a:pt x="17" y="495"/>
                        <a:pt x="0" y="509"/>
                        <a:pt x="0" y="527"/>
                      </a:cubicBezTo>
                      <a:cubicBezTo>
                        <a:pt x="0" y="544"/>
                        <a:pt x="17" y="558"/>
                        <a:pt x="39" y="558"/>
                      </a:cubicBezTo>
                      <a:lnTo>
                        <a:pt x="162" y="558"/>
                      </a:lnTo>
                      <a:cubicBezTo>
                        <a:pt x="183" y="558"/>
                        <a:pt x="201" y="544"/>
                        <a:pt x="201" y="527"/>
                      </a:cubicBezTo>
                      <a:close/>
                      <a:moveTo>
                        <a:pt x="983" y="495"/>
                      </a:moveTo>
                      <a:lnTo>
                        <a:pt x="983" y="495"/>
                      </a:lnTo>
                      <a:lnTo>
                        <a:pt x="860" y="495"/>
                      </a:lnTo>
                      <a:cubicBezTo>
                        <a:pt x="839" y="495"/>
                        <a:pt x="822" y="509"/>
                        <a:pt x="822" y="527"/>
                      </a:cubicBezTo>
                      <a:cubicBezTo>
                        <a:pt x="822" y="544"/>
                        <a:pt x="839" y="558"/>
                        <a:pt x="860" y="558"/>
                      </a:cubicBezTo>
                      <a:lnTo>
                        <a:pt x="983" y="558"/>
                      </a:lnTo>
                      <a:cubicBezTo>
                        <a:pt x="1005" y="558"/>
                        <a:pt x="1022" y="544"/>
                        <a:pt x="1022" y="527"/>
                      </a:cubicBezTo>
                      <a:cubicBezTo>
                        <a:pt x="1022" y="509"/>
                        <a:pt x="1005" y="495"/>
                        <a:pt x="983" y="495"/>
                      </a:cubicBezTo>
                      <a:close/>
                      <a:moveTo>
                        <a:pt x="782" y="296"/>
                      </a:moveTo>
                      <a:lnTo>
                        <a:pt x="782" y="296"/>
                      </a:lnTo>
                      <a:lnTo>
                        <a:pt x="869" y="209"/>
                      </a:lnTo>
                      <a:cubicBezTo>
                        <a:pt x="885" y="194"/>
                        <a:pt x="887" y="172"/>
                        <a:pt x="874" y="159"/>
                      </a:cubicBezTo>
                      <a:cubicBezTo>
                        <a:pt x="862" y="147"/>
                        <a:pt x="839" y="149"/>
                        <a:pt x="824" y="164"/>
                      </a:cubicBezTo>
                      <a:lnTo>
                        <a:pt x="737" y="251"/>
                      </a:lnTo>
                      <a:cubicBezTo>
                        <a:pt x="722" y="266"/>
                        <a:pt x="720" y="289"/>
                        <a:pt x="732" y="301"/>
                      </a:cubicBezTo>
                      <a:cubicBezTo>
                        <a:pt x="745" y="314"/>
                        <a:pt x="767" y="311"/>
                        <a:pt x="782" y="296"/>
                      </a:cubicBezTo>
                      <a:close/>
                      <a:moveTo>
                        <a:pt x="508" y="201"/>
                      </a:moveTo>
                      <a:lnTo>
                        <a:pt x="508" y="201"/>
                      </a:lnTo>
                      <a:cubicBezTo>
                        <a:pt x="526" y="201"/>
                        <a:pt x="540" y="183"/>
                        <a:pt x="540" y="162"/>
                      </a:cubicBezTo>
                      <a:lnTo>
                        <a:pt x="540" y="39"/>
                      </a:lnTo>
                      <a:cubicBezTo>
                        <a:pt x="540" y="18"/>
                        <a:pt x="526" y="0"/>
                        <a:pt x="508" y="0"/>
                      </a:cubicBezTo>
                      <a:cubicBezTo>
                        <a:pt x="491" y="0"/>
                        <a:pt x="476" y="18"/>
                        <a:pt x="476" y="39"/>
                      </a:cubicBezTo>
                      <a:lnTo>
                        <a:pt x="476" y="162"/>
                      </a:lnTo>
                      <a:cubicBezTo>
                        <a:pt x="476" y="183"/>
                        <a:pt x="491" y="201"/>
                        <a:pt x="508" y="201"/>
                      </a:cubicBezTo>
                      <a:close/>
                      <a:moveTo>
                        <a:pt x="229" y="283"/>
                      </a:moveTo>
                      <a:lnTo>
                        <a:pt x="229" y="283"/>
                      </a:lnTo>
                      <a:cubicBezTo>
                        <a:pt x="244" y="299"/>
                        <a:pt x="267" y="301"/>
                        <a:pt x="279" y="288"/>
                      </a:cubicBezTo>
                      <a:cubicBezTo>
                        <a:pt x="292" y="276"/>
                        <a:pt x="289" y="254"/>
                        <a:pt x="274" y="238"/>
                      </a:cubicBezTo>
                      <a:lnTo>
                        <a:pt x="187" y="151"/>
                      </a:lnTo>
                      <a:cubicBezTo>
                        <a:pt x="172" y="136"/>
                        <a:pt x="149" y="134"/>
                        <a:pt x="137" y="146"/>
                      </a:cubicBezTo>
                      <a:cubicBezTo>
                        <a:pt x="125" y="159"/>
                        <a:pt x="127" y="181"/>
                        <a:pt x="142" y="196"/>
                      </a:cubicBezTo>
                      <a:lnTo>
                        <a:pt x="229" y="283"/>
                      </a:lnTo>
                      <a:close/>
                      <a:moveTo>
                        <a:pt x="240" y="756"/>
                      </a:moveTo>
                      <a:lnTo>
                        <a:pt x="240" y="756"/>
                      </a:lnTo>
                      <a:lnTo>
                        <a:pt x="153" y="843"/>
                      </a:lnTo>
                      <a:cubicBezTo>
                        <a:pt x="137" y="859"/>
                        <a:pt x="135" y="881"/>
                        <a:pt x="148" y="894"/>
                      </a:cubicBezTo>
                      <a:cubicBezTo>
                        <a:pt x="160" y="906"/>
                        <a:pt x="183" y="904"/>
                        <a:pt x="198" y="889"/>
                      </a:cubicBezTo>
                      <a:lnTo>
                        <a:pt x="285" y="802"/>
                      </a:lnTo>
                      <a:cubicBezTo>
                        <a:pt x="300" y="786"/>
                        <a:pt x="302" y="764"/>
                        <a:pt x="290" y="751"/>
                      </a:cubicBezTo>
                      <a:cubicBezTo>
                        <a:pt x="277" y="739"/>
                        <a:pt x="255" y="741"/>
                        <a:pt x="240" y="756"/>
                      </a:cubicBezTo>
                      <a:close/>
                      <a:moveTo>
                        <a:pt x="793" y="769"/>
                      </a:moveTo>
                      <a:lnTo>
                        <a:pt x="793" y="769"/>
                      </a:lnTo>
                      <a:cubicBezTo>
                        <a:pt x="778" y="754"/>
                        <a:pt x="755" y="752"/>
                        <a:pt x="743" y="764"/>
                      </a:cubicBezTo>
                      <a:cubicBezTo>
                        <a:pt x="731" y="777"/>
                        <a:pt x="733" y="799"/>
                        <a:pt x="748" y="814"/>
                      </a:cubicBezTo>
                      <a:lnTo>
                        <a:pt x="835" y="901"/>
                      </a:lnTo>
                      <a:cubicBezTo>
                        <a:pt x="850" y="916"/>
                        <a:pt x="873" y="919"/>
                        <a:pt x="885" y="906"/>
                      </a:cubicBezTo>
                      <a:cubicBezTo>
                        <a:pt x="897" y="894"/>
                        <a:pt x="895" y="871"/>
                        <a:pt x="880" y="856"/>
                      </a:cubicBezTo>
                      <a:lnTo>
                        <a:pt x="793" y="76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lnSpc>
                      <a:spcPct val="120000"/>
                    </a:lnSpc>
                    <a:spcBef>
                      <a:spcPct val="0"/>
                    </a:spcBef>
                    <a:spcAft>
                      <a:spcPct val="0"/>
                    </a:spcAft>
                  </a:pPr>
                  <a:endParaRPr lang="zh-CN" altLang="en-US" dirty="0">
                    <a:solidFill>
                      <a:srgbClr val="313D51"/>
                    </a:solidFill>
                    <a:latin typeface="思源黑体" panose="020B0500000000000000" pitchFamily="34" charset="-122"/>
                    <a:ea typeface="宋体" panose="02010600030101010101" pitchFamily="2" charset="-122"/>
                  </a:endParaRPr>
                </a:p>
              </p:txBody>
            </p:sp>
          </p:grpSp>
          <p:sp>
            <p:nvSpPr>
              <p:cNvPr id="75" name="Rectangle 14"/>
              <p:cNvSpPr>
                <a:spLocks noChangeArrowheads="1"/>
              </p:cNvSpPr>
              <p:nvPr/>
            </p:nvSpPr>
            <p:spPr bwMode="auto">
              <a:xfrm>
                <a:off x="5581874" y="3809739"/>
                <a:ext cx="686726" cy="270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fontAlgn="base">
                  <a:lnSpc>
                    <a:spcPct val="120000"/>
                  </a:lnSpc>
                  <a:spcBef>
                    <a:spcPct val="0"/>
                  </a:spcBef>
                  <a:spcAft>
                    <a:spcPct val="0"/>
                  </a:spcAft>
                  <a:buFontTx/>
                  <a:buNone/>
                </a:pPr>
                <a:r>
                  <a:rPr lang="zh-CN" altLang="en-US" sz="1600" b="1" dirty="0">
                    <a:solidFill>
                      <a:srgbClr val="313D51"/>
                    </a:solidFill>
                    <a:latin typeface="思源黑体" panose="020B0500000000000000" pitchFamily="34" charset="-122"/>
                    <a:ea typeface="思源黑体" panose="020B0500000000000000" pitchFamily="34" charset="-122"/>
                  </a:rPr>
                  <a:t>PART </a:t>
                </a:r>
                <a:r>
                  <a:rPr lang="en-US" altLang="zh-CN" sz="1600" b="1" dirty="0">
                    <a:solidFill>
                      <a:srgbClr val="313D51"/>
                    </a:solidFill>
                    <a:latin typeface="思源黑体" panose="020B0500000000000000" pitchFamily="34" charset="-122"/>
                    <a:ea typeface="思源黑体" panose="020B0500000000000000" pitchFamily="34" charset="-122"/>
                  </a:rPr>
                  <a:t>3</a:t>
                </a:r>
                <a:endParaRPr lang="zh-CN" altLang="en-US" sz="1800" b="1" dirty="0">
                  <a:solidFill>
                    <a:srgbClr val="313D51"/>
                  </a:solidFill>
                  <a:latin typeface="思源黑体" panose="020B0500000000000000" pitchFamily="34" charset="-122"/>
                  <a:ea typeface="思源黑体" panose="020B0500000000000000" pitchFamily="34" charset="-122"/>
                </a:endParaRPr>
              </a:p>
            </p:txBody>
          </p:sp>
          <p:sp>
            <p:nvSpPr>
              <p:cNvPr id="76" name="TextBox 59"/>
              <p:cNvSpPr txBox="1">
                <a:spLocks noChangeArrowheads="1"/>
              </p:cNvSpPr>
              <p:nvPr/>
            </p:nvSpPr>
            <p:spPr bwMode="auto">
              <a:xfrm>
                <a:off x="6566161" y="3744329"/>
                <a:ext cx="3155950" cy="430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fontAlgn="base">
                  <a:lnSpc>
                    <a:spcPct val="120000"/>
                  </a:lnSpc>
                  <a:spcBef>
                    <a:spcPct val="0"/>
                  </a:spcBef>
                  <a:spcAft>
                    <a:spcPct val="0"/>
                  </a:spcAft>
                  <a:buFontTx/>
                  <a:buNone/>
                </a:pPr>
                <a:r>
                  <a:rPr lang="en-US" altLang="zh-CN" b="1" dirty="0">
                    <a:solidFill>
                      <a:srgbClr val="313D51"/>
                    </a:solidFill>
                    <a:latin typeface="思源黑体" panose="020B0500000000000000" pitchFamily="34" charset="-122"/>
                    <a:ea typeface="思源黑体" panose="020B0500000000000000" pitchFamily="34" charset="-122"/>
                  </a:rPr>
                  <a:t>Approach &amp; Details</a:t>
                </a:r>
                <a:endParaRPr lang="zh-CN" altLang="en-US" b="1" dirty="0">
                  <a:solidFill>
                    <a:srgbClr val="313D51"/>
                  </a:solidFill>
                  <a:latin typeface="思源黑体" panose="020B0500000000000000" pitchFamily="34" charset="-122"/>
                  <a:ea typeface="思源黑体" panose="020B0500000000000000" pitchFamily="34" charset="-122"/>
                </a:endParaRPr>
              </a:p>
            </p:txBody>
          </p:sp>
        </p:grpSp>
        <p:grpSp>
          <p:nvGrpSpPr>
            <p:cNvPr id="71" name="组合 70"/>
            <p:cNvGrpSpPr/>
            <p:nvPr/>
          </p:nvGrpSpPr>
          <p:grpSpPr>
            <a:xfrm flipH="1">
              <a:off x="6433491" y="3876848"/>
              <a:ext cx="4171535" cy="80892"/>
              <a:chOff x="2272062" y="2596259"/>
              <a:chExt cx="4173708" cy="80934"/>
            </a:xfrm>
          </p:grpSpPr>
          <p:cxnSp>
            <p:nvCxnSpPr>
              <p:cNvPr id="72" name="直接连接符 71"/>
              <p:cNvCxnSpPr/>
              <p:nvPr/>
            </p:nvCxnSpPr>
            <p:spPr>
              <a:xfrm>
                <a:off x="2272062" y="2672770"/>
                <a:ext cx="4158716" cy="0"/>
              </a:xfrm>
              <a:prstGeom prst="line">
                <a:avLst/>
              </a:prstGeom>
              <a:noFill/>
              <a:ln w="19050" cap="flat" cmpd="sng" algn="ctr">
                <a:solidFill>
                  <a:sysClr val="window" lastClr="FFFFFF">
                    <a:lumMod val="75000"/>
                  </a:sysClr>
                </a:solidFill>
                <a:prstDash val="solid"/>
                <a:miter lim="800000"/>
              </a:ln>
              <a:effectLst/>
            </p:spPr>
          </p:cxnSp>
          <p:sp>
            <p:nvSpPr>
              <p:cNvPr id="73" name="矩形 72"/>
              <p:cNvSpPr/>
              <p:nvPr/>
            </p:nvSpPr>
            <p:spPr>
              <a:xfrm>
                <a:off x="5494740" y="2596259"/>
                <a:ext cx="951030" cy="80934"/>
              </a:xfrm>
              <a:prstGeom prst="rect">
                <a:avLst/>
              </a:prstGeom>
              <a:solidFill>
                <a:srgbClr val="244C89"/>
              </a:solidFill>
              <a:ln w="12700" cap="flat" cmpd="sng" algn="ctr">
                <a:noFill/>
                <a:prstDash val="solid"/>
                <a:miter lim="800000"/>
              </a:ln>
              <a:effectLst/>
            </p:spPr>
            <p:txBody>
              <a:bodyPr rtlCol="0" anchor="ctr"/>
              <a:lstStyle/>
              <a:p>
                <a:pPr algn="ctr" defTabSz="913943">
                  <a:lnSpc>
                    <a:spcPct val="120000"/>
                  </a:lnSpc>
                  <a:defRPr/>
                </a:pPr>
                <a:endParaRPr lang="zh-CN" altLang="en-US" sz="1799" kern="0">
                  <a:solidFill>
                    <a:srgbClr val="313D51"/>
                  </a:solidFill>
                  <a:latin typeface="Calibri" panose="020F0502020204030204"/>
                  <a:ea typeface="宋体" panose="02010600030101010101" pitchFamily="2" charset="-122"/>
                </a:endParaRPr>
              </a:p>
            </p:txBody>
          </p:sp>
        </p:grpSp>
      </p:grpSp>
      <p:grpSp>
        <p:nvGrpSpPr>
          <p:cNvPr id="79" name="组合 78"/>
          <p:cNvGrpSpPr/>
          <p:nvPr/>
        </p:nvGrpSpPr>
        <p:grpSpPr>
          <a:xfrm>
            <a:off x="5714354" y="4244369"/>
            <a:ext cx="5821153" cy="578188"/>
            <a:chOff x="5714354" y="4244369"/>
            <a:chExt cx="5821153" cy="578188"/>
          </a:xfrm>
        </p:grpSpPr>
        <p:grpSp>
          <p:nvGrpSpPr>
            <p:cNvPr id="80" name="组合 79"/>
            <p:cNvGrpSpPr/>
            <p:nvPr/>
          </p:nvGrpSpPr>
          <p:grpSpPr>
            <a:xfrm>
              <a:off x="5714354" y="4244369"/>
              <a:ext cx="5821153" cy="576263"/>
              <a:chOff x="4753236" y="4446326"/>
              <a:chExt cx="5821153" cy="576263"/>
            </a:xfrm>
          </p:grpSpPr>
          <p:grpSp>
            <p:nvGrpSpPr>
              <p:cNvPr id="84" name="组合 24"/>
              <p:cNvGrpSpPr>
                <a:grpSpLocks/>
              </p:cNvGrpSpPr>
              <p:nvPr/>
            </p:nvGrpSpPr>
            <p:grpSpPr bwMode="auto">
              <a:xfrm>
                <a:off x="4753236" y="4446326"/>
                <a:ext cx="576262" cy="576263"/>
                <a:chOff x="6170389" y="4955815"/>
                <a:chExt cx="576064" cy="576064"/>
              </a:xfrm>
            </p:grpSpPr>
            <p:sp>
              <p:nvSpPr>
                <p:cNvPr id="87" name="圆角矩形 13"/>
                <p:cNvSpPr>
                  <a:spLocks noChangeArrowheads="1"/>
                </p:cNvSpPr>
                <p:nvPr/>
              </p:nvSpPr>
              <p:spPr bwMode="auto">
                <a:xfrm>
                  <a:off x="6170389" y="4955815"/>
                  <a:ext cx="576064" cy="576064"/>
                </a:xfrm>
                <a:prstGeom prst="roundRect">
                  <a:avLst>
                    <a:gd name="adj" fmla="val 16667"/>
                  </a:avLst>
                </a:prstGeom>
                <a:solidFill>
                  <a:srgbClr val="244C89"/>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fontAlgn="base">
                    <a:lnSpc>
                      <a:spcPct val="120000"/>
                    </a:lnSpc>
                    <a:spcBef>
                      <a:spcPct val="0"/>
                    </a:spcBef>
                    <a:spcAft>
                      <a:spcPct val="0"/>
                    </a:spcAft>
                    <a:buFontTx/>
                    <a:buNone/>
                  </a:pPr>
                  <a:endParaRPr lang="zh-CN" altLang="en-US" sz="1800" dirty="0">
                    <a:solidFill>
                      <a:srgbClr val="313D51"/>
                    </a:solidFill>
                    <a:latin typeface="思源黑体" panose="020B0500000000000000" pitchFamily="34" charset="-122"/>
                    <a:ea typeface="宋体" panose="02010600030101010101" pitchFamily="2" charset="-122"/>
                  </a:endParaRPr>
                </a:p>
              </p:txBody>
            </p:sp>
            <p:sp>
              <p:nvSpPr>
                <p:cNvPr id="88" name="Freeform 11"/>
                <p:cNvSpPr>
                  <a:spLocks noEditPoints="1"/>
                </p:cNvSpPr>
                <p:nvPr/>
              </p:nvSpPr>
              <p:spPr bwMode="auto">
                <a:xfrm>
                  <a:off x="6298628" y="5092507"/>
                  <a:ext cx="315884" cy="273385"/>
                </a:xfrm>
                <a:custGeom>
                  <a:avLst/>
                  <a:gdLst>
                    <a:gd name="T0" fmla="*/ 2147483646 w 948"/>
                    <a:gd name="T1" fmla="*/ 2147483646 h 810"/>
                    <a:gd name="T2" fmla="*/ 2147483646 w 948"/>
                    <a:gd name="T3" fmla="*/ 2147483646 h 810"/>
                    <a:gd name="T4" fmla="*/ 2147483646 w 948"/>
                    <a:gd name="T5" fmla="*/ 2147483646 h 810"/>
                    <a:gd name="T6" fmla="*/ 2147483646 w 948"/>
                    <a:gd name="T7" fmla="*/ 2147483646 h 810"/>
                    <a:gd name="T8" fmla="*/ 2147483646 w 948"/>
                    <a:gd name="T9" fmla="*/ 2147483646 h 810"/>
                    <a:gd name="T10" fmla="*/ 2147483646 w 948"/>
                    <a:gd name="T11" fmla="*/ 2147483646 h 810"/>
                    <a:gd name="T12" fmla="*/ 2147483646 w 948"/>
                    <a:gd name="T13" fmla="*/ 2147483646 h 810"/>
                    <a:gd name="T14" fmla="*/ 2147483646 w 948"/>
                    <a:gd name="T15" fmla="*/ 2147483646 h 810"/>
                    <a:gd name="T16" fmla="*/ 2147483646 w 948"/>
                    <a:gd name="T17" fmla="*/ 2147483646 h 810"/>
                    <a:gd name="T18" fmla="*/ 2147483646 w 948"/>
                    <a:gd name="T19" fmla="*/ 2147483646 h 810"/>
                    <a:gd name="T20" fmla="*/ 2147483646 w 948"/>
                    <a:gd name="T21" fmla="*/ 2147483646 h 810"/>
                    <a:gd name="T22" fmla="*/ 2147483646 w 948"/>
                    <a:gd name="T23" fmla="*/ 2147483646 h 810"/>
                    <a:gd name="T24" fmla="*/ 2147483646 w 948"/>
                    <a:gd name="T25" fmla="*/ 2147483646 h 810"/>
                    <a:gd name="T26" fmla="*/ 2147483646 w 948"/>
                    <a:gd name="T27" fmla="*/ 2147483646 h 810"/>
                    <a:gd name="T28" fmla="*/ 2147483646 w 948"/>
                    <a:gd name="T29" fmla="*/ 2147483646 h 810"/>
                    <a:gd name="T30" fmla="*/ 2147483646 w 948"/>
                    <a:gd name="T31" fmla="*/ 2147483646 h 810"/>
                    <a:gd name="T32" fmla="*/ 2147483646 w 948"/>
                    <a:gd name="T33" fmla="*/ 2147483646 h 810"/>
                    <a:gd name="T34" fmla="*/ 2147483646 w 948"/>
                    <a:gd name="T35" fmla="*/ 2147483646 h 810"/>
                    <a:gd name="T36" fmla="*/ 2147483646 w 948"/>
                    <a:gd name="T37" fmla="*/ 2147483646 h 810"/>
                    <a:gd name="T38" fmla="*/ 2147483646 w 948"/>
                    <a:gd name="T39" fmla="*/ 2147483646 h 810"/>
                    <a:gd name="T40" fmla="*/ 2147483646 w 948"/>
                    <a:gd name="T41" fmla="*/ 2147483646 h 810"/>
                    <a:gd name="T42" fmla="*/ 2147483646 w 948"/>
                    <a:gd name="T43" fmla="*/ 2147483646 h 810"/>
                    <a:gd name="T44" fmla="*/ 2147483646 w 948"/>
                    <a:gd name="T45" fmla="*/ 2147483646 h 810"/>
                    <a:gd name="T46" fmla="*/ 2147483646 w 948"/>
                    <a:gd name="T47" fmla="*/ 2147483646 h 810"/>
                    <a:gd name="T48" fmla="*/ 2147483646 w 948"/>
                    <a:gd name="T49" fmla="*/ 2147483646 h 810"/>
                    <a:gd name="T50" fmla="*/ 2147483646 w 948"/>
                    <a:gd name="T51" fmla="*/ 2147483646 h 810"/>
                    <a:gd name="T52" fmla="*/ 2147483646 w 948"/>
                    <a:gd name="T53" fmla="*/ 2147483646 h 810"/>
                    <a:gd name="T54" fmla="*/ 2147483646 w 948"/>
                    <a:gd name="T55" fmla="*/ 2147483646 h 810"/>
                    <a:gd name="T56" fmla="*/ 2147483646 w 948"/>
                    <a:gd name="T57" fmla="*/ 2147483646 h 810"/>
                    <a:gd name="T58" fmla="*/ 2147483646 w 948"/>
                    <a:gd name="T59" fmla="*/ 2147483646 h 810"/>
                    <a:gd name="T60" fmla="*/ 2147483646 w 948"/>
                    <a:gd name="T61" fmla="*/ 2147483646 h 810"/>
                    <a:gd name="T62" fmla="*/ 2147483646 w 948"/>
                    <a:gd name="T63" fmla="*/ 2147483646 h 810"/>
                    <a:gd name="T64" fmla="*/ 2147483646 w 948"/>
                    <a:gd name="T65" fmla="*/ 2147483646 h 810"/>
                    <a:gd name="T66" fmla="*/ 2147483646 w 948"/>
                    <a:gd name="T67" fmla="*/ 2147483646 h 810"/>
                    <a:gd name="T68" fmla="*/ 2147483646 w 948"/>
                    <a:gd name="T69" fmla="*/ 2147483646 h 810"/>
                    <a:gd name="T70" fmla="*/ 2147483646 w 948"/>
                    <a:gd name="T71" fmla="*/ 2147483646 h 810"/>
                    <a:gd name="T72" fmla="*/ 2147483646 w 948"/>
                    <a:gd name="T73" fmla="*/ 2147483646 h 810"/>
                    <a:gd name="T74" fmla="*/ 2147483646 w 948"/>
                    <a:gd name="T75" fmla="*/ 2147483646 h 810"/>
                    <a:gd name="T76" fmla="*/ 2147483646 w 948"/>
                    <a:gd name="T77" fmla="*/ 2147483646 h 810"/>
                    <a:gd name="T78" fmla="*/ 2147483646 w 948"/>
                    <a:gd name="T79" fmla="*/ 2147483646 h 810"/>
                    <a:gd name="T80" fmla="*/ 2147483646 w 948"/>
                    <a:gd name="T81" fmla="*/ 2147483646 h 810"/>
                    <a:gd name="T82" fmla="*/ 2147483646 w 948"/>
                    <a:gd name="T83" fmla="*/ 2147483646 h 810"/>
                    <a:gd name="T84" fmla="*/ 2147483646 w 948"/>
                    <a:gd name="T85" fmla="*/ 2147483646 h 810"/>
                    <a:gd name="T86" fmla="*/ 2147483646 w 948"/>
                    <a:gd name="T87" fmla="*/ 2147483646 h 810"/>
                    <a:gd name="T88" fmla="*/ 2147483646 w 948"/>
                    <a:gd name="T89" fmla="*/ 2147483646 h 810"/>
                    <a:gd name="T90" fmla="*/ 2147483646 w 948"/>
                    <a:gd name="T91" fmla="*/ 2147483646 h 810"/>
                    <a:gd name="T92" fmla="*/ 2147483646 w 948"/>
                    <a:gd name="T93" fmla="*/ 2147483646 h 810"/>
                    <a:gd name="T94" fmla="*/ 2147483646 w 948"/>
                    <a:gd name="T95" fmla="*/ 2147483646 h 810"/>
                    <a:gd name="T96" fmla="*/ 2147483646 w 948"/>
                    <a:gd name="T97" fmla="*/ 2147483646 h 810"/>
                    <a:gd name="T98" fmla="*/ 2147483646 w 948"/>
                    <a:gd name="T99" fmla="*/ 2147483646 h 810"/>
                    <a:gd name="T100" fmla="*/ 2147483646 w 948"/>
                    <a:gd name="T101" fmla="*/ 2147483646 h 810"/>
                    <a:gd name="T102" fmla="*/ 2147483646 w 948"/>
                    <a:gd name="T103" fmla="*/ 2147483646 h 810"/>
                    <a:gd name="T104" fmla="*/ 2147483646 w 948"/>
                    <a:gd name="T105" fmla="*/ 2147483646 h 810"/>
                    <a:gd name="T106" fmla="*/ 2147483646 w 948"/>
                    <a:gd name="T107" fmla="*/ 2147483646 h 810"/>
                    <a:gd name="T108" fmla="*/ 2147483646 w 948"/>
                    <a:gd name="T109" fmla="*/ 2147483646 h 810"/>
                    <a:gd name="T110" fmla="*/ 2147483646 w 948"/>
                    <a:gd name="T111" fmla="*/ 2147483646 h 810"/>
                    <a:gd name="T112" fmla="*/ 2147483646 w 948"/>
                    <a:gd name="T113" fmla="*/ 2147483646 h 810"/>
                    <a:gd name="T114" fmla="*/ 2147483646 w 948"/>
                    <a:gd name="T115" fmla="*/ 2147483646 h 810"/>
                    <a:gd name="T116" fmla="*/ 2147483646 w 948"/>
                    <a:gd name="T117" fmla="*/ 2147483646 h 810"/>
                    <a:gd name="T118" fmla="*/ 2147483646 w 948"/>
                    <a:gd name="T119" fmla="*/ 2147483646 h 810"/>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948" h="810">
                      <a:moveTo>
                        <a:pt x="588" y="151"/>
                      </a:moveTo>
                      <a:cubicBezTo>
                        <a:pt x="588" y="151"/>
                        <a:pt x="588" y="152"/>
                        <a:pt x="588" y="152"/>
                      </a:cubicBezTo>
                      <a:cubicBezTo>
                        <a:pt x="588" y="153"/>
                        <a:pt x="589" y="154"/>
                        <a:pt x="589" y="155"/>
                      </a:cubicBezTo>
                      <a:cubicBezTo>
                        <a:pt x="589" y="156"/>
                        <a:pt x="589" y="156"/>
                        <a:pt x="589" y="157"/>
                      </a:cubicBezTo>
                      <a:cubicBezTo>
                        <a:pt x="589" y="158"/>
                        <a:pt x="589" y="159"/>
                        <a:pt x="589" y="161"/>
                      </a:cubicBezTo>
                      <a:cubicBezTo>
                        <a:pt x="589" y="161"/>
                        <a:pt x="589" y="161"/>
                        <a:pt x="589" y="161"/>
                      </a:cubicBezTo>
                      <a:cubicBezTo>
                        <a:pt x="589" y="162"/>
                        <a:pt x="589" y="164"/>
                        <a:pt x="589" y="165"/>
                      </a:cubicBezTo>
                      <a:cubicBezTo>
                        <a:pt x="589" y="165"/>
                        <a:pt x="589" y="166"/>
                        <a:pt x="589" y="166"/>
                      </a:cubicBezTo>
                      <a:cubicBezTo>
                        <a:pt x="589" y="167"/>
                        <a:pt x="589" y="168"/>
                        <a:pt x="589" y="169"/>
                      </a:cubicBezTo>
                      <a:cubicBezTo>
                        <a:pt x="589" y="170"/>
                        <a:pt x="589" y="170"/>
                        <a:pt x="589" y="171"/>
                      </a:cubicBezTo>
                      <a:cubicBezTo>
                        <a:pt x="588" y="178"/>
                        <a:pt x="586" y="185"/>
                        <a:pt x="584" y="191"/>
                      </a:cubicBezTo>
                      <a:cubicBezTo>
                        <a:pt x="584" y="192"/>
                        <a:pt x="583" y="193"/>
                        <a:pt x="583" y="194"/>
                      </a:cubicBezTo>
                      <a:cubicBezTo>
                        <a:pt x="583" y="195"/>
                        <a:pt x="583" y="195"/>
                        <a:pt x="583" y="195"/>
                      </a:cubicBezTo>
                      <a:cubicBezTo>
                        <a:pt x="583" y="196"/>
                        <a:pt x="582" y="197"/>
                        <a:pt x="582" y="198"/>
                      </a:cubicBezTo>
                      <a:cubicBezTo>
                        <a:pt x="582" y="198"/>
                        <a:pt x="582" y="198"/>
                        <a:pt x="582" y="198"/>
                      </a:cubicBezTo>
                      <a:cubicBezTo>
                        <a:pt x="580" y="201"/>
                        <a:pt x="579" y="204"/>
                        <a:pt x="577" y="207"/>
                      </a:cubicBezTo>
                      <a:cubicBezTo>
                        <a:pt x="577" y="207"/>
                        <a:pt x="577" y="207"/>
                        <a:pt x="577" y="208"/>
                      </a:cubicBezTo>
                      <a:cubicBezTo>
                        <a:pt x="577" y="208"/>
                        <a:pt x="576" y="209"/>
                        <a:pt x="575" y="210"/>
                      </a:cubicBezTo>
                      <a:cubicBezTo>
                        <a:pt x="575" y="210"/>
                        <a:pt x="575" y="211"/>
                        <a:pt x="575" y="211"/>
                      </a:cubicBezTo>
                      <a:cubicBezTo>
                        <a:pt x="573" y="215"/>
                        <a:pt x="570" y="218"/>
                        <a:pt x="567" y="222"/>
                      </a:cubicBezTo>
                      <a:cubicBezTo>
                        <a:pt x="567" y="222"/>
                        <a:pt x="567" y="222"/>
                        <a:pt x="567" y="222"/>
                      </a:cubicBezTo>
                      <a:cubicBezTo>
                        <a:pt x="566" y="223"/>
                        <a:pt x="566" y="224"/>
                        <a:pt x="565" y="224"/>
                      </a:cubicBezTo>
                      <a:cubicBezTo>
                        <a:pt x="565" y="224"/>
                        <a:pt x="565" y="225"/>
                        <a:pt x="565" y="225"/>
                      </a:cubicBezTo>
                      <a:cubicBezTo>
                        <a:pt x="562" y="227"/>
                        <a:pt x="560" y="230"/>
                        <a:pt x="558" y="232"/>
                      </a:cubicBezTo>
                      <a:cubicBezTo>
                        <a:pt x="558" y="232"/>
                        <a:pt x="557" y="232"/>
                        <a:pt x="557" y="232"/>
                      </a:cubicBezTo>
                      <a:cubicBezTo>
                        <a:pt x="557" y="233"/>
                        <a:pt x="556" y="233"/>
                        <a:pt x="555" y="234"/>
                      </a:cubicBezTo>
                      <a:cubicBezTo>
                        <a:pt x="555" y="234"/>
                        <a:pt x="555" y="234"/>
                        <a:pt x="554" y="234"/>
                      </a:cubicBezTo>
                      <a:cubicBezTo>
                        <a:pt x="554" y="235"/>
                        <a:pt x="553" y="236"/>
                        <a:pt x="552" y="236"/>
                      </a:cubicBezTo>
                      <a:cubicBezTo>
                        <a:pt x="547" y="240"/>
                        <a:pt x="543" y="243"/>
                        <a:pt x="537" y="246"/>
                      </a:cubicBezTo>
                      <a:cubicBezTo>
                        <a:pt x="536" y="246"/>
                        <a:pt x="535" y="247"/>
                        <a:pt x="534" y="247"/>
                      </a:cubicBezTo>
                      <a:cubicBezTo>
                        <a:pt x="533" y="247"/>
                        <a:pt x="533" y="248"/>
                        <a:pt x="532" y="248"/>
                      </a:cubicBezTo>
                      <a:cubicBezTo>
                        <a:pt x="532" y="248"/>
                        <a:pt x="531" y="249"/>
                        <a:pt x="530" y="249"/>
                      </a:cubicBezTo>
                      <a:cubicBezTo>
                        <a:pt x="529" y="249"/>
                        <a:pt x="529" y="249"/>
                        <a:pt x="528" y="249"/>
                      </a:cubicBezTo>
                      <a:cubicBezTo>
                        <a:pt x="527" y="250"/>
                        <a:pt x="526" y="250"/>
                        <a:pt x="525" y="251"/>
                      </a:cubicBezTo>
                      <a:cubicBezTo>
                        <a:pt x="525" y="251"/>
                        <a:pt x="525" y="251"/>
                        <a:pt x="525" y="251"/>
                      </a:cubicBezTo>
                      <a:cubicBezTo>
                        <a:pt x="523" y="251"/>
                        <a:pt x="522" y="252"/>
                        <a:pt x="520" y="252"/>
                      </a:cubicBezTo>
                      <a:cubicBezTo>
                        <a:pt x="520" y="252"/>
                        <a:pt x="520" y="252"/>
                        <a:pt x="519" y="252"/>
                      </a:cubicBezTo>
                      <a:cubicBezTo>
                        <a:pt x="518" y="253"/>
                        <a:pt x="517" y="253"/>
                        <a:pt x="516" y="253"/>
                      </a:cubicBezTo>
                      <a:cubicBezTo>
                        <a:pt x="516" y="253"/>
                        <a:pt x="515" y="253"/>
                        <a:pt x="515" y="253"/>
                      </a:cubicBezTo>
                      <a:cubicBezTo>
                        <a:pt x="514" y="254"/>
                        <a:pt x="512" y="254"/>
                        <a:pt x="511" y="254"/>
                      </a:cubicBezTo>
                      <a:cubicBezTo>
                        <a:pt x="509" y="254"/>
                        <a:pt x="508" y="255"/>
                        <a:pt x="506" y="255"/>
                      </a:cubicBezTo>
                      <a:cubicBezTo>
                        <a:pt x="506" y="255"/>
                        <a:pt x="506" y="255"/>
                        <a:pt x="505" y="255"/>
                      </a:cubicBezTo>
                      <a:cubicBezTo>
                        <a:pt x="504" y="255"/>
                        <a:pt x="503" y="255"/>
                        <a:pt x="502" y="255"/>
                      </a:cubicBezTo>
                      <a:cubicBezTo>
                        <a:pt x="502" y="255"/>
                        <a:pt x="501" y="255"/>
                        <a:pt x="501" y="255"/>
                      </a:cubicBezTo>
                      <a:cubicBezTo>
                        <a:pt x="499" y="255"/>
                        <a:pt x="498" y="255"/>
                        <a:pt x="496" y="255"/>
                      </a:cubicBezTo>
                      <a:cubicBezTo>
                        <a:pt x="496" y="255"/>
                        <a:pt x="496" y="255"/>
                        <a:pt x="496" y="255"/>
                      </a:cubicBezTo>
                      <a:cubicBezTo>
                        <a:pt x="495" y="255"/>
                        <a:pt x="494" y="255"/>
                        <a:pt x="492" y="255"/>
                      </a:cubicBezTo>
                      <a:cubicBezTo>
                        <a:pt x="492" y="255"/>
                        <a:pt x="491" y="255"/>
                        <a:pt x="491" y="255"/>
                      </a:cubicBezTo>
                      <a:cubicBezTo>
                        <a:pt x="490" y="255"/>
                        <a:pt x="489" y="255"/>
                        <a:pt x="488" y="255"/>
                      </a:cubicBezTo>
                      <a:cubicBezTo>
                        <a:pt x="488" y="255"/>
                        <a:pt x="487" y="255"/>
                        <a:pt x="487" y="255"/>
                      </a:cubicBezTo>
                      <a:cubicBezTo>
                        <a:pt x="485" y="255"/>
                        <a:pt x="484" y="255"/>
                        <a:pt x="483" y="255"/>
                      </a:cubicBezTo>
                      <a:cubicBezTo>
                        <a:pt x="477" y="254"/>
                        <a:pt x="471" y="253"/>
                        <a:pt x="466" y="251"/>
                      </a:cubicBezTo>
                      <a:cubicBezTo>
                        <a:pt x="465" y="250"/>
                        <a:pt x="464" y="250"/>
                        <a:pt x="463" y="250"/>
                      </a:cubicBezTo>
                      <a:cubicBezTo>
                        <a:pt x="463" y="250"/>
                        <a:pt x="462" y="250"/>
                        <a:pt x="462" y="249"/>
                      </a:cubicBezTo>
                      <a:cubicBezTo>
                        <a:pt x="461" y="249"/>
                        <a:pt x="460" y="249"/>
                        <a:pt x="459" y="248"/>
                      </a:cubicBezTo>
                      <a:cubicBezTo>
                        <a:pt x="459" y="248"/>
                        <a:pt x="459" y="248"/>
                        <a:pt x="459" y="248"/>
                      </a:cubicBezTo>
                      <a:cubicBezTo>
                        <a:pt x="456" y="247"/>
                        <a:pt x="453" y="245"/>
                        <a:pt x="450" y="244"/>
                      </a:cubicBezTo>
                      <a:cubicBezTo>
                        <a:pt x="450" y="244"/>
                        <a:pt x="450" y="244"/>
                        <a:pt x="450" y="244"/>
                      </a:cubicBezTo>
                      <a:cubicBezTo>
                        <a:pt x="449" y="243"/>
                        <a:pt x="448" y="243"/>
                        <a:pt x="447" y="242"/>
                      </a:cubicBezTo>
                      <a:cubicBezTo>
                        <a:pt x="447" y="242"/>
                        <a:pt x="447" y="242"/>
                        <a:pt x="446" y="242"/>
                      </a:cubicBezTo>
                      <a:cubicBezTo>
                        <a:pt x="443" y="239"/>
                        <a:pt x="439" y="237"/>
                        <a:pt x="436" y="234"/>
                      </a:cubicBezTo>
                      <a:cubicBezTo>
                        <a:pt x="435" y="234"/>
                        <a:pt x="435" y="234"/>
                        <a:pt x="435" y="234"/>
                      </a:cubicBezTo>
                      <a:cubicBezTo>
                        <a:pt x="434" y="233"/>
                        <a:pt x="434" y="232"/>
                        <a:pt x="433" y="232"/>
                      </a:cubicBezTo>
                      <a:cubicBezTo>
                        <a:pt x="433" y="231"/>
                        <a:pt x="433" y="231"/>
                        <a:pt x="432" y="231"/>
                      </a:cubicBezTo>
                      <a:cubicBezTo>
                        <a:pt x="430" y="229"/>
                        <a:pt x="428" y="227"/>
                        <a:pt x="425" y="224"/>
                      </a:cubicBezTo>
                      <a:cubicBezTo>
                        <a:pt x="425" y="224"/>
                        <a:pt x="425" y="224"/>
                        <a:pt x="425" y="224"/>
                      </a:cubicBezTo>
                      <a:cubicBezTo>
                        <a:pt x="425" y="223"/>
                        <a:pt x="424" y="222"/>
                        <a:pt x="423" y="222"/>
                      </a:cubicBezTo>
                      <a:cubicBezTo>
                        <a:pt x="423" y="221"/>
                        <a:pt x="423" y="221"/>
                        <a:pt x="423" y="221"/>
                      </a:cubicBezTo>
                      <a:cubicBezTo>
                        <a:pt x="422" y="220"/>
                        <a:pt x="421" y="219"/>
                        <a:pt x="421" y="218"/>
                      </a:cubicBezTo>
                      <a:cubicBezTo>
                        <a:pt x="417" y="213"/>
                        <a:pt x="413" y="207"/>
                        <a:pt x="410" y="200"/>
                      </a:cubicBezTo>
                      <a:cubicBezTo>
                        <a:pt x="410" y="200"/>
                        <a:pt x="410" y="199"/>
                        <a:pt x="409" y="199"/>
                      </a:cubicBezTo>
                      <a:cubicBezTo>
                        <a:pt x="409" y="198"/>
                        <a:pt x="409" y="197"/>
                        <a:pt x="408" y="196"/>
                      </a:cubicBezTo>
                      <a:cubicBezTo>
                        <a:pt x="408" y="196"/>
                        <a:pt x="408" y="195"/>
                        <a:pt x="408" y="195"/>
                      </a:cubicBezTo>
                      <a:cubicBezTo>
                        <a:pt x="407" y="194"/>
                        <a:pt x="407" y="193"/>
                        <a:pt x="407" y="191"/>
                      </a:cubicBezTo>
                      <a:cubicBezTo>
                        <a:pt x="406" y="191"/>
                        <a:pt x="406" y="191"/>
                        <a:pt x="406" y="191"/>
                      </a:cubicBezTo>
                      <a:cubicBezTo>
                        <a:pt x="406" y="190"/>
                        <a:pt x="406" y="188"/>
                        <a:pt x="405" y="187"/>
                      </a:cubicBezTo>
                      <a:cubicBezTo>
                        <a:pt x="405" y="187"/>
                        <a:pt x="405" y="186"/>
                        <a:pt x="405" y="186"/>
                      </a:cubicBezTo>
                      <a:cubicBezTo>
                        <a:pt x="405" y="185"/>
                        <a:pt x="404" y="184"/>
                        <a:pt x="404" y="183"/>
                      </a:cubicBezTo>
                      <a:cubicBezTo>
                        <a:pt x="404" y="182"/>
                        <a:pt x="404" y="182"/>
                        <a:pt x="404" y="181"/>
                      </a:cubicBezTo>
                      <a:cubicBezTo>
                        <a:pt x="404" y="180"/>
                        <a:pt x="403" y="179"/>
                        <a:pt x="403" y="177"/>
                      </a:cubicBezTo>
                      <a:cubicBezTo>
                        <a:pt x="403" y="176"/>
                        <a:pt x="403" y="174"/>
                        <a:pt x="402" y="173"/>
                      </a:cubicBezTo>
                      <a:cubicBezTo>
                        <a:pt x="402" y="173"/>
                        <a:pt x="402" y="172"/>
                        <a:pt x="402" y="172"/>
                      </a:cubicBezTo>
                      <a:cubicBezTo>
                        <a:pt x="402" y="171"/>
                        <a:pt x="402" y="170"/>
                        <a:pt x="402" y="169"/>
                      </a:cubicBezTo>
                      <a:cubicBezTo>
                        <a:pt x="402" y="168"/>
                        <a:pt x="402" y="168"/>
                        <a:pt x="402" y="167"/>
                      </a:cubicBezTo>
                      <a:cubicBezTo>
                        <a:pt x="402" y="166"/>
                        <a:pt x="402" y="164"/>
                        <a:pt x="402" y="163"/>
                      </a:cubicBezTo>
                      <a:cubicBezTo>
                        <a:pt x="402" y="163"/>
                        <a:pt x="402" y="163"/>
                        <a:pt x="402" y="163"/>
                      </a:cubicBezTo>
                      <a:cubicBezTo>
                        <a:pt x="402" y="161"/>
                        <a:pt x="402" y="160"/>
                        <a:pt x="402" y="159"/>
                      </a:cubicBezTo>
                      <a:cubicBezTo>
                        <a:pt x="402" y="158"/>
                        <a:pt x="402" y="158"/>
                        <a:pt x="402" y="157"/>
                      </a:cubicBezTo>
                      <a:cubicBezTo>
                        <a:pt x="402" y="156"/>
                        <a:pt x="402" y="156"/>
                        <a:pt x="402" y="155"/>
                      </a:cubicBezTo>
                      <a:cubicBezTo>
                        <a:pt x="402" y="154"/>
                        <a:pt x="402" y="154"/>
                        <a:pt x="402" y="153"/>
                      </a:cubicBezTo>
                      <a:cubicBezTo>
                        <a:pt x="402" y="152"/>
                        <a:pt x="402" y="151"/>
                        <a:pt x="403" y="149"/>
                      </a:cubicBezTo>
                      <a:cubicBezTo>
                        <a:pt x="403" y="149"/>
                        <a:pt x="403" y="149"/>
                        <a:pt x="403" y="149"/>
                      </a:cubicBezTo>
                      <a:cubicBezTo>
                        <a:pt x="403" y="143"/>
                        <a:pt x="405" y="138"/>
                        <a:pt x="406" y="132"/>
                      </a:cubicBezTo>
                      <a:cubicBezTo>
                        <a:pt x="407" y="131"/>
                        <a:pt x="407" y="130"/>
                        <a:pt x="408" y="129"/>
                      </a:cubicBezTo>
                      <a:cubicBezTo>
                        <a:pt x="408" y="129"/>
                        <a:pt x="408" y="129"/>
                        <a:pt x="408" y="129"/>
                      </a:cubicBezTo>
                      <a:cubicBezTo>
                        <a:pt x="408" y="128"/>
                        <a:pt x="409" y="127"/>
                        <a:pt x="409" y="126"/>
                      </a:cubicBezTo>
                      <a:cubicBezTo>
                        <a:pt x="409" y="126"/>
                        <a:pt x="409" y="126"/>
                        <a:pt x="409" y="126"/>
                      </a:cubicBezTo>
                      <a:cubicBezTo>
                        <a:pt x="410" y="123"/>
                        <a:pt x="412" y="120"/>
                        <a:pt x="413" y="117"/>
                      </a:cubicBezTo>
                      <a:cubicBezTo>
                        <a:pt x="413" y="117"/>
                        <a:pt x="414" y="116"/>
                        <a:pt x="414" y="116"/>
                      </a:cubicBezTo>
                      <a:cubicBezTo>
                        <a:pt x="414" y="115"/>
                        <a:pt x="415" y="114"/>
                        <a:pt x="415" y="114"/>
                      </a:cubicBezTo>
                      <a:cubicBezTo>
                        <a:pt x="415" y="113"/>
                        <a:pt x="415" y="113"/>
                        <a:pt x="416" y="113"/>
                      </a:cubicBezTo>
                      <a:cubicBezTo>
                        <a:pt x="418" y="109"/>
                        <a:pt x="420" y="106"/>
                        <a:pt x="423" y="102"/>
                      </a:cubicBezTo>
                      <a:cubicBezTo>
                        <a:pt x="423" y="102"/>
                        <a:pt x="423" y="102"/>
                        <a:pt x="424" y="102"/>
                      </a:cubicBezTo>
                      <a:cubicBezTo>
                        <a:pt x="424" y="101"/>
                        <a:pt x="425" y="100"/>
                        <a:pt x="426" y="99"/>
                      </a:cubicBezTo>
                      <a:cubicBezTo>
                        <a:pt x="426" y="99"/>
                        <a:pt x="426" y="99"/>
                        <a:pt x="426" y="99"/>
                      </a:cubicBezTo>
                      <a:cubicBezTo>
                        <a:pt x="428" y="97"/>
                        <a:pt x="431" y="94"/>
                        <a:pt x="433" y="92"/>
                      </a:cubicBezTo>
                      <a:cubicBezTo>
                        <a:pt x="433" y="92"/>
                        <a:pt x="433" y="92"/>
                        <a:pt x="433" y="92"/>
                      </a:cubicBezTo>
                      <a:cubicBezTo>
                        <a:pt x="434" y="91"/>
                        <a:pt x="435" y="90"/>
                        <a:pt x="436" y="90"/>
                      </a:cubicBezTo>
                      <a:cubicBezTo>
                        <a:pt x="436" y="90"/>
                        <a:pt x="436" y="89"/>
                        <a:pt x="436" y="89"/>
                      </a:cubicBezTo>
                      <a:cubicBezTo>
                        <a:pt x="437" y="89"/>
                        <a:pt x="438" y="88"/>
                        <a:pt x="439" y="87"/>
                      </a:cubicBezTo>
                      <a:cubicBezTo>
                        <a:pt x="443" y="84"/>
                        <a:pt x="448" y="81"/>
                        <a:pt x="453" y="78"/>
                      </a:cubicBezTo>
                      <a:cubicBezTo>
                        <a:pt x="454" y="78"/>
                        <a:pt x="456" y="77"/>
                        <a:pt x="457" y="77"/>
                      </a:cubicBezTo>
                      <a:cubicBezTo>
                        <a:pt x="457" y="76"/>
                        <a:pt x="458" y="76"/>
                        <a:pt x="458" y="76"/>
                      </a:cubicBezTo>
                      <a:cubicBezTo>
                        <a:pt x="459" y="76"/>
                        <a:pt x="460" y="75"/>
                        <a:pt x="461" y="75"/>
                      </a:cubicBezTo>
                      <a:cubicBezTo>
                        <a:pt x="461" y="75"/>
                        <a:pt x="462" y="74"/>
                        <a:pt x="462" y="74"/>
                      </a:cubicBezTo>
                      <a:cubicBezTo>
                        <a:pt x="463" y="74"/>
                        <a:pt x="465" y="73"/>
                        <a:pt x="466" y="73"/>
                      </a:cubicBezTo>
                      <a:cubicBezTo>
                        <a:pt x="466" y="73"/>
                        <a:pt x="466" y="73"/>
                        <a:pt x="466" y="73"/>
                      </a:cubicBezTo>
                      <a:cubicBezTo>
                        <a:pt x="467" y="72"/>
                        <a:pt x="469" y="72"/>
                        <a:pt x="470" y="72"/>
                      </a:cubicBezTo>
                      <a:cubicBezTo>
                        <a:pt x="471" y="72"/>
                        <a:pt x="471" y="71"/>
                        <a:pt x="471" y="71"/>
                      </a:cubicBezTo>
                      <a:cubicBezTo>
                        <a:pt x="472" y="71"/>
                        <a:pt x="473" y="71"/>
                        <a:pt x="474" y="71"/>
                      </a:cubicBezTo>
                      <a:cubicBezTo>
                        <a:pt x="475" y="71"/>
                        <a:pt x="475" y="70"/>
                        <a:pt x="476" y="70"/>
                      </a:cubicBezTo>
                      <a:cubicBezTo>
                        <a:pt x="477" y="70"/>
                        <a:pt x="479" y="70"/>
                        <a:pt x="480" y="70"/>
                      </a:cubicBezTo>
                      <a:cubicBezTo>
                        <a:pt x="481" y="69"/>
                        <a:pt x="483" y="69"/>
                        <a:pt x="484" y="69"/>
                      </a:cubicBezTo>
                      <a:cubicBezTo>
                        <a:pt x="485" y="69"/>
                        <a:pt x="485" y="69"/>
                        <a:pt x="486" y="69"/>
                      </a:cubicBezTo>
                      <a:cubicBezTo>
                        <a:pt x="487" y="69"/>
                        <a:pt x="488" y="69"/>
                        <a:pt x="489" y="69"/>
                      </a:cubicBezTo>
                      <a:cubicBezTo>
                        <a:pt x="489" y="68"/>
                        <a:pt x="490" y="68"/>
                        <a:pt x="490" y="68"/>
                      </a:cubicBezTo>
                      <a:cubicBezTo>
                        <a:pt x="491" y="68"/>
                        <a:pt x="493" y="68"/>
                        <a:pt x="494" y="68"/>
                      </a:cubicBezTo>
                      <a:cubicBezTo>
                        <a:pt x="494" y="68"/>
                        <a:pt x="494" y="68"/>
                        <a:pt x="495" y="68"/>
                      </a:cubicBezTo>
                      <a:cubicBezTo>
                        <a:pt x="496" y="68"/>
                        <a:pt x="497" y="68"/>
                        <a:pt x="498" y="68"/>
                      </a:cubicBezTo>
                      <a:cubicBezTo>
                        <a:pt x="499" y="68"/>
                        <a:pt x="499" y="68"/>
                        <a:pt x="500" y="68"/>
                      </a:cubicBezTo>
                      <a:cubicBezTo>
                        <a:pt x="501" y="68"/>
                        <a:pt x="502" y="68"/>
                        <a:pt x="503" y="69"/>
                      </a:cubicBezTo>
                      <a:cubicBezTo>
                        <a:pt x="503" y="69"/>
                        <a:pt x="504" y="69"/>
                        <a:pt x="504" y="69"/>
                      </a:cubicBezTo>
                      <a:cubicBezTo>
                        <a:pt x="505" y="69"/>
                        <a:pt x="507" y="69"/>
                        <a:pt x="508" y="69"/>
                      </a:cubicBezTo>
                      <a:cubicBezTo>
                        <a:pt x="514" y="70"/>
                        <a:pt x="519" y="71"/>
                        <a:pt x="525" y="73"/>
                      </a:cubicBezTo>
                      <a:cubicBezTo>
                        <a:pt x="526" y="73"/>
                        <a:pt x="527" y="74"/>
                        <a:pt x="528" y="74"/>
                      </a:cubicBezTo>
                      <a:cubicBezTo>
                        <a:pt x="528" y="74"/>
                        <a:pt x="528" y="74"/>
                        <a:pt x="528" y="74"/>
                      </a:cubicBezTo>
                      <a:cubicBezTo>
                        <a:pt x="529" y="75"/>
                        <a:pt x="530" y="75"/>
                        <a:pt x="531" y="75"/>
                      </a:cubicBezTo>
                      <a:cubicBezTo>
                        <a:pt x="531" y="75"/>
                        <a:pt x="532" y="76"/>
                        <a:pt x="532" y="76"/>
                      </a:cubicBezTo>
                      <a:cubicBezTo>
                        <a:pt x="535" y="77"/>
                        <a:pt x="538" y="78"/>
                        <a:pt x="541" y="80"/>
                      </a:cubicBezTo>
                      <a:cubicBezTo>
                        <a:pt x="541" y="80"/>
                        <a:pt x="541" y="80"/>
                        <a:pt x="541" y="80"/>
                      </a:cubicBezTo>
                      <a:cubicBezTo>
                        <a:pt x="542" y="81"/>
                        <a:pt x="543" y="81"/>
                        <a:pt x="544" y="82"/>
                      </a:cubicBezTo>
                      <a:cubicBezTo>
                        <a:pt x="544" y="82"/>
                        <a:pt x="544" y="82"/>
                        <a:pt x="544" y="82"/>
                      </a:cubicBezTo>
                      <a:cubicBezTo>
                        <a:pt x="548" y="84"/>
                        <a:pt x="552" y="87"/>
                        <a:pt x="555" y="90"/>
                      </a:cubicBezTo>
                      <a:cubicBezTo>
                        <a:pt x="555" y="90"/>
                        <a:pt x="555" y="90"/>
                        <a:pt x="556" y="90"/>
                      </a:cubicBezTo>
                      <a:cubicBezTo>
                        <a:pt x="556" y="91"/>
                        <a:pt x="557" y="92"/>
                        <a:pt x="558" y="92"/>
                      </a:cubicBezTo>
                      <a:cubicBezTo>
                        <a:pt x="558" y="92"/>
                        <a:pt x="558" y="92"/>
                        <a:pt x="558" y="93"/>
                      </a:cubicBezTo>
                      <a:cubicBezTo>
                        <a:pt x="561" y="95"/>
                        <a:pt x="563" y="97"/>
                        <a:pt x="565" y="100"/>
                      </a:cubicBezTo>
                      <a:cubicBezTo>
                        <a:pt x="565" y="100"/>
                        <a:pt x="565" y="100"/>
                        <a:pt x="565" y="100"/>
                      </a:cubicBezTo>
                      <a:cubicBezTo>
                        <a:pt x="566" y="101"/>
                        <a:pt x="567" y="101"/>
                        <a:pt x="567" y="102"/>
                      </a:cubicBezTo>
                      <a:cubicBezTo>
                        <a:pt x="568" y="102"/>
                        <a:pt x="568" y="103"/>
                        <a:pt x="568" y="103"/>
                      </a:cubicBezTo>
                      <a:cubicBezTo>
                        <a:pt x="569" y="104"/>
                        <a:pt x="569" y="104"/>
                        <a:pt x="570" y="105"/>
                      </a:cubicBezTo>
                      <a:cubicBezTo>
                        <a:pt x="573" y="110"/>
                        <a:pt x="576" y="115"/>
                        <a:pt x="579" y="120"/>
                      </a:cubicBezTo>
                      <a:cubicBezTo>
                        <a:pt x="580" y="121"/>
                        <a:pt x="580" y="122"/>
                        <a:pt x="581" y="123"/>
                      </a:cubicBezTo>
                      <a:cubicBezTo>
                        <a:pt x="581" y="124"/>
                        <a:pt x="581" y="124"/>
                        <a:pt x="581" y="125"/>
                      </a:cubicBezTo>
                      <a:cubicBezTo>
                        <a:pt x="582" y="126"/>
                        <a:pt x="582" y="127"/>
                        <a:pt x="582" y="127"/>
                      </a:cubicBezTo>
                      <a:cubicBezTo>
                        <a:pt x="583" y="128"/>
                        <a:pt x="583" y="128"/>
                        <a:pt x="583" y="129"/>
                      </a:cubicBezTo>
                      <a:cubicBezTo>
                        <a:pt x="583" y="130"/>
                        <a:pt x="584" y="131"/>
                        <a:pt x="584" y="132"/>
                      </a:cubicBezTo>
                      <a:cubicBezTo>
                        <a:pt x="584" y="132"/>
                        <a:pt x="584" y="133"/>
                        <a:pt x="584" y="133"/>
                      </a:cubicBezTo>
                      <a:cubicBezTo>
                        <a:pt x="585" y="134"/>
                        <a:pt x="585" y="135"/>
                        <a:pt x="585" y="137"/>
                      </a:cubicBezTo>
                      <a:lnTo>
                        <a:pt x="586" y="138"/>
                      </a:lnTo>
                      <a:cubicBezTo>
                        <a:pt x="586" y="139"/>
                        <a:pt x="586" y="140"/>
                        <a:pt x="587" y="141"/>
                      </a:cubicBezTo>
                      <a:cubicBezTo>
                        <a:pt x="587" y="141"/>
                        <a:pt x="587" y="142"/>
                        <a:pt x="587" y="142"/>
                      </a:cubicBezTo>
                      <a:cubicBezTo>
                        <a:pt x="587" y="144"/>
                        <a:pt x="587" y="145"/>
                        <a:pt x="588" y="147"/>
                      </a:cubicBezTo>
                      <a:cubicBezTo>
                        <a:pt x="588" y="148"/>
                        <a:pt x="588" y="149"/>
                        <a:pt x="588" y="151"/>
                      </a:cubicBezTo>
                      <a:close/>
                      <a:moveTo>
                        <a:pt x="657" y="163"/>
                      </a:moveTo>
                      <a:lnTo>
                        <a:pt x="648" y="108"/>
                      </a:lnTo>
                      <a:lnTo>
                        <a:pt x="616" y="114"/>
                      </a:lnTo>
                      <a:cubicBezTo>
                        <a:pt x="611" y="99"/>
                        <a:pt x="602" y="86"/>
                        <a:pt x="592" y="74"/>
                      </a:cubicBezTo>
                      <a:lnTo>
                        <a:pt x="611" y="48"/>
                      </a:lnTo>
                      <a:lnTo>
                        <a:pt x="565" y="16"/>
                      </a:lnTo>
                      <a:lnTo>
                        <a:pt x="547" y="42"/>
                      </a:lnTo>
                      <a:cubicBezTo>
                        <a:pt x="533" y="36"/>
                        <a:pt x="518" y="32"/>
                        <a:pt x="502" y="32"/>
                      </a:cubicBezTo>
                      <a:lnTo>
                        <a:pt x="497" y="0"/>
                      </a:lnTo>
                      <a:lnTo>
                        <a:pt x="442" y="9"/>
                      </a:lnTo>
                      <a:lnTo>
                        <a:pt x="447" y="41"/>
                      </a:lnTo>
                      <a:cubicBezTo>
                        <a:pt x="432" y="47"/>
                        <a:pt x="419" y="55"/>
                        <a:pt x="408" y="65"/>
                      </a:cubicBezTo>
                      <a:lnTo>
                        <a:pt x="382" y="47"/>
                      </a:lnTo>
                      <a:lnTo>
                        <a:pt x="350" y="92"/>
                      </a:lnTo>
                      <a:lnTo>
                        <a:pt x="376" y="110"/>
                      </a:lnTo>
                      <a:cubicBezTo>
                        <a:pt x="370" y="124"/>
                        <a:pt x="366" y="140"/>
                        <a:pt x="365" y="155"/>
                      </a:cubicBezTo>
                      <a:lnTo>
                        <a:pt x="334" y="161"/>
                      </a:lnTo>
                      <a:lnTo>
                        <a:pt x="343" y="215"/>
                      </a:lnTo>
                      <a:lnTo>
                        <a:pt x="374" y="210"/>
                      </a:lnTo>
                      <a:cubicBezTo>
                        <a:pt x="380" y="225"/>
                        <a:pt x="388" y="238"/>
                        <a:pt x="399" y="249"/>
                      </a:cubicBezTo>
                      <a:lnTo>
                        <a:pt x="380" y="275"/>
                      </a:lnTo>
                      <a:lnTo>
                        <a:pt x="425" y="308"/>
                      </a:lnTo>
                      <a:lnTo>
                        <a:pt x="444" y="282"/>
                      </a:lnTo>
                      <a:cubicBezTo>
                        <a:pt x="458" y="288"/>
                        <a:pt x="473" y="291"/>
                        <a:pt x="489" y="292"/>
                      </a:cubicBezTo>
                      <a:lnTo>
                        <a:pt x="494" y="324"/>
                      </a:lnTo>
                      <a:lnTo>
                        <a:pt x="549" y="315"/>
                      </a:lnTo>
                      <a:lnTo>
                        <a:pt x="544" y="283"/>
                      </a:lnTo>
                      <a:cubicBezTo>
                        <a:pt x="558" y="277"/>
                        <a:pt x="571" y="269"/>
                        <a:pt x="583" y="258"/>
                      </a:cubicBezTo>
                      <a:lnTo>
                        <a:pt x="609" y="277"/>
                      </a:lnTo>
                      <a:lnTo>
                        <a:pt x="641" y="232"/>
                      </a:lnTo>
                      <a:lnTo>
                        <a:pt x="615" y="213"/>
                      </a:lnTo>
                      <a:cubicBezTo>
                        <a:pt x="621" y="199"/>
                        <a:pt x="625" y="184"/>
                        <a:pt x="625" y="168"/>
                      </a:cubicBezTo>
                      <a:lnTo>
                        <a:pt x="657" y="163"/>
                      </a:lnTo>
                      <a:close/>
                      <a:moveTo>
                        <a:pt x="453" y="544"/>
                      </a:moveTo>
                      <a:cubicBezTo>
                        <a:pt x="453" y="545"/>
                        <a:pt x="453" y="546"/>
                        <a:pt x="453" y="547"/>
                      </a:cubicBezTo>
                      <a:cubicBezTo>
                        <a:pt x="452" y="548"/>
                        <a:pt x="452" y="550"/>
                        <a:pt x="452" y="552"/>
                      </a:cubicBezTo>
                      <a:cubicBezTo>
                        <a:pt x="452" y="553"/>
                        <a:pt x="451" y="554"/>
                        <a:pt x="451" y="554"/>
                      </a:cubicBezTo>
                      <a:cubicBezTo>
                        <a:pt x="451" y="557"/>
                        <a:pt x="450" y="559"/>
                        <a:pt x="450" y="562"/>
                      </a:cubicBezTo>
                      <a:cubicBezTo>
                        <a:pt x="450" y="562"/>
                        <a:pt x="450" y="562"/>
                        <a:pt x="449" y="562"/>
                      </a:cubicBezTo>
                      <a:cubicBezTo>
                        <a:pt x="449" y="565"/>
                        <a:pt x="448" y="567"/>
                        <a:pt x="448" y="569"/>
                      </a:cubicBezTo>
                      <a:cubicBezTo>
                        <a:pt x="447" y="570"/>
                        <a:pt x="447" y="570"/>
                        <a:pt x="447" y="571"/>
                      </a:cubicBezTo>
                      <a:cubicBezTo>
                        <a:pt x="447" y="573"/>
                        <a:pt x="446" y="575"/>
                        <a:pt x="445" y="576"/>
                      </a:cubicBezTo>
                      <a:cubicBezTo>
                        <a:pt x="445" y="577"/>
                        <a:pt x="445" y="578"/>
                        <a:pt x="445" y="579"/>
                      </a:cubicBezTo>
                      <a:cubicBezTo>
                        <a:pt x="440" y="591"/>
                        <a:pt x="435" y="602"/>
                        <a:pt x="428" y="612"/>
                      </a:cubicBezTo>
                      <a:cubicBezTo>
                        <a:pt x="427" y="614"/>
                        <a:pt x="426" y="616"/>
                        <a:pt x="425" y="617"/>
                      </a:cubicBezTo>
                      <a:cubicBezTo>
                        <a:pt x="424" y="617"/>
                        <a:pt x="424" y="618"/>
                        <a:pt x="424" y="618"/>
                      </a:cubicBezTo>
                      <a:cubicBezTo>
                        <a:pt x="423" y="620"/>
                        <a:pt x="422" y="621"/>
                        <a:pt x="421" y="623"/>
                      </a:cubicBezTo>
                      <a:cubicBezTo>
                        <a:pt x="421" y="623"/>
                        <a:pt x="420" y="623"/>
                        <a:pt x="420" y="623"/>
                      </a:cubicBezTo>
                      <a:cubicBezTo>
                        <a:pt x="417" y="628"/>
                        <a:pt x="413" y="632"/>
                        <a:pt x="409" y="637"/>
                      </a:cubicBezTo>
                      <a:cubicBezTo>
                        <a:pt x="409" y="637"/>
                        <a:pt x="409" y="637"/>
                        <a:pt x="408" y="637"/>
                      </a:cubicBezTo>
                      <a:cubicBezTo>
                        <a:pt x="407" y="639"/>
                        <a:pt x="406" y="640"/>
                        <a:pt x="404" y="641"/>
                      </a:cubicBezTo>
                      <a:cubicBezTo>
                        <a:pt x="404" y="641"/>
                        <a:pt x="404" y="642"/>
                        <a:pt x="404" y="642"/>
                      </a:cubicBezTo>
                      <a:cubicBezTo>
                        <a:pt x="398" y="648"/>
                        <a:pt x="392" y="653"/>
                        <a:pt x="386" y="657"/>
                      </a:cubicBezTo>
                      <a:cubicBezTo>
                        <a:pt x="385" y="657"/>
                        <a:pt x="385" y="658"/>
                        <a:pt x="385" y="658"/>
                      </a:cubicBezTo>
                      <a:cubicBezTo>
                        <a:pt x="383" y="659"/>
                        <a:pt x="382" y="660"/>
                        <a:pt x="380" y="661"/>
                      </a:cubicBezTo>
                      <a:cubicBezTo>
                        <a:pt x="380" y="661"/>
                        <a:pt x="379" y="661"/>
                        <a:pt x="379" y="662"/>
                      </a:cubicBezTo>
                      <a:cubicBezTo>
                        <a:pt x="374" y="665"/>
                        <a:pt x="369" y="668"/>
                        <a:pt x="364" y="670"/>
                      </a:cubicBezTo>
                      <a:cubicBezTo>
                        <a:pt x="364" y="671"/>
                        <a:pt x="364" y="671"/>
                        <a:pt x="363" y="671"/>
                      </a:cubicBezTo>
                      <a:cubicBezTo>
                        <a:pt x="362" y="672"/>
                        <a:pt x="360" y="672"/>
                        <a:pt x="358" y="673"/>
                      </a:cubicBezTo>
                      <a:cubicBezTo>
                        <a:pt x="358" y="673"/>
                        <a:pt x="358" y="674"/>
                        <a:pt x="357" y="674"/>
                      </a:cubicBezTo>
                      <a:cubicBezTo>
                        <a:pt x="356" y="675"/>
                        <a:pt x="354" y="675"/>
                        <a:pt x="352" y="676"/>
                      </a:cubicBezTo>
                      <a:cubicBezTo>
                        <a:pt x="343" y="680"/>
                        <a:pt x="333" y="683"/>
                        <a:pt x="323" y="685"/>
                      </a:cubicBezTo>
                      <a:cubicBezTo>
                        <a:pt x="321" y="686"/>
                        <a:pt x="318" y="686"/>
                        <a:pt x="316" y="687"/>
                      </a:cubicBezTo>
                      <a:cubicBezTo>
                        <a:pt x="315" y="687"/>
                        <a:pt x="314" y="687"/>
                        <a:pt x="313" y="687"/>
                      </a:cubicBezTo>
                      <a:cubicBezTo>
                        <a:pt x="312" y="687"/>
                        <a:pt x="310" y="688"/>
                        <a:pt x="308" y="688"/>
                      </a:cubicBezTo>
                      <a:cubicBezTo>
                        <a:pt x="307" y="688"/>
                        <a:pt x="307" y="688"/>
                        <a:pt x="306" y="688"/>
                      </a:cubicBezTo>
                      <a:cubicBezTo>
                        <a:pt x="304" y="688"/>
                        <a:pt x="301" y="689"/>
                        <a:pt x="299" y="689"/>
                      </a:cubicBezTo>
                      <a:cubicBezTo>
                        <a:pt x="299" y="689"/>
                        <a:pt x="299" y="689"/>
                        <a:pt x="298" y="689"/>
                      </a:cubicBezTo>
                      <a:cubicBezTo>
                        <a:pt x="296" y="689"/>
                        <a:pt x="293" y="689"/>
                        <a:pt x="291" y="689"/>
                      </a:cubicBezTo>
                      <a:cubicBezTo>
                        <a:pt x="290" y="689"/>
                        <a:pt x="289" y="689"/>
                        <a:pt x="289" y="689"/>
                      </a:cubicBezTo>
                      <a:cubicBezTo>
                        <a:pt x="287" y="689"/>
                        <a:pt x="285" y="689"/>
                        <a:pt x="283" y="689"/>
                      </a:cubicBezTo>
                      <a:cubicBezTo>
                        <a:pt x="282" y="689"/>
                        <a:pt x="281" y="689"/>
                        <a:pt x="281" y="689"/>
                      </a:cubicBezTo>
                      <a:cubicBezTo>
                        <a:pt x="278" y="689"/>
                        <a:pt x="276" y="689"/>
                        <a:pt x="273" y="689"/>
                      </a:cubicBezTo>
                      <a:cubicBezTo>
                        <a:pt x="270" y="688"/>
                        <a:pt x="268" y="688"/>
                        <a:pt x="265" y="688"/>
                      </a:cubicBezTo>
                      <a:cubicBezTo>
                        <a:pt x="265" y="688"/>
                        <a:pt x="264" y="687"/>
                        <a:pt x="263" y="687"/>
                      </a:cubicBezTo>
                      <a:cubicBezTo>
                        <a:pt x="261" y="687"/>
                        <a:pt x="259" y="687"/>
                        <a:pt x="257" y="686"/>
                      </a:cubicBezTo>
                      <a:cubicBezTo>
                        <a:pt x="257" y="686"/>
                        <a:pt x="256" y="686"/>
                        <a:pt x="255" y="686"/>
                      </a:cubicBezTo>
                      <a:cubicBezTo>
                        <a:pt x="253" y="686"/>
                        <a:pt x="250" y="685"/>
                        <a:pt x="248" y="684"/>
                      </a:cubicBezTo>
                      <a:cubicBezTo>
                        <a:pt x="248" y="684"/>
                        <a:pt x="247" y="684"/>
                        <a:pt x="247" y="684"/>
                      </a:cubicBezTo>
                      <a:cubicBezTo>
                        <a:pt x="245" y="684"/>
                        <a:pt x="243" y="683"/>
                        <a:pt x="241" y="683"/>
                      </a:cubicBezTo>
                      <a:cubicBezTo>
                        <a:pt x="240" y="682"/>
                        <a:pt x="239" y="682"/>
                        <a:pt x="238" y="682"/>
                      </a:cubicBezTo>
                      <a:cubicBezTo>
                        <a:pt x="237" y="681"/>
                        <a:pt x="235" y="681"/>
                        <a:pt x="233" y="680"/>
                      </a:cubicBezTo>
                      <a:cubicBezTo>
                        <a:pt x="233" y="680"/>
                        <a:pt x="232" y="680"/>
                        <a:pt x="231" y="679"/>
                      </a:cubicBezTo>
                      <a:cubicBezTo>
                        <a:pt x="229" y="679"/>
                        <a:pt x="226" y="678"/>
                        <a:pt x="224" y="677"/>
                      </a:cubicBezTo>
                      <a:cubicBezTo>
                        <a:pt x="215" y="673"/>
                        <a:pt x="206" y="668"/>
                        <a:pt x="197" y="663"/>
                      </a:cubicBezTo>
                      <a:cubicBezTo>
                        <a:pt x="196" y="662"/>
                        <a:pt x="194" y="661"/>
                        <a:pt x="192" y="660"/>
                      </a:cubicBezTo>
                      <a:cubicBezTo>
                        <a:pt x="192" y="659"/>
                        <a:pt x="192" y="659"/>
                        <a:pt x="191" y="659"/>
                      </a:cubicBezTo>
                      <a:cubicBezTo>
                        <a:pt x="190" y="658"/>
                        <a:pt x="188" y="657"/>
                        <a:pt x="187" y="656"/>
                      </a:cubicBezTo>
                      <a:cubicBezTo>
                        <a:pt x="187" y="655"/>
                        <a:pt x="187" y="655"/>
                        <a:pt x="186" y="655"/>
                      </a:cubicBezTo>
                      <a:cubicBezTo>
                        <a:pt x="182" y="652"/>
                        <a:pt x="177" y="648"/>
                        <a:pt x="173" y="644"/>
                      </a:cubicBezTo>
                      <a:cubicBezTo>
                        <a:pt x="173" y="644"/>
                        <a:pt x="172" y="643"/>
                        <a:pt x="172" y="643"/>
                      </a:cubicBezTo>
                      <a:cubicBezTo>
                        <a:pt x="171" y="642"/>
                        <a:pt x="170" y="641"/>
                        <a:pt x="168" y="639"/>
                      </a:cubicBezTo>
                      <a:cubicBezTo>
                        <a:pt x="168" y="639"/>
                        <a:pt x="168" y="639"/>
                        <a:pt x="167" y="638"/>
                      </a:cubicBezTo>
                      <a:cubicBezTo>
                        <a:pt x="162" y="633"/>
                        <a:pt x="157" y="627"/>
                        <a:pt x="152" y="620"/>
                      </a:cubicBezTo>
                      <a:cubicBezTo>
                        <a:pt x="152" y="620"/>
                        <a:pt x="152" y="620"/>
                        <a:pt x="151" y="619"/>
                      </a:cubicBezTo>
                      <a:cubicBezTo>
                        <a:pt x="150" y="618"/>
                        <a:pt x="149" y="616"/>
                        <a:pt x="148" y="615"/>
                      </a:cubicBezTo>
                      <a:cubicBezTo>
                        <a:pt x="148" y="615"/>
                        <a:pt x="148" y="614"/>
                        <a:pt x="148" y="614"/>
                      </a:cubicBezTo>
                      <a:cubicBezTo>
                        <a:pt x="145" y="609"/>
                        <a:pt x="142" y="604"/>
                        <a:pt x="139" y="599"/>
                      </a:cubicBezTo>
                      <a:cubicBezTo>
                        <a:pt x="139" y="599"/>
                        <a:pt x="139" y="598"/>
                        <a:pt x="139" y="598"/>
                      </a:cubicBezTo>
                      <a:cubicBezTo>
                        <a:pt x="138" y="597"/>
                        <a:pt x="137" y="595"/>
                        <a:pt x="136" y="593"/>
                      </a:cubicBezTo>
                      <a:cubicBezTo>
                        <a:pt x="136" y="593"/>
                        <a:pt x="136" y="592"/>
                        <a:pt x="136" y="592"/>
                      </a:cubicBezTo>
                      <a:cubicBezTo>
                        <a:pt x="135" y="590"/>
                        <a:pt x="134" y="589"/>
                        <a:pt x="133" y="587"/>
                      </a:cubicBezTo>
                      <a:cubicBezTo>
                        <a:pt x="129" y="575"/>
                        <a:pt x="125" y="563"/>
                        <a:pt x="123" y="551"/>
                      </a:cubicBezTo>
                      <a:cubicBezTo>
                        <a:pt x="123" y="550"/>
                        <a:pt x="122" y="549"/>
                        <a:pt x="122" y="548"/>
                      </a:cubicBezTo>
                      <a:cubicBezTo>
                        <a:pt x="122" y="547"/>
                        <a:pt x="122" y="545"/>
                        <a:pt x="122" y="543"/>
                      </a:cubicBezTo>
                      <a:cubicBezTo>
                        <a:pt x="122" y="542"/>
                        <a:pt x="121" y="541"/>
                        <a:pt x="121" y="541"/>
                      </a:cubicBezTo>
                      <a:cubicBezTo>
                        <a:pt x="121" y="538"/>
                        <a:pt x="121" y="536"/>
                        <a:pt x="121" y="534"/>
                      </a:cubicBezTo>
                      <a:cubicBezTo>
                        <a:pt x="121" y="534"/>
                        <a:pt x="121" y="533"/>
                        <a:pt x="121" y="533"/>
                      </a:cubicBezTo>
                      <a:cubicBezTo>
                        <a:pt x="120" y="531"/>
                        <a:pt x="120" y="528"/>
                        <a:pt x="120" y="526"/>
                      </a:cubicBezTo>
                      <a:cubicBezTo>
                        <a:pt x="120" y="525"/>
                        <a:pt x="120" y="524"/>
                        <a:pt x="120" y="523"/>
                      </a:cubicBezTo>
                      <a:cubicBezTo>
                        <a:pt x="120" y="522"/>
                        <a:pt x="120" y="520"/>
                        <a:pt x="120" y="518"/>
                      </a:cubicBezTo>
                      <a:cubicBezTo>
                        <a:pt x="120" y="517"/>
                        <a:pt x="120" y="516"/>
                        <a:pt x="120" y="515"/>
                      </a:cubicBezTo>
                      <a:cubicBezTo>
                        <a:pt x="121" y="513"/>
                        <a:pt x="121" y="510"/>
                        <a:pt x="121" y="508"/>
                      </a:cubicBezTo>
                      <a:cubicBezTo>
                        <a:pt x="121" y="505"/>
                        <a:pt x="121" y="503"/>
                        <a:pt x="122" y="500"/>
                      </a:cubicBezTo>
                      <a:cubicBezTo>
                        <a:pt x="122" y="499"/>
                        <a:pt x="122" y="499"/>
                        <a:pt x="122" y="498"/>
                      </a:cubicBezTo>
                      <a:cubicBezTo>
                        <a:pt x="122" y="496"/>
                        <a:pt x="123" y="494"/>
                        <a:pt x="123" y="492"/>
                      </a:cubicBezTo>
                      <a:cubicBezTo>
                        <a:pt x="123" y="492"/>
                        <a:pt x="123" y="491"/>
                        <a:pt x="123" y="490"/>
                      </a:cubicBezTo>
                      <a:cubicBezTo>
                        <a:pt x="124" y="488"/>
                        <a:pt x="124" y="485"/>
                        <a:pt x="125" y="483"/>
                      </a:cubicBezTo>
                      <a:cubicBezTo>
                        <a:pt x="125" y="482"/>
                        <a:pt x="125" y="482"/>
                        <a:pt x="125" y="482"/>
                      </a:cubicBezTo>
                      <a:cubicBezTo>
                        <a:pt x="126" y="480"/>
                        <a:pt x="126" y="478"/>
                        <a:pt x="127" y="475"/>
                      </a:cubicBezTo>
                      <a:cubicBezTo>
                        <a:pt x="127" y="475"/>
                        <a:pt x="127" y="474"/>
                        <a:pt x="128" y="473"/>
                      </a:cubicBezTo>
                      <a:cubicBezTo>
                        <a:pt x="128" y="471"/>
                        <a:pt x="129" y="470"/>
                        <a:pt x="129" y="468"/>
                      </a:cubicBezTo>
                      <a:cubicBezTo>
                        <a:pt x="130" y="467"/>
                        <a:pt x="130" y="467"/>
                        <a:pt x="130" y="466"/>
                      </a:cubicBezTo>
                      <a:cubicBezTo>
                        <a:pt x="131" y="464"/>
                        <a:pt x="132" y="461"/>
                        <a:pt x="133" y="459"/>
                      </a:cubicBezTo>
                      <a:cubicBezTo>
                        <a:pt x="133" y="459"/>
                        <a:pt x="133" y="459"/>
                        <a:pt x="133" y="459"/>
                      </a:cubicBezTo>
                      <a:cubicBezTo>
                        <a:pt x="136" y="450"/>
                        <a:pt x="141" y="440"/>
                        <a:pt x="147" y="432"/>
                      </a:cubicBezTo>
                      <a:cubicBezTo>
                        <a:pt x="148" y="430"/>
                        <a:pt x="149" y="429"/>
                        <a:pt x="150" y="427"/>
                      </a:cubicBezTo>
                      <a:cubicBezTo>
                        <a:pt x="150" y="427"/>
                        <a:pt x="150" y="426"/>
                        <a:pt x="151" y="426"/>
                      </a:cubicBezTo>
                      <a:cubicBezTo>
                        <a:pt x="152" y="425"/>
                        <a:pt x="153" y="423"/>
                        <a:pt x="154" y="422"/>
                      </a:cubicBezTo>
                      <a:cubicBezTo>
                        <a:pt x="154" y="422"/>
                        <a:pt x="154" y="421"/>
                        <a:pt x="154" y="421"/>
                      </a:cubicBezTo>
                      <a:cubicBezTo>
                        <a:pt x="158" y="416"/>
                        <a:pt x="162" y="412"/>
                        <a:pt x="166" y="408"/>
                      </a:cubicBezTo>
                      <a:cubicBezTo>
                        <a:pt x="166" y="407"/>
                        <a:pt x="166" y="407"/>
                        <a:pt x="166" y="407"/>
                      </a:cubicBezTo>
                      <a:cubicBezTo>
                        <a:pt x="168" y="406"/>
                        <a:pt x="169" y="404"/>
                        <a:pt x="170" y="403"/>
                      </a:cubicBezTo>
                      <a:cubicBezTo>
                        <a:pt x="170" y="403"/>
                        <a:pt x="171" y="403"/>
                        <a:pt x="171" y="402"/>
                      </a:cubicBezTo>
                      <a:cubicBezTo>
                        <a:pt x="177" y="397"/>
                        <a:pt x="183" y="392"/>
                        <a:pt x="189" y="387"/>
                      </a:cubicBezTo>
                      <a:cubicBezTo>
                        <a:pt x="189" y="387"/>
                        <a:pt x="190" y="387"/>
                        <a:pt x="190" y="386"/>
                      </a:cubicBezTo>
                      <a:cubicBezTo>
                        <a:pt x="192" y="385"/>
                        <a:pt x="193" y="384"/>
                        <a:pt x="195" y="383"/>
                      </a:cubicBezTo>
                      <a:cubicBezTo>
                        <a:pt x="195" y="383"/>
                        <a:pt x="195" y="383"/>
                        <a:pt x="195" y="383"/>
                      </a:cubicBezTo>
                      <a:cubicBezTo>
                        <a:pt x="200" y="379"/>
                        <a:pt x="205" y="377"/>
                        <a:pt x="211" y="374"/>
                      </a:cubicBezTo>
                      <a:cubicBezTo>
                        <a:pt x="211" y="374"/>
                        <a:pt x="211" y="374"/>
                        <a:pt x="211" y="373"/>
                      </a:cubicBezTo>
                      <a:cubicBezTo>
                        <a:pt x="213" y="373"/>
                        <a:pt x="215" y="372"/>
                        <a:pt x="216" y="371"/>
                      </a:cubicBezTo>
                      <a:cubicBezTo>
                        <a:pt x="217" y="371"/>
                        <a:pt x="217" y="371"/>
                        <a:pt x="217" y="371"/>
                      </a:cubicBezTo>
                      <a:cubicBezTo>
                        <a:pt x="219" y="370"/>
                        <a:pt x="221" y="369"/>
                        <a:pt x="223" y="368"/>
                      </a:cubicBezTo>
                      <a:cubicBezTo>
                        <a:pt x="232" y="364"/>
                        <a:pt x="242" y="361"/>
                        <a:pt x="252" y="359"/>
                      </a:cubicBezTo>
                      <a:cubicBezTo>
                        <a:pt x="254" y="358"/>
                        <a:pt x="256" y="358"/>
                        <a:pt x="259" y="358"/>
                      </a:cubicBezTo>
                      <a:cubicBezTo>
                        <a:pt x="260" y="357"/>
                        <a:pt x="260" y="357"/>
                        <a:pt x="261" y="357"/>
                      </a:cubicBezTo>
                      <a:cubicBezTo>
                        <a:pt x="263" y="357"/>
                        <a:pt x="265" y="357"/>
                        <a:pt x="266" y="356"/>
                      </a:cubicBezTo>
                      <a:cubicBezTo>
                        <a:pt x="267" y="356"/>
                        <a:pt x="268" y="356"/>
                        <a:pt x="269" y="356"/>
                      </a:cubicBezTo>
                      <a:cubicBezTo>
                        <a:pt x="271" y="356"/>
                        <a:pt x="273" y="356"/>
                        <a:pt x="276" y="356"/>
                      </a:cubicBezTo>
                      <a:cubicBezTo>
                        <a:pt x="276" y="355"/>
                        <a:pt x="276" y="355"/>
                        <a:pt x="276" y="355"/>
                      </a:cubicBezTo>
                      <a:cubicBezTo>
                        <a:pt x="279" y="355"/>
                        <a:pt x="281" y="355"/>
                        <a:pt x="284" y="355"/>
                      </a:cubicBezTo>
                      <a:cubicBezTo>
                        <a:pt x="285" y="355"/>
                        <a:pt x="285" y="355"/>
                        <a:pt x="286" y="355"/>
                      </a:cubicBezTo>
                      <a:cubicBezTo>
                        <a:pt x="288" y="355"/>
                        <a:pt x="290" y="355"/>
                        <a:pt x="292" y="355"/>
                      </a:cubicBezTo>
                      <a:cubicBezTo>
                        <a:pt x="292" y="355"/>
                        <a:pt x="293" y="355"/>
                        <a:pt x="294" y="355"/>
                      </a:cubicBezTo>
                      <a:cubicBezTo>
                        <a:pt x="297" y="355"/>
                        <a:pt x="299" y="356"/>
                        <a:pt x="302" y="356"/>
                      </a:cubicBezTo>
                      <a:cubicBezTo>
                        <a:pt x="304" y="356"/>
                        <a:pt x="307" y="356"/>
                        <a:pt x="309" y="357"/>
                      </a:cubicBezTo>
                      <a:cubicBezTo>
                        <a:pt x="310" y="357"/>
                        <a:pt x="311" y="357"/>
                        <a:pt x="312" y="357"/>
                      </a:cubicBezTo>
                      <a:cubicBezTo>
                        <a:pt x="314" y="357"/>
                        <a:pt x="315" y="357"/>
                        <a:pt x="317" y="358"/>
                      </a:cubicBezTo>
                      <a:cubicBezTo>
                        <a:pt x="318" y="358"/>
                        <a:pt x="319" y="358"/>
                        <a:pt x="319" y="358"/>
                      </a:cubicBezTo>
                      <a:cubicBezTo>
                        <a:pt x="322" y="359"/>
                        <a:pt x="324" y="359"/>
                        <a:pt x="327" y="360"/>
                      </a:cubicBezTo>
                      <a:cubicBezTo>
                        <a:pt x="327" y="360"/>
                        <a:pt x="327" y="360"/>
                        <a:pt x="328" y="360"/>
                      </a:cubicBezTo>
                      <a:cubicBezTo>
                        <a:pt x="330" y="361"/>
                        <a:pt x="332" y="361"/>
                        <a:pt x="334" y="362"/>
                      </a:cubicBezTo>
                      <a:cubicBezTo>
                        <a:pt x="335" y="362"/>
                        <a:pt x="336" y="362"/>
                        <a:pt x="336" y="363"/>
                      </a:cubicBezTo>
                      <a:cubicBezTo>
                        <a:pt x="338" y="363"/>
                        <a:pt x="340" y="363"/>
                        <a:pt x="341" y="364"/>
                      </a:cubicBezTo>
                      <a:cubicBezTo>
                        <a:pt x="342" y="364"/>
                        <a:pt x="343" y="365"/>
                        <a:pt x="344" y="365"/>
                      </a:cubicBezTo>
                      <a:cubicBezTo>
                        <a:pt x="346" y="366"/>
                        <a:pt x="348" y="367"/>
                        <a:pt x="350" y="367"/>
                      </a:cubicBezTo>
                      <a:cubicBezTo>
                        <a:pt x="360" y="371"/>
                        <a:pt x="369" y="376"/>
                        <a:pt x="378" y="382"/>
                      </a:cubicBezTo>
                      <a:cubicBezTo>
                        <a:pt x="379" y="383"/>
                        <a:pt x="381" y="384"/>
                        <a:pt x="382" y="385"/>
                      </a:cubicBezTo>
                      <a:cubicBezTo>
                        <a:pt x="383" y="385"/>
                        <a:pt x="383" y="385"/>
                        <a:pt x="383" y="385"/>
                      </a:cubicBezTo>
                      <a:cubicBezTo>
                        <a:pt x="385" y="387"/>
                        <a:pt x="386" y="388"/>
                        <a:pt x="388" y="389"/>
                      </a:cubicBezTo>
                      <a:cubicBezTo>
                        <a:pt x="388" y="389"/>
                        <a:pt x="388" y="389"/>
                        <a:pt x="388" y="389"/>
                      </a:cubicBezTo>
                      <a:cubicBezTo>
                        <a:pt x="393" y="393"/>
                        <a:pt x="398" y="397"/>
                        <a:pt x="402" y="401"/>
                      </a:cubicBezTo>
                      <a:cubicBezTo>
                        <a:pt x="402" y="401"/>
                        <a:pt x="402" y="401"/>
                        <a:pt x="402" y="401"/>
                      </a:cubicBezTo>
                      <a:cubicBezTo>
                        <a:pt x="404" y="402"/>
                        <a:pt x="405" y="404"/>
                        <a:pt x="406" y="405"/>
                      </a:cubicBezTo>
                      <a:cubicBezTo>
                        <a:pt x="407" y="405"/>
                        <a:pt x="407" y="406"/>
                        <a:pt x="407" y="406"/>
                      </a:cubicBezTo>
                      <a:cubicBezTo>
                        <a:pt x="413" y="412"/>
                        <a:pt x="418" y="418"/>
                        <a:pt x="422" y="424"/>
                      </a:cubicBezTo>
                      <a:cubicBezTo>
                        <a:pt x="423" y="424"/>
                        <a:pt x="423" y="425"/>
                        <a:pt x="423" y="425"/>
                      </a:cubicBezTo>
                      <a:cubicBezTo>
                        <a:pt x="424" y="426"/>
                        <a:pt x="425" y="428"/>
                        <a:pt x="426" y="429"/>
                      </a:cubicBezTo>
                      <a:cubicBezTo>
                        <a:pt x="426" y="430"/>
                        <a:pt x="427" y="430"/>
                        <a:pt x="427" y="430"/>
                      </a:cubicBezTo>
                      <a:cubicBezTo>
                        <a:pt x="430" y="435"/>
                        <a:pt x="433" y="440"/>
                        <a:pt x="436" y="445"/>
                      </a:cubicBezTo>
                      <a:cubicBezTo>
                        <a:pt x="436" y="446"/>
                        <a:pt x="436" y="446"/>
                        <a:pt x="436" y="446"/>
                      </a:cubicBezTo>
                      <a:cubicBezTo>
                        <a:pt x="437" y="448"/>
                        <a:pt x="438" y="449"/>
                        <a:pt x="438" y="451"/>
                      </a:cubicBezTo>
                      <a:cubicBezTo>
                        <a:pt x="439" y="451"/>
                        <a:pt x="439" y="452"/>
                        <a:pt x="439" y="452"/>
                      </a:cubicBezTo>
                      <a:cubicBezTo>
                        <a:pt x="440" y="454"/>
                        <a:pt x="441" y="456"/>
                        <a:pt x="441" y="457"/>
                      </a:cubicBezTo>
                      <a:cubicBezTo>
                        <a:pt x="445" y="467"/>
                        <a:pt x="448" y="476"/>
                        <a:pt x="451" y="487"/>
                      </a:cubicBezTo>
                      <a:cubicBezTo>
                        <a:pt x="451" y="489"/>
                        <a:pt x="452" y="491"/>
                        <a:pt x="452" y="494"/>
                      </a:cubicBezTo>
                      <a:cubicBezTo>
                        <a:pt x="452" y="494"/>
                        <a:pt x="452" y="495"/>
                        <a:pt x="452" y="496"/>
                      </a:cubicBezTo>
                      <a:cubicBezTo>
                        <a:pt x="453" y="498"/>
                        <a:pt x="453" y="499"/>
                        <a:pt x="453" y="501"/>
                      </a:cubicBezTo>
                      <a:cubicBezTo>
                        <a:pt x="453" y="502"/>
                        <a:pt x="453" y="503"/>
                        <a:pt x="453" y="504"/>
                      </a:cubicBezTo>
                      <a:cubicBezTo>
                        <a:pt x="454" y="506"/>
                        <a:pt x="454" y="508"/>
                        <a:pt x="454" y="510"/>
                      </a:cubicBezTo>
                      <a:cubicBezTo>
                        <a:pt x="454" y="511"/>
                        <a:pt x="454" y="511"/>
                        <a:pt x="454" y="511"/>
                      </a:cubicBezTo>
                      <a:cubicBezTo>
                        <a:pt x="454" y="514"/>
                        <a:pt x="454" y="516"/>
                        <a:pt x="454" y="519"/>
                      </a:cubicBezTo>
                      <a:lnTo>
                        <a:pt x="454" y="521"/>
                      </a:lnTo>
                      <a:cubicBezTo>
                        <a:pt x="454" y="523"/>
                        <a:pt x="454" y="525"/>
                        <a:pt x="454" y="527"/>
                      </a:cubicBezTo>
                      <a:cubicBezTo>
                        <a:pt x="454" y="527"/>
                        <a:pt x="454" y="528"/>
                        <a:pt x="454" y="529"/>
                      </a:cubicBezTo>
                      <a:cubicBezTo>
                        <a:pt x="454" y="531"/>
                        <a:pt x="454" y="534"/>
                        <a:pt x="454" y="537"/>
                      </a:cubicBezTo>
                      <a:cubicBezTo>
                        <a:pt x="454" y="539"/>
                        <a:pt x="453" y="542"/>
                        <a:pt x="453" y="544"/>
                      </a:cubicBezTo>
                      <a:close/>
                      <a:moveTo>
                        <a:pt x="566" y="596"/>
                      </a:moveTo>
                      <a:lnTo>
                        <a:pt x="575" y="497"/>
                      </a:lnTo>
                      <a:lnTo>
                        <a:pt x="518" y="492"/>
                      </a:lnTo>
                      <a:cubicBezTo>
                        <a:pt x="514" y="464"/>
                        <a:pt x="506" y="438"/>
                        <a:pt x="493" y="414"/>
                      </a:cubicBezTo>
                      <a:lnTo>
                        <a:pt x="537" y="377"/>
                      </a:lnTo>
                      <a:lnTo>
                        <a:pt x="473" y="301"/>
                      </a:lnTo>
                      <a:lnTo>
                        <a:pt x="429" y="338"/>
                      </a:lnTo>
                      <a:cubicBezTo>
                        <a:pt x="408" y="321"/>
                        <a:pt x="383" y="308"/>
                        <a:pt x="356" y="300"/>
                      </a:cubicBezTo>
                      <a:lnTo>
                        <a:pt x="361" y="243"/>
                      </a:lnTo>
                      <a:lnTo>
                        <a:pt x="262" y="235"/>
                      </a:lnTo>
                      <a:lnTo>
                        <a:pt x="258" y="291"/>
                      </a:lnTo>
                      <a:cubicBezTo>
                        <a:pt x="230" y="295"/>
                        <a:pt x="203" y="304"/>
                        <a:pt x="179" y="316"/>
                      </a:cubicBezTo>
                      <a:lnTo>
                        <a:pt x="142" y="273"/>
                      </a:lnTo>
                      <a:lnTo>
                        <a:pt x="66" y="336"/>
                      </a:lnTo>
                      <a:lnTo>
                        <a:pt x="103" y="380"/>
                      </a:lnTo>
                      <a:cubicBezTo>
                        <a:pt x="87" y="402"/>
                        <a:pt x="73" y="426"/>
                        <a:pt x="65" y="453"/>
                      </a:cubicBezTo>
                      <a:lnTo>
                        <a:pt x="8" y="448"/>
                      </a:lnTo>
                      <a:lnTo>
                        <a:pt x="0" y="547"/>
                      </a:lnTo>
                      <a:lnTo>
                        <a:pt x="57" y="552"/>
                      </a:lnTo>
                      <a:cubicBezTo>
                        <a:pt x="60" y="580"/>
                        <a:pt x="69" y="606"/>
                        <a:pt x="82" y="631"/>
                      </a:cubicBezTo>
                      <a:lnTo>
                        <a:pt x="38" y="667"/>
                      </a:lnTo>
                      <a:lnTo>
                        <a:pt x="102" y="743"/>
                      </a:lnTo>
                      <a:lnTo>
                        <a:pt x="145" y="706"/>
                      </a:lnTo>
                      <a:cubicBezTo>
                        <a:pt x="167" y="723"/>
                        <a:pt x="192" y="736"/>
                        <a:pt x="219" y="744"/>
                      </a:cubicBezTo>
                      <a:lnTo>
                        <a:pt x="214" y="801"/>
                      </a:lnTo>
                      <a:lnTo>
                        <a:pt x="312" y="810"/>
                      </a:lnTo>
                      <a:lnTo>
                        <a:pt x="317" y="753"/>
                      </a:lnTo>
                      <a:cubicBezTo>
                        <a:pt x="345" y="749"/>
                        <a:pt x="372" y="741"/>
                        <a:pt x="396" y="728"/>
                      </a:cubicBezTo>
                      <a:lnTo>
                        <a:pt x="432" y="772"/>
                      </a:lnTo>
                      <a:lnTo>
                        <a:pt x="508" y="708"/>
                      </a:lnTo>
                      <a:lnTo>
                        <a:pt x="471" y="664"/>
                      </a:lnTo>
                      <a:cubicBezTo>
                        <a:pt x="488" y="643"/>
                        <a:pt x="501" y="618"/>
                        <a:pt x="509" y="591"/>
                      </a:cubicBezTo>
                      <a:lnTo>
                        <a:pt x="566" y="596"/>
                      </a:lnTo>
                      <a:close/>
                      <a:moveTo>
                        <a:pt x="863" y="462"/>
                      </a:moveTo>
                      <a:cubicBezTo>
                        <a:pt x="863" y="462"/>
                        <a:pt x="862" y="463"/>
                        <a:pt x="862" y="463"/>
                      </a:cubicBezTo>
                      <a:cubicBezTo>
                        <a:pt x="862" y="465"/>
                        <a:pt x="862" y="466"/>
                        <a:pt x="862" y="467"/>
                      </a:cubicBezTo>
                      <a:cubicBezTo>
                        <a:pt x="862" y="468"/>
                        <a:pt x="862" y="468"/>
                        <a:pt x="861" y="469"/>
                      </a:cubicBezTo>
                      <a:cubicBezTo>
                        <a:pt x="861" y="470"/>
                        <a:pt x="861" y="472"/>
                        <a:pt x="860" y="474"/>
                      </a:cubicBezTo>
                      <a:cubicBezTo>
                        <a:pt x="860" y="474"/>
                        <a:pt x="860" y="474"/>
                        <a:pt x="860" y="474"/>
                      </a:cubicBezTo>
                      <a:cubicBezTo>
                        <a:pt x="860" y="476"/>
                        <a:pt x="859" y="477"/>
                        <a:pt x="859" y="479"/>
                      </a:cubicBezTo>
                      <a:cubicBezTo>
                        <a:pt x="859" y="479"/>
                        <a:pt x="859" y="480"/>
                        <a:pt x="858" y="481"/>
                      </a:cubicBezTo>
                      <a:cubicBezTo>
                        <a:pt x="858" y="482"/>
                        <a:pt x="858" y="483"/>
                        <a:pt x="857" y="484"/>
                      </a:cubicBezTo>
                      <a:cubicBezTo>
                        <a:pt x="857" y="485"/>
                        <a:pt x="857" y="485"/>
                        <a:pt x="857" y="486"/>
                      </a:cubicBezTo>
                      <a:cubicBezTo>
                        <a:pt x="854" y="494"/>
                        <a:pt x="850" y="502"/>
                        <a:pt x="845" y="510"/>
                      </a:cubicBezTo>
                      <a:cubicBezTo>
                        <a:pt x="844" y="511"/>
                        <a:pt x="844" y="512"/>
                        <a:pt x="843" y="513"/>
                      </a:cubicBezTo>
                      <a:cubicBezTo>
                        <a:pt x="843" y="513"/>
                        <a:pt x="842" y="513"/>
                        <a:pt x="842" y="513"/>
                      </a:cubicBezTo>
                      <a:cubicBezTo>
                        <a:pt x="842" y="515"/>
                        <a:pt x="841" y="516"/>
                        <a:pt x="840" y="517"/>
                      </a:cubicBezTo>
                      <a:cubicBezTo>
                        <a:pt x="840" y="517"/>
                        <a:pt x="840" y="517"/>
                        <a:pt x="840" y="517"/>
                      </a:cubicBezTo>
                      <a:cubicBezTo>
                        <a:pt x="837" y="520"/>
                        <a:pt x="835" y="524"/>
                        <a:pt x="832" y="527"/>
                      </a:cubicBezTo>
                      <a:cubicBezTo>
                        <a:pt x="832" y="527"/>
                        <a:pt x="831" y="527"/>
                        <a:pt x="831" y="527"/>
                      </a:cubicBezTo>
                      <a:cubicBezTo>
                        <a:pt x="830" y="528"/>
                        <a:pt x="829" y="529"/>
                        <a:pt x="829" y="530"/>
                      </a:cubicBezTo>
                      <a:cubicBezTo>
                        <a:pt x="828" y="530"/>
                        <a:pt x="828" y="530"/>
                        <a:pt x="828" y="530"/>
                      </a:cubicBezTo>
                      <a:cubicBezTo>
                        <a:pt x="824" y="534"/>
                        <a:pt x="820" y="538"/>
                        <a:pt x="815" y="541"/>
                      </a:cubicBezTo>
                      <a:cubicBezTo>
                        <a:pt x="815" y="541"/>
                        <a:pt x="815" y="541"/>
                        <a:pt x="815" y="541"/>
                      </a:cubicBezTo>
                      <a:cubicBezTo>
                        <a:pt x="814" y="542"/>
                        <a:pt x="812" y="543"/>
                        <a:pt x="811" y="544"/>
                      </a:cubicBezTo>
                      <a:cubicBezTo>
                        <a:pt x="811" y="544"/>
                        <a:pt x="811" y="544"/>
                        <a:pt x="811" y="544"/>
                      </a:cubicBezTo>
                      <a:cubicBezTo>
                        <a:pt x="807" y="546"/>
                        <a:pt x="804" y="548"/>
                        <a:pt x="800" y="550"/>
                      </a:cubicBezTo>
                      <a:cubicBezTo>
                        <a:pt x="800" y="550"/>
                        <a:pt x="800" y="550"/>
                        <a:pt x="800" y="551"/>
                      </a:cubicBezTo>
                      <a:cubicBezTo>
                        <a:pt x="799" y="551"/>
                        <a:pt x="797" y="552"/>
                        <a:pt x="796" y="552"/>
                      </a:cubicBezTo>
                      <a:cubicBezTo>
                        <a:pt x="796" y="552"/>
                        <a:pt x="796" y="552"/>
                        <a:pt x="795" y="553"/>
                      </a:cubicBezTo>
                      <a:cubicBezTo>
                        <a:pt x="794" y="553"/>
                        <a:pt x="793" y="554"/>
                        <a:pt x="792" y="554"/>
                      </a:cubicBezTo>
                      <a:cubicBezTo>
                        <a:pt x="785" y="557"/>
                        <a:pt x="778" y="559"/>
                        <a:pt x="771" y="561"/>
                      </a:cubicBezTo>
                      <a:cubicBezTo>
                        <a:pt x="770" y="561"/>
                        <a:pt x="768" y="561"/>
                        <a:pt x="766" y="562"/>
                      </a:cubicBezTo>
                      <a:cubicBezTo>
                        <a:pt x="766" y="562"/>
                        <a:pt x="765" y="562"/>
                        <a:pt x="765" y="562"/>
                      </a:cubicBezTo>
                      <a:cubicBezTo>
                        <a:pt x="763" y="562"/>
                        <a:pt x="762" y="562"/>
                        <a:pt x="761" y="562"/>
                      </a:cubicBezTo>
                      <a:cubicBezTo>
                        <a:pt x="760" y="563"/>
                        <a:pt x="760" y="563"/>
                        <a:pt x="759" y="563"/>
                      </a:cubicBezTo>
                      <a:cubicBezTo>
                        <a:pt x="758" y="563"/>
                        <a:pt x="756" y="563"/>
                        <a:pt x="755" y="563"/>
                      </a:cubicBezTo>
                      <a:cubicBezTo>
                        <a:pt x="754" y="563"/>
                        <a:pt x="754" y="563"/>
                        <a:pt x="754" y="563"/>
                      </a:cubicBezTo>
                      <a:cubicBezTo>
                        <a:pt x="752" y="563"/>
                        <a:pt x="751" y="563"/>
                        <a:pt x="749" y="563"/>
                      </a:cubicBezTo>
                      <a:cubicBezTo>
                        <a:pt x="748" y="563"/>
                        <a:pt x="748" y="563"/>
                        <a:pt x="747" y="563"/>
                      </a:cubicBezTo>
                      <a:cubicBezTo>
                        <a:pt x="746" y="563"/>
                        <a:pt x="745" y="563"/>
                        <a:pt x="743" y="563"/>
                      </a:cubicBezTo>
                      <a:cubicBezTo>
                        <a:pt x="743" y="563"/>
                        <a:pt x="742" y="563"/>
                        <a:pt x="742" y="563"/>
                      </a:cubicBezTo>
                      <a:cubicBezTo>
                        <a:pt x="740" y="563"/>
                        <a:pt x="738" y="563"/>
                        <a:pt x="736" y="563"/>
                      </a:cubicBezTo>
                      <a:cubicBezTo>
                        <a:pt x="734" y="563"/>
                        <a:pt x="733" y="563"/>
                        <a:pt x="731" y="562"/>
                      </a:cubicBezTo>
                      <a:cubicBezTo>
                        <a:pt x="730" y="562"/>
                        <a:pt x="730" y="562"/>
                        <a:pt x="729" y="562"/>
                      </a:cubicBezTo>
                      <a:cubicBezTo>
                        <a:pt x="728" y="562"/>
                        <a:pt x="727" y="562"/>
                        <a:pt x="725" y="562"/>
                      </a:cubicBezTo>
                      <a:cubicBezTo>
                        <a:pt x="725" y="561"/>
                        <a:pt x="724" y="561"/>
                        <a:pt x="724" y="561"/>
                      </a:cubicBezTo>
                      <a:cubicBezTo>
                        <a:pt x="722" y="561"/>
                        <a:pt x="720" y="561"/>
                        <a:pt x="719" y="560"/>
                      </a:cubicBezTo>
                      <a:cubicBezTo>
                        <a:pt x="718" y="560"/>
                        <a:pt x="718" y="560"/>
                        <a:pt x="718" y="560"/>
                      </a:cubicBezTo>
                      <a:cubicBezTo>
                        <a:pt x="717" y="560"/>
                        <a:pt x="715" y="559"/>
                        <a:pt x="714" y="559"/>
                      </a:cubicBezTo>
                      <a:cubicBezTo>
                        <a:pt x="713" y="559"/>
                        <a:pt x="712" y="558"/>
                        <a:pt x="712" y="558"/>
                      </a:cubicBezTo>
                      <a:cubicBezTo>
                        <a:pt x="711" y="558"/>
                        <a:pt x="710" y="558"/>
                        <a:pt x="708" y="557"/>
                      </a:cubicBezTo>
                      <a:cubicBezTo>
                        <a:pt x="708" y="557"/>
                        <a:pt x="707" y="557"/>
                        <a:pt x="707" y="557"/>
                      </a:cubicBezTo>
                      <a:cubicBezTo>
                        <a:pt x="705" y="556"/>
                        <a:pt x="704" y="555"/>
                        <a:pt x="702" y="555"/>
                      </a:cubicBezTo>
                      <a:cubicBezTo>
                        <a:pt x="695" y="552"/>
                        <a:pt x="689" y="549"/>
                        <a:pt x="683" y="545"/>
                      </a:cubicBezTo>
                      <a:cubicBezTo>
                        <a:pt x="682" y="544"/>
                        <a:pt x="681" y="543"/>
                        <a:pt x="680" y="543"/>
                      </a:cubicBezTo>
                      <a:cubicBezTo>
                        <a:pt x="679" y="542"/>
                        <a:pt x="679" y="542"/>
                        <a:pt x="679" y="542"/>
                      </a:cubicBezTo>
                      <a:cubicBezTo>
                        <a:pt x="678" y="541"/>
                        <a:pt x="677" y="541"/>
                        <a:pt x="676" y="540"/>
                      </a:cubicBezTo>
                      <a:cubicBezTo>
                        <a:pt x="676" y="540"/>
                        <a:pt x="676" y="540"/>
                        <a:pt x="675" y="539"/>
                      </a:cubicBezTo>
                      <a:cubicBezTo>
                        <a:pt x="672" y="537"/>
                        <a:pt x="669" y="534"/>
                        <a:pt x="666" y="531"/>
                      </a:cubicBezTo>
                      <a:cubicBezTo>
                        <a:pt x="666" y="531"/>
                        <a:pt x="666" y="531"/>
                        <a:pt x="665" y="531"/>
                      </a:cubicBezTo>
                      <a:cubicBezTo>
                        <a:pt x="665" y="530"/>
                        <a:pt x="664" y="529"/>
                        <a:pt x="663" y="528"/>
                      </a:cubicBezTo>
                      <a:cubicBezTo>
                        <a:pt x="663" y="528"/>
                        <a:pt x="662" y="528"/>
                        <a:pt x="662" y="528"/>
                      </a:cubicBezTo>
                      <a:cubicBezTo>
                        <a:pt x="658" y="524"/>
                        <a:pt x="655" y="520"/>
                        <a:pt x="651" y="515"/>
                      </a:cubicBezTo>
                      <a:cubicBezTo>
                        <a:pt x="651" y="515"/>
                        <a:pt x="651" y="515"/>
                        <a:pt x="651" y="514"/>
                      </a:cubicBezTo>
                      <a:cubicBezTo>
                        <a:pt x="650" y="513"/>
                        <a:pt x="649" y="512"/>
                        <a:pt x="649" y="511"/>
                      </a:cubicBezTo>
                      <a:cubicBezTo>
                        <a:pt x="649" y="511"/>
                        <a:pt x="649" y="511"/>
                        <a:pt x="648" y="511"/>
                      </a:cubicBezTo>
                      <a:cubicBezTo>
                        <a:pt x="646" y="507"/>
                        <a:pt x="644" y="504"/>
                        <a:pt x="642" y="500"/>
                      </a:cubicBezTo>
                      <a:cubicBezTo>
                        <a:pt x="642" y="500"/>
                        <a:pt x="642" y="500"/>
                        <a:pt x="642" y="500"/>
                      </a:cubicBezTo>
                      <a:cubicBezTo>
                        <a:pt x="641" y="498"/>
                        <a:pt x="641" y="497"/>
                        <a:pt x="640" y="496"/>
                      </a:cubicBezTo>
                      <a:cubicBezTo>
                        <a:pt x="640" y="496"/>
                        <a:pt x="640" y="495"/>
                        <a:pt x="640" y="495"/>
                      </a:cubicBezTo>
                      <a:cubicBezTo>
                        <a:pt x="639" y="494"/>
                        <a:pt x="639" y="493"/>
                        <a:pt x="638" y="492"/>
                      </a:cubicBezTo>
                      <a:cubicBezTo>
                        <a:pt x="635" y="484"/>
                        <a:pt x="632" y="475"/>
                        <a:pt x="631" y="466"/>
                      </a:cubicBezTo>
                      <a:cubicBezTo>
                        <a:pt x="631" y="466"/>
                        <a:pt x="631" y="465"/>
                        <a:pt x="630" y="464"/>
                      </a:cubicBezTo>
                      <a:cubicBezTo>
                        <a:pt x="630" y="463"/>
                        <a:pt x="630" y="462"/>
                        <a:pt x="630" y="461"/>
                      </a:cubicBezTo>
                      <a:cubicBezTo>
                        <a:pt x="630" y="460"/>
                        <a:pt x="630" y="460"/>
                        <a:pt x="630" y="459"/>
                      </a:cubicBezTo>
                      <a:cubicBezTo>
                        <a:pt x="630" y="458"/>
                        <a:pt x="629" y="456"/>
                        <a:pt x="629" y="454"/>
                      </a:cubicBezTo>
                      <a:cubicBezTo>
                        <a:pt x="629" y="454"/>
                        <a:pt x="629" y="454"/>
                        <a:pt x="629" y="454"/>
                      </a:cubicBezTo>
                      <a:cubicBezTo>
                        <a:pt x="629" y="452"/>
                        <a:pt x="629" y="450"/>
                        <a:pt x="629" y="449"/>
                      </a:cubicBezTo>
                      <a:cubicBezTo>
                        <a:pt x="629" y="448"/>
                        <a:pt x="629" y="448"/>
                        <a:pt x="629" y="447"/>
                      </a:cubicBezTo>
                      <a:cubicBezTo>
                        <a:pt x="629" y="446"/>
                        <a:pt x="629" y="444"/>
                        <a:pt x="629" y="443"/>
                      </a:cubicBezTo>
                      <a:cubicBezTo>
                        <a:pt x="629" y="443"/>
                        <a:pt x="629" y="442"/>
                        <a:pt x="629" y="441"/>
                      </a:cubicBezTo>
                      <a:cubicBezTo>
                        <a:pt x="629" y="440"/>
                        <a:pt x="629" y="438"/>
                        <a:pt x="629" y="436"/>
                      </a:cubicBezTo>
                      <a:cubicBezTo>
                        <a:pt x="630" y="434"/>
                        <a:pt x="630" y="432"/>
                        <a:pt x="630" y="431"/>
                      </a:cubicBezTo>
                      <a:cubicBezTo>
                        <a:pt x="630" y="430"/>
                        <a:pt x="630" y="430"/>
                        <a:pt x="630" y="429"/>
                      </a:cubicBezTo>
                      <a:cubicBezTo>
                        <a:pt x="630" y="428"/>
                        <a:pt x="631" y="426"/>
                        <a:pt x="631" y="425"/>
                      </a:cubicBezTo>
                      <a:cubicBezTo>
                        <a:pt x="631" y="425"/>
                        <a:pt x="631" y="424"/>
                        <a:pt x="631" y="424"/>
                      </a:cubicBezTo>
                      <a:cubicBezTo>
                        <a:pt x="632" y="422"/>
                        <a:pt x="632" y="420"/>
                        <a:pt x="632" y="418"/>
                      </a:cubicBezTo>
                      <a:cubicBezTo>
                        <a:pt x="632" y="418"/>
                        <a:pt x="632" y="418"/>
                        <a:pt x="632" y="418"/>
                      </a:cubicBezTo>
                      <a:cubicBezTo>
                        <a:pt x="633" y="416"/>
                        <a:pt x="633" y="415"/>
                        <a:pt x="634" y="413"/>
                      </a:cubicBezTo>
                      <a:cubicBezTo>
                        <a:pt x="634" y="413"/>
                        <a:pt x="634" y="412"/>
                        <a:pt x="634" y="412"/>
                      </a:cubicBezTo>
                      <a:cubicBezTo>
                        <a:pt x="635" y="410"/>
                        <a:pt x="635" y="409"/>
                        <a:pt x="635" y="408"/>
                      </a:cubicBezTo>
                      <a:cubicBezTo>
                        <a:pt x="635" y="408"/>
                        <a:pt x="636" y="407"/>
                        <a:pt x="636" y="407"/>
                      </a:cubicBezTo>
                      <a:cubicBezTo>
                        <a:pt x="636" y="405"/>
                        <a:pt x="637" y="403"/>
                        <a:pt x="638" y="402"/>
                      </a:cubicBezTo>
                      <a:cubicBezTo>
                        <a:pt x="638" y="402"/>
                        <a:pt x="638" y="402"/>
                        <a:pt x="638" y="402"/>
                      </a:cubicBezTo>
                      <a:cubicBezTo>
                        <a:pt x="640" y="395"/>
                        <a:pt x="644" y="389"/>
                        <a:pt x="648" y="383"/>
                      </a:cubicBezTo>
                      <a:cubicBezTo>
                        <a:pt x="648" y="382"/>
                        <a:pt x="649" y="380"/>
                        <a:pt x="650" y="379"/>
                      </a:cubicBezTo>
                      <a:cubicBezTo>
                        <a:pt x="650" y="379"/>
                        <a:pt x="650" y="379"/>
                        <a:pt x="650" y="379"/>
                      </a:cubicBezTo>
                      <a:cubicBezTo>
                        <a:pt x="651" y="378"/>
                        <a:pt x="652" y="377"/>
                        <a:pt x="653" y="376"/>
                      </a:cubicBezTo>
                      <a:cubicBezTo>
                        <a:pt x="653" y="375"/>
                        <a:pt x="653" y="375"/>
                        <a:pt x="653" y="375"/>
                      </a:cubicBezTo>
                      <a:cubicBezTo>
                        <a:pt x="655" y="372"/>
                        <a:pt x="658" y="369"/>
                        <a:pt x="661" y="366"/>
                      </a:cubicBezTo>
                      <a:cubicBezTo>
                        <a:pt x="661" y="366"/>
                        <a:pt x="661" y="365"/>
                        <a:pt x="661" y="365"/>
                      </a:cubicBezTo>
                      <a:cubicBezTo>
                        <a:pt x="662" y="364"/>
                        <a:pt x="663" y="363"/>
                        <a:pt x="664" y="363"/>
                      </a:cubicBezTo>
                      <a:cubicBezTo>
                        <a:pt x="664" y="362"/>
                        <a:pt x="664" y="362"/>
                        <a:pt x="665" y="362"/>
                      </a:cubicBezTo>
                      <a:cubicBezTo>
                        <a:pt x="669" y="358"/>
                        <a:pt x="673" y="355"/>
                        <a:pt x="677" y="351"/>
                      </a:cubicBezTo>
                      <a:cubicBezTo>
                        <a:pt x="678" y="351"/>
                        <a:pt x="678" y="351"/>
                        <a:pt x="678" y="351"/>
                      </a:cubicBezTo>
                      <a:cubicBezTo>
                        <a:pt x="679" y="350"/>
                        <a:pt x="680" y="349"/>
                        <a:pt x="681" y="349"/>
                      </a:cubicBezTo>
                      <a:cubicBezTo>
                        <a:pt x="681" y="348"/>
                        <a:pt x="682" y="348"/>
                        <a:pt x="682" y="348"/>
                      </a:cubicBezTo>
                      <a:cubicBezTo>
                        <a:pt x="685" y="346"/>
                        <a:pt x="689" y="344"/>
                        <a:pt x="692" y="342"/>
                      </a:cubicBezTo>
                      <a:cubicBezTo>
                        <a:pt x="693" y="342"/>
                        <a:pt x="693" y="342"/>
                        <a:pt x="693" y="342"/>
                      </a:cubicBezTo>
                      <a:cubicBezTo>
                        <a:pt x="694" y="341"/>
                        <a:pt x="695" y="341"/>
                        <a:pt x="696" y="340"/>
                      </a:cubicBezTo>
                      <a:cubicBezTo>
                        <a:pt x="697" y="340"/>
                        <a:pt x="697" y="340"/>
                        <a:pt x="697" y="340"/>
                      </a:cubicBezTo>
                      <a:cubicBezTo>
                        <a:pt x="698" y="339"/>
                        <a:pt x="700" y="339"/>
                        <a:pt x="701" y="338"/>
                      </a:cubicBezTo>
                      <a:cubicBezTo>
                        <a:pt x="707" y="335"/>
                        <a:pt x="714" y="333"/>
                        <a:pt x="721" y="331"/>
                      </a:cubicBezTo>
                      <a:cubicBezTo>
                        <a:pt x="723" y="331"/>
                        <a:pt x="725" y="331"/>
                        <a:pt x="726" y="331"/>
                      </a:cubicBezTo>
                      <a:cubicBezTo>
                        <a:pt x="727" y="330"/>
                        <a:pt x="727" y="330"/>
                        <a:pt x="728" y="330"/>
                      </a:cubicBezTo>
                      <a:cubicBezTo>
                        <a:pt x="729" y="330"/>
                        <a:pt x="730" y="330"/>
                        <a:pt x="732" y="330"/>
                      </a:cubicBezTo>
                      <a:cubicBezTo>
                        <a:pt x="732" y="330"/>
                        <a:pt x="733" y="330"/>
                        <a:pt x="733" y="330"/>
                      </a:cubicBezTo>
                      <a:cubicBezTo>
                        <a:pt x="735" y="329"/>
                        <a:pt x="736" y="329"/>
                        <a:pt x="738" y="329"/>
                      </a:cubicBezTo>
                      <a:cubicBezTo>
                        <a:pt x="738" y="329"/>
                        <a:pt x="738" y="329"/>
                        <a:pt x="739" y="329"/>
                      </a:cubicBezTo>
                      <a:cubicBezTo>
                        <a:pt x="740" y="329"/>
                        <a:pt x="742" y="329"/>
                        <a:pt x="744" y="329"/>
                      </a:cubicBezTo>
                      <a:cubicBezTo>
                        <a:pt x="744" y="329"/>
                        <a:pt x="745" y="329"/>
                        <a:pt x="745" y="329"/>
                      </a:cubicBezTo>
                      <a:cubicBezTo>
                        <a:pt x="747" y="329"/>
                        <a:pt x="748" y="329"/>
                        <a:pt x="749" y="329"/>
                      </a:cubicBezTo>
                      <a:cubicBezTo>
                        <a:pt x="750" y="329"/>
                        <a:pt x="750" y="329"/>
                        <a:pt x="751" y="329"/>
                      </a:cubicBezTo>
                      <a:cubicBezTo>
                        <a:pt x="753" y="329"/>
                        <a:pt x="755" y="329"/>
                        <a:pt x="756" y="329"/>
                      </a:cubicBezTo>
                      <a:cubicBezTo>
                        <a:pt x="758" y="329"/>
                        <a:pt x="760" y="330"/>
                        <a:pt x="762" y="330"/>
                      </a:cubicBezTo>
                      <a:cubicBezTo>
                        <a:pt x="762" y="330"/>
                        <a:pt x="763" y="330"/>
                        <a:pt x="763" y="330"/>
                      </a:cubicBezTo>
                      <a:cubicBezTo>
                        <a:pt x="765" y="330"/>
                        <a:pt x="766" y="330"/>
                        <a:pt x="767" y="331"/>
                      </a:cubicBezTo>
                      <a:cubicBezTo>
                        <a:pt x="768" y="331"/>
                        <a:pt x="768" y="331"/>
                        <a:pt x="769" y="331"/>
                      </a:cubicBezTo>
                      <a:cubicBezTo>
                        <a:pt x="771" y="331"/>
                        <a:pt x="772" y="332"/>
                        <a:pt x="774" y="332"/>
                      </a:cubicBezTo>
                      <a:cubicBezTo>
                        <a:pt x="774" y="332"/>
                        <a:pt x="774" y="332"/>
                        <a:pt x="775" y="332"/>
                      </a:cubicBezTo>
                      <a:cubicBezTo>
                        <a:pt x="776" y="333"/>
                        <a:pt x="778" y="333"/>
                        <a:pt x="779" y="333"/>
                      </a:cubicBezTo>
                      <a:cubicBezTo>
                        <a:pt x="780" y="334"/>
                        <a:pt x="780" y="334"/>
                        <a:pt x="781" y="334"/>
                      </a:cubicBezTo>
                      <a:cubicBezTo>
                        <a:pt x="782" y="334"/>
                        <a:pt x="783" y="335"/>
                        <a:pt x="784" y="335"/>
                      </a:cubicBezTo>
                      <a:cubicBezTo>
                        <a:pt x="785" y="335"/>
                        <a:pt x="785" y="335"/>
                        <a:pt x="786" y="336"/>
                      </a:cubicBezTo>
                      <a:cubicBezTo>
                        <a:pt x="787" y="336"/>
                        <a:pt x="789" y="337"/>
                        <a:pt x="791" y="337"/>
                      </a:cubicBezTo>
                      <a:cubicBezTo>
                        <a:pt x="797" y="340"/>
                        <a:pt x="804" y="344"/>
                        <a:pt x="810" y="347"/>
                      </a:cubicBezTo>
                      <a:cubicBezTo>
                        <a:pt x="811" y="348"/>
                        <a:pt x="812" y="349"/>
                        <a:pt x="813" y="350"/>
                      </a:cubicBezTo>
                      <a:cubicBezTo>
                        <a:pt x="813" y="350"/>
                        <a:pt x="813" y="350"/>
                        <a:pt x="814" y="350"/>
                      </a:cubicBezTo>
                      <a:cubicBezTo>
                        <a:pt x="815" y="351"/>
                        <a:pt x="816" y="352"/>
                        <a:pt x="817" y="352"/>
                      </a:cubicBezTo>
                      <a:cubicBezTo>
                        <a:pt x="817" y="353"/>
                        <a:pt x="817" y="353"/>
                        <a:pt x="817" y="353"/>
                      </a:cubicBezTo>
                      <a:cubicBezTo>
                        <a:pt x="821" y="355"/>
                        <a:pt x="824" y="358"/>
                        <a:pt x="827" y="361"/>
                      </a:cubicBezTo>
                      <a:cubicBezTo>
                        <a:pt x="827" y="361"/>
                        <a:pt x="827" y="361"/>
                        <a:pt x="827" y="361"/>
                      </a:cubicBezTo>
                      <a:cubicBezTo>
                        <a:pt x="828" y="362"/>
                        <a:pt x="829" y="363"/>
                        <a:pt x="830" y="364"/>
                      </a:cubicBezTo>
                      <a:cubicBezTo>
                        <a:pt x="830" y="364"/>
                        <a:pt x="830" y="364"/>
                        <a:pt x="831" y="364"/>
                      </a:cubicBezTo>
                      <a:cubicBezTo>
                        <a:pt x="834" y="368"/>
                        <a:pt x="838" y="373"/>
                        <a:pt x="841" y="377"/>
                      </a:cubicBezTo>
                      <a:cubicBezTo>
                        <a:pt x="841" y="377"/>
                        <a:pt x="842" y="378"/>
                        <a:pt x="842" y="378"/>
                      </a:cubicBezTo>
                      <a:cubicBezTo>
                        <a:pt x="842" y="379"/>
                        <a:pt x="843" y="380"/>
                        <a:pt x="844" y="381"/>
                      </a:cubicBezTo>
                      <a:cubicBezTo>
                        <a:pt x="844" y="381"/>
                        <a:pt x="844" y="381"/>
                        <a:pt x="844" y="382"/>
                      </a:cubicBezTo>
                      <a:cubicBezTo>
                        <a:pt x="847" y="385"/>
                        <a:pt x="849" y="389"/>
                        <a:pt x="851" y="392"/>
                      </a:cubicBezTo>
                      <a:cubicBezTo>
                        <a:pt x="851" y="392"/>
                        <a:pt x="851" y="393"/>
                        <a:pt x="851" y="393"/>
                      </a:cubicBezTo>
                      <a:cubicBezTo>
                        <a:pt x="851" y="394"/>
                        <a:pt x="852" y="395"/>
                        <a:pt x="852" y="396"/>
                      </a:cubicBezTo>
                      <a:cubicBezTo>
                        <a:pt x="853" y="396"/>
                        <a:pt x="853" y="397"/>
                        <a:pt x="853" y="397"/>
                      </a:cubicBezTo>
                      <a:cubicBezTo>
                        <a:pt x="853" y="398"/>
                        <a:pt x="854" y="399"/>
                        <a:pt x="854" y="401"/>
                      </a:cubicBezTo>
                      <a:cubicBezTo>
                        <a:pt x="857" y="407"/>
                        <a:pt x="859" y="414"/>
                        <a:pt x="861" y="421"/>
                      </a:cubicBezTo>
                      <a:cubicBezTo>
                        <a:pt x="861" y="423"/>
                        <a:pt x="862" y="424"/>
                        <a:pt x="862" y="426"/>
                      </a:cubicBezTo>
                      <a:cubicBezTo>
                        <a:pt x="862" y="427"/>
                        <a:pt x="862" y="427"/>
                        <a:pt x="862" y="428"/>
                      </a:cubicBezTo>
                      <a:cubicBezTo>
                        <a:pt x="862" y="429"/>
                        <a:pt x="863" y="430"/>
                        <a:pt x="863" y="431"/>
                      </a:cubicBezTo>
                      <a:cubicBezTo>
                        <a:pt x="863" y="432"/>
                        <a:pt x="863" y="433"/>
                        <a:pt x="863" y="433"/>
                      </a:cubicBezTo>
                      <a:cubicBezTo>
                        <a:pt x="863" y="435"/>
                        <a:pt x="863" y="436"/>
                        <a:pt x="863" y="438"/>
                      </a:cubicBezTo>
                      <a:cubicBezTo>
                        <a:pt x="863" y="438"/>
                        <a:pt x="863" y="438"/>
                        <a:pt x="863" y="438"/>
                      </a:cubicBezTo>
                      <a:cubicBezTo>
                        <a:pt x="863" y="440"/>
                        <a:pt x="864" y="442"/>
                        <a:pt x="864" y="444"/>
                      </a:cubicBezTo>
                      <a:lnTo>
                        <a:pt x="864" y="445"/>
                      </a:lnTo>
                      <a:cubicBezTo>
                        <a:pt x="864" y="447"/>
                        <a:pt x="864" y="448"/>
                        <a:pt x="864" y="449"/>
                      </a:cubicBezTo>
                      <a:cubicBezTo>
                        <a:pt x="864" y="450"/>
                        <a:pt x="864" y="450"/>
                        <a:pt x="864" y="451"/>
                      </a:cubicBezTo>
                      <a:cubicBezTo>
                        <a:pt x="863" y="453"/>
                        <a:pt x="863" y="454"/>
                        <a:pt x="863" y="456"/>
                      </a:cubicBezTo>
                      <a:cubicBezTo>
                        <a:pt x="863" y="458"/>
                        <a:pt x="863" y="460"/>
                        <a:pt x="863" y="462"/>
                      </a:cubicBezTo>
                      <a:close/>
                      <a:moveTo>
                        <a:pt x="942" y="498"/>
                      </a:moveTo>
                      <a:lnTo>
                        <a:pt x="948" y="429"/>
                      </a:lnTo>
                      <a:lnTo>
                        <a:pt x="908" y="425"/>
                      </a:lnTo>
                      <a:cubicBezTo>
                        <a:pt x="906" y="406"/>
                        <a:pt x="900" y="387"/>
                        <a:pt x="891" y="370"/>
                      </a:cubicBezTo>
                      <a:lnTo>
                        <a:pt x="922" y="344"/>
                      </a:lnTo>
                      <a:lnTo>
                        <a:pt x="877" y="291"/>
                      </a:lnTo>
                      <a:lnTo>
                        <a:pt x="846" y="317"/>
                      </a:lnTo>
                      <a:cubicBezTo>
                        <a:pt x="831" y="305"/>
                        <a:pt x="814" y="296"/>
                        <a:pt x="795" y="290"/>
                      </a:cubicBezTo>
                      <a:lnTo>
                        <a:pt x="798" y="250"/>
                      </a:lnTo>
                      <a:lnTo>
                        <a:pt x="729" y="244"/>
                      </a:lnTo>
                      <a:lnTo>
                        <a:pt x="725" y="284"/>
                      </a:lnTo>
                      <a:cubicBezTo>
                        <a:pt x="706" y="287"/>
                        <a:pt x="687" y="293"/>
                        <a:pt x="670" y="302"/>
                      </a:cubicBezTo>
                      <a:lnTo>
                        <a:pt x="644" y="271"/>
                      </a:lnTo>
                      <a:lnTo>
                        <a:pt x="591" y="316"/>
                      </a:lnTo>
                      <a:lnTo>
                        <a:pt x="617" y="346"/>
                      </a:lnTo>
                      <a:cubicBezTo>
                        <a:pt x="605" y="362"/>
                        <a:pt x="596" y="379"/>
                        <a:pt x="590" y="398"/>
                      </a:cubicBezTo>
                      <a:lnTo>
                        <a:pt x="550" y="394"/>
                      </a:lnTo>
                      <a:lnTo>
                        <a:pt x="544" y="464"/>
                      </a:lnTo>
                      <a:lnTo>
                        <a:pt x="584" y="467"/>
                      </a:lnTo>
                      <a:cubicBezTo>
                        <a:pt x="587" y="487"/>
                        <a:pt x="593" y="505"/>
                        <a:pt x="602" y="522"/>
                      </a:cubicBezTo>
                      <a:lnTo>
                        <a:pt x="571" y="548"/>
                      </a:lnTo>
                      <a:lnTo>
                        <a:pt x="616" y="601"/>
                      </a:lnTo>
                      <a:lnTo>
                        <a:pt x="647" y="575"/>
                      </a:lnTo>
                      <a:cubicBezTo>
                        <a:pt x="662" y="587"/>
                        <a:pt x="679" y="596"/>
                        <a:pt x="698" y="602"/>
                      </a:cubicBezTo>
                      <a:lnTo>
                        <a:pt x="694" y="642"/>
                      </a:lnTo>
                      <a:lnTo>
                        <a:pt x="764" y="648"/>
                      </a:lnTo>
                      <a:lnTo>
                        <a:pt x="767" y="608"/>
                      </a:lnTo>
                      <a:cubicBezTo>
                        <a:pt x="787" y="606"/>
                        <a:pt x="805" y="600"/>
                        <a:pt x="822" y="591"/>
                      </a:cubicBezTo>
                      <a:lnTo>
                        <a:pt x="848" y="621"/>
                      </a:lnTo>
                      <a:lnTo>
                        <a:pt x="901" y="577"/>
                      </a:lnTo>
                      <a:lnTo>
                        <a:pt x="876" y="546"/>
                      </a:lnTo>
                      <a:cubicBezTo>
                        <a:pt x="887" y="531"/>
                        <a:pt x="896" y="513"/>
                        <a:pt x="902" y="494"/>
                      </a:cubicBezTo>
                      <a:lnTo>
                        <a:pt x="942" y="49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lnSpc>
                      <a:spcPct val="120000"/>
                    </a:lnSpc>
                    <a:spcBef>
                      <a:spcPct val="0"/>
                    </a:spcBef>
                    <a:spcAft>
                      <a:spcPct val="0"/>
                    </a:spcAft>
                  </a:pPr>
                  <a:endParaRPr lang="zh-CN" altLang="en-US" dirty="0">
                    <a:solidFill>
                      <a:srgbClr val="313D51"/>
                    </a:solidFill>
                    <a:latin typeface="思源黑体" panose="020B0500000000000000" pitchFamily="34" charset="-122"/>
                    <a:ea typeface="宋体" panose="02010600030101010101" pitchFamily="2" charset="-122"/>
                  </a:endParaRPr>
                </a:p>
              </p:txBody>
            </p:sp>
          </p:grpSp>
          <p:sp>
            <p:nvSpPr>
              <p:cNvPr id="85" name="Rectangle 14"/>
              <p:cNvSpPr>
                <a:spLocks noChangeArrowheads="1"/>
              </p:cNvSpPr>
              <p:nvPr/>
            </p:nvSpPr>
            <p:spPr bwMode="auto">
              <a:xfrm>
                <a:off x="5581874" y="4613014"/>
                <a:ext cx="686726" cy="270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fontAlgn="base">
                  <a:lnSpc>
                    <a:spcPct val="120000"/>
                  </a:lnSpc>
                  <a:spcBef>
                    <a:spcPct val="0"/>
                  </a:spcBef>
                  <a:spcAft>
                    <a:spcPct val="0"/>
                  </a:spcAft>
                  <a:buFontTx/>
                  <a:buNone/>
                </a:pPr>
                <a:r>
                  <a:rPr lang="zh-CN" altLang="en-US" sz="1600" b="1" dirty="0">
                    <a:solidFill>
                      <a:srgbClr val="313D51"/>
                    </a:solidFill>
                    <a:latin typeface="思源黑体" panose="020B0500000000000000" pitchFamily="34" charset="-122"/>
                    <a:ea typeface="思源黑体" panose="020B0500000000000000" pitchFamily="34" charset="-122"/>
                  </a:rPr>
                  <a:t>PART </a:t>
                </a:r>
                <a:r>
                  <a:rPr lang="en-US" altLang="zh-CN" sz="1600" b="1" dirty="0">
                    <a:solidFill>
                      <a:srgbClr val="313D51"/>
                    </a:solidFill>
                    <a:latin typeface="思源黑体" panose="020B0500000000000000" pitchFamily="34" charset="-122"/>
                    <a:ea typeface="思源黑体" panose="020B0500000000000000" pitchFamily="34" charset="-122"/>
                  </a:rPr>
                  <a:t>4</a:t>
                </a:r>
                <a:endParaRPr lang="zh-CN" altLang="en-US" sz="1800" b="1" dirty="0">
                  <a:solidFill>
                    <a:srgbClr val="313D51"/>
                  </a:solidFill>
                  <a:latin typeface="思源黑体" panose="020B0500000000000000" pitchFamily="34" charset="-122"/>
                  <a:ea typeface="思源黑体" panose="020B0500000000000000" pitchFamily="34" charset="-122"/>
                </a:endParaRPr>
              </a:p>
            </p:txBody>
          </p:sp>
          <p:sp>
            <p:nvSpPr>
              <p:cNvPr id="86" name="TextBox 59"/>
              <p:cNvSpPr txBox="1">
                <a:spLocks noChangeArrowheads="1"/>
              </p:cNvSpPr>
              <p:nvPr/>
            </p:nvSpPr>
            <p:spPr bwMode="auto">
              <a:xfrm>
                <a:off x="6566160" y="4535226"/>
                <a:ext cx="4008229" cy="430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fontAlgn="base">
                  <a:lnSpc>
                    <a:spcPct val="120000"/>
                  </a:lnSpc>
                  <a:spcBef>
                    <a:spcPct val="0"/>
                  </a:spcBef>
                  <a:spcAft>
                    <a:spcPct val="0"/>
                  </a:spcAft>
                  <a:buFontTx/>
                  <a:buNone/>
                </a:pPr>
                <a:r>
                  <a:rPr lang="en-US" altLang="zh-CN" b="1" dirty="0">
                    <a:solidFill>
                      <a:srgbClr val="313D51"/>
                    </a:solidFill>
                    <a:latin typeface="思源黑体" panose="020B0500000000000000" pitchFamily="34" charset="-122"/>
                    <a:ea typeface="思源黑体" panose="020B0500000000000000" pitchFamily="34" charset="-122"/>
                  </a:rPr>
                  <a:t>Implementation &amp; Evaluation</a:t>
                </a:r>
                <a:endParaRPr lang="zh-CN" altLang="en-US" b="1" dirty="0">
                  <a:solidFill>
                    <a:srgbClr val="313D51"/>
                  </a:solidFill>
                  <a:latin typeface="思源黑体" panose="020B0500000000000000" pitchFamily="34" charset="-122"/>
                  <a:ea typeface="思源黑体" panose="020B0500000000000000" pitchFamily="34" charset="-122"/>
                </a:endParaRPr>
              </a:p>
            </p:txBody>
          </p:sp>
        </p:grpSp>
        <p:grpSp>
          <p:nvGrpSpPr>
            <p:cNvPr id="81" name="组合 80"/>
            <p:cNvGrpSpPr/>
            <p:nvPr/>
          </p:nvGrpSpPr>
          <p:grpSpPr>
            <a:xfrm flipH="1">
              <a:off x="6433491" y="4741665"/>
              <a:ext cx="4171535" cy="80892"/>
              <a:chOff x="2272062" y="2596259"/>
              <a:chExt cx="4173708" cy="80934"/>
            </a:xfrm>
          </p:grpSpPr>
          <p:cxnSp>
            <p:nvCxnSpPr>
              <p:cNvPr id="82" name="直接连接符 81"/>
              <p:cNvCxnSpPr/>
              <p:nvPr/>
            </p:nvCxnSpPr>
            <p:spPr>
              <a:xfrm>
                <a:off x="2272062" y="2672770"/>
                <a:ext cx="4158716" cy="0"/>
              </a:xfrm>
              <a:prstGeom prst="line">
                <a:avLst/>
              </a:prstGeom>
              <a:noFill/>
              <a:ln w="19050" cap="flat" cmpd="sng" algn="ctr">
                <a:solidFill>
                  <a:sysClr val="window" lastClr="FFFFFF">
                    <a:lumMod val="75000"/>
                  </a:sysClr>
                </a:solidFill>
                <a:prstDash val="solid"/>
                <a:miter lim="800000"/>
              </a:ln>
              <a:effectLst/>
            </p:spPr>
          </p:cxnSp>
          <p:sp>
            <p:nvSpPr>
              <p:cNvPr id="83" name="矩形 82"/>
              <p:cNvSpPr/>
              <p:nvPr/>
            </p:nvSpPr>
            <p:spPr>
              <a:xfrm>
                <a:off x="5494740" y="2596259"/>
                <a:ext cx="951030" cy="80934"/>
              </a:xfrm>
              <a:prstGeom prst="rect">
                <a:avLst/>
              </a:prstGeom>
              <a:solidFill>
                <a:srgbClr val="244C89"/>
              </a:solidFill>
              <a:ln w="12700" cap="flat" cmpd="sng" algn="ctr">
                <a:noFill/>
                <a:prstDash val="solid"/>
                <a:miter lim="800000"/>
              </a:ln>
              <a:effectLst/>
            </p:spPr>
            <p:txBody>
              <a:bodyPr rtlCol="0" anchor="ctr"/>
              <a:lstStyle/>
              <a:p>
                <a:pPr algn="ctr" defTabSz="913943">
                  <a:lnSpc>
                    <a:spcPct val="120000"/>
                  </a:lnSpc>
                  <a:defRPr/>
                </a:pPr>
                <a:endParaRPr lang="zh-CN" altLang="en-US" sz="1799" kern="0">
                  <a:solidFill>
                    <a:srgbClr val="313D51"/>
                  </a:solidFill>
                  <a:latin typeface="Calibri" panose="020F0502020204030204"/>
                  <a:ea typeface="宋体" panose="02010600030101010101" pitchFamily="2" charset="-122"/>
                </a:endParaRPr>
              </a:p>
            </p:txBody>
          </p:sp>
        </p:grpSp>
      </p:grpSp>
      <p:grpSp>
        <p:nvGrpSpPr>
          <p:cNvPr id="89" name="组合 88"/>
          <p:cNvGrpSpPr/>
          <p:nvPr/>
        </p:nvGrpSpPr>
        <p:grpSpPr>
          <a:xfrm>
            <a:off x="5714354" y="5108509"/>
            <a:ext cx="5969475" cy="578865"/>
            <a:chOff x="5714354" y="5108509"/>
            <a:chExt cx="5969475" cy="578865"/>
          </a:xfrm>
        </p:grpSpPr>
        <p:grpSp>
          <p:nvGrpSpPr>
            <p:cNvPr id="90" name="组合 89"/>
            <p:cNvGrpSpPr/>
            <p:nvPr/>
          </p:nvGrpSpPr>
          <p:grpSpPr>
            <a:xfrm>
              <a:off x="5714354" y="5108509"/>
              <a:ext cx="5969475" cy="576262"/>
              <a:chOff x="4753236" y="5238489"/>
              <a:chExt cx="5969475" cy="576262"/>
            </a:xfrm>
          </p:grpSpPr>
          <p:grpSp>
            <p:nvGrpSpPr>
              <p:cNvPr id="94" name="组合 25"/>
              <p:cNvGrpSpPr>
                <a:grpSpLocks/>
              </p:cNvGrpSpPr>
              <p:nvPr/>
            </p:nvGrpSpPr>
            <p:grpSpPr bwMode="auto">
              <a:xfrm>
                <a:off x="4753236" y="5238489"/>
                <a:ext cx="576262" cy="576262"/>
                <a:chOff x="6170389" y="5747903"/>
                <a:chExt cx="576064" cy="576064"/>
              </a:xfrm>
            </p:grpSpPr>
            <p:sp>
              <p:nvSpPr>
                <p:cNvPr id="97" name="圆角矩形 14"/>
                <p:cNvSpPr>
                  <a:spLocks noChangeArrowheads="1"/>
                </p:cNvSpPr>
                <p:nvPr/>
              </p:nvSpPr>
              <p:spPr bwMode="auto">
                <a:xfrm>
                  <a:off x="6170389" y="5747903"/>
                  <a:ext cx="576064" cy="576064"/>
                </a:xfrm>
                <a:prstGeom prst="roundRect">
                  <a:avLst>
                    <a:gd name="adj" fmla="val 16667"/>
                  </a:avLst>
                </a:prstGeom>
                <a:solidFill>
                  <a:srgbClr val="244C89"/>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fontAlgn="base">
                    <a:lnSpc>
                      <a:spcPct val="120000"/>
                    </a:lnSpc>
                    <a:spcBef>
                      <a:spcPct val="0"/>
                    </a:spcBef>
                    <a:spcAft>
                      <a:spcPct val="0"/>
                    </a:spcAft>
                    <a:buFontTx/>
                    <a:buNone/>
                  </a:pPr>
                  <a:endParaRPr lang="zh-CN" altLang="en-US" sz="1800" dirty="0">
                    <a:solidFill>
                      <a:srgbClr val="313D51"/>
                    </a:solidFill>
                    <a:latin typeface="思源黑体" panose="020B0500000000000000" pitchFamily="34" charset="-122"/>
                    <a:ea typeface="宋体" panose="02010600030101010101" pitchFamily="2" charset="-122"/>
                  </a:endParaRPr>
                </a:p>
              </p:txBody>
            </p:sp>
            <p:sp>
              <p:nvSpPr>
                <p:cNvPr id="98" name="Freeform 28"/>
                <p:cNvSpPr>
                  <a:spLocks noEditPoints="1"/>
                </p:cNvSpPr>
                <p:nvPr/>
              </p:nvSpPr>
              <p:spPr bwMode="auto">
                <a:xfrm>
                  <a:off x="6293383" y="5910861"/>
                  <a:ext cx="295907" cy="250148"/>
                </a:xfrm>
                <a:custGeom>
                  <a:avLst/>
                  <a:gdLst>
                    <a:gd name="T0" fmla="*/ 2147483646 w 923"/>
                    <a:gd name="T1" fmla="*/ 0 h 771"/>
                    <a:gd name="T2" fmla="*/ 2147483646 w 923"/>
                    <a:gd name="T3" fmla="*/ 2147483646 h 771"/>
                    <a:gd name="T4" fmla="*/ 2147483646 w 923"/>
                    <a:gd name="T5" fmla="*/ 2147483646 h 771"/>
                    <a:gd name="T6" fmla="*/ 2147483646 w 923"/>
                    <a:gd name="T7" fmla="*/ 2147483646 h 771"/>
                    <a:gd name="T8" fmla="*/ 2147483646 w 923"/>
                    <a:gd name="T9" fmla="*/ 2147483646 h 771"/>
                    <a:gd name="T10" fmla="*/ 2147483646 w 923"/>
                    <a:gd name="T11" fmla="*/ 2147483646 h 771"/>
                    <a:gd name="T12" fmla="*/ 2147483646 w 923"/>
                    <a:gd name="T13" fmla="*/ 2147483646 h 771"/>
                    <a:gd name="T14" fmla="*/ 2147483646 w 923"/>
                    <a:gd name="T15" fmla="*/ 2147483646 h 771"/>
                    <a:gd name="T16" fmla="*/ 2147483646 w 923"/>
                    <a:gd name="T17" fmla="*/ 2147483646 h 771"/>
                    <a:gd name="T18" fmla="*/ 2147483646 w 923"/>
                    <a:gd name="T19" fmla="*/ 2147483646 h 771"/>
                    <a:gd name="T20" fmla="*/ 2147483646 w 923"/>
                    <a:gd name="T21" fmla="*/ 2147483646 h 771"/>
                    <a:gd name="T22" fmla="*/ 2147483646 w 923"/>
                    <a:gd name="T23" fmla="*/ 2147483646 h 771"/>
                    <a:gd name="T24" fmla="*/ 2147483646 w 923"/>
                    <a:gd name="T25" fmla="*/ 2147483646 h 771"/>
                    <a:gd name="T26" fmla="*/ 2147483646 w 923"/>
                    <a:gd name="T27" fmla="*/ 2147483646 h 771"/>
                    <a:gd name="T28" fmla="*/ 2147483646 w 923"/>
                    <a:gd name="T29" fmla="*/ 2147483646 h 771"/>
                    <a:gd name="T30" fmla="*/ 2147483646 w 923"/>
                    <a:gd name="T31" fmla="*/ 2147483646 h 771"/>
                    <a:gd name="T32" fmla="*/ 2147483646 w 923"/>
                    <a:gd name="T33" fmla="*/ 2147483646 h 771"/>
                    <a:gd name="T34" fmla="*/ 2147483646 w 923"/>
                    <a:gd name="T35" fmla="*/ 2147483646 h 771"/>
                    <a:gd name="T36" fmla="*/ 2147483646 w 923"/>
                    <a:gd name="T37" fmla="*/ 2147483646 h 771"/>
                    <a:gd name="T38" fmla="*/ 2147483646 w 923"/>
                    <a:gd name="T39" fmla="*/ 2147483646 h 771"/>
                    <a:gd name="T40" fmla="*/ 2147483646 w 923"/>
                    <a:gd name="T41" fmla="*/ 2147483646 h 771"/>
                    <a:gd name="T42" fmla="*/ 2147483646 w 923"/>
                    <a:gd name="T43" fmla="*/ 2147483646 h 771"/>
                    <a:gd name="T44" fmla="*/ 2147483646 w 923"/>
                    <a:gd name="T45" fmla="*/ 2147483646 h 771"/>
                    <a:gd name="T46" fmla="*/ 2147483646 w 923"/>
                    <a:gd name="T47" fmla="*/ 2147483646 h 771"/>
                    <a:gd name="T48" fmla="*/ 2147483646 w 923"/>
                    <a:gd name="T49" fmla="*/ 2147483646 h 771"/>
                    <a:gd name="T50" fmla="*/ 2147483646 w 923"/>
                    <a:gd name="T51" fmla="*/ 2147483646 h 771"/>
                    <a:gd name="T52" fmla="*/ 2147483646 w 923"/>
                    <a:gd name="T53" fmla="*/ 2147483646 h 771"/>
                    <a:gd name="T54" fmla="*/ 2147483646 w 923"/>
                    <a:gd name="T55" fmla="*/ 2147483646 h 771"/>
                    <a:gd name="T56" fmla="*/ 2147483646 w 923"/>
                    <a:gd name="T57" fmla="*/ 2147483646 h 771"/>
                    <a:gd name="T58" fmla="*/ 2147483646 w 923"/>
                    <a:gd name="T59" fmla="*/ 2147483646 h 771"/>
                    <a:gd name="T60" fmla="*/ 2147483646 w 923"/>
                    <a:gd name="T61" fmla="*/ 2147483646 h 771"/>
                    <a:gd name="T62" fmla="*/ 2147483646 w 923"/>
                    <a:gd name="T63" fmla="*/ 2147483646 h 771"/>
                    <a:gd name="T64" fmla="*/ 2147483646 w 923"/>
                    <a:gd name="T65" fmla="*/ 2147483646 h 771"/>
                    <a:gd name="T66" fmla="*/ 2147483646 w 923"/>
                    <a:gd name="T67" fmla="*/ 2147483646 h 771"/>
                    <a:gd name="T68" fmla="*/ 2147483646 w 923"/>
                    <a:gd name="T69" fmla="*/ 2147483646 h 771"/>
                    <a:gd name="T70" fmla="*/ 2147483646 w 923"/>
                    <a:gd name="T71" fmla="*/ 2147483646 h 771"/>
                    <a:gd name="T72" fmla="*/ 2147483646 w 923"/>
                    <a:gd name="T73" fmla="*/ 2147483646 h 771"/>
                    <a:gd name="T74" fmla="*/ 2147483646 w 923"/>
                    <a:gd name="T75" fmla="*/ 2147483646 h 771"/>
                    <a:gd name="T76" fmla="*/ 0 w 923"/>
                    <a:gd name="T77" fmla="*/ 2147483646 h 771"/>
                    <a:gd name="T78" fmla="*/ 2147483646 w 923"/>
                    <a:gd name="T79" fmla="*/ 2147483646 h 771"/>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923" h="771">
                      <a:moveTo>
                        <a:pt x="303" y="0"/>
                      </a:moveTo>
                      <a:lnTo>
                        <a:pt x="819" y="0"/>
                      </a:lnTo>
                      <a:cubicBezTo>
                        <a:pt x="848" y="0"/>
                        <a:pt x="873" y="12"/>
                        <a:pt x="892" y="31"/>
                      </a:cubicBezTo>
                      <a:cubicBezTo>
                        <a:pt x="911" y="50"/>
                        <a:pt x="923" y="76"/>
                        <a:pt x="923" y="104"/>
                      </a:cubicBezTo>
                      <a:lnTo>
                        <a:pt x="923" y="313"/>
                      </a:lnTo>
                      <a:cubicBezTo>
                        <a:pt x="923" y="341"/>
                        <a:pt x="911" y="367"/>
                        <a:pt x="892" y="386"/>
                      </a:cubicBezTo>
                      <a:cubicBezTo>
                        <a:pt x="873" y="405"/>
                        <a:pt x="848" y="416"/>
                        <a:pt x="819" y="416"/>
                      </a:cubicBezTo>
                      <a:lnTo>
                        <a:pt x="737" y="416"/>
                      </a:lnTo>
                      <a:lnTo>
                        <a:pt x="626" y="553"/>
                      </a:lnTo>
                      <a:lnTo>
                        <a:pt x="584" y="605"/>
                      </a:lnTo>
                      <a:lnTo>
                        <a:pt x="584" y="537"/>
                      </a:lnTo>
                      <a:lnTo>
                        <a:pt x="584" y="416"/>
                      </a:lnTo>
                      <a:lnTo>
                        <a:pt x="494" y="416"/>
                      </a:lnTo>
                      <a:cubicBezTo>
                        <a:pt x="499" y="401"/>
                        <a:pt x="502" y="385"/>
                        <a:pt x="502" y="368"/>
                      </a:cubicBezTo>
                      <a:lnTo>
                        <a:pt x="608" y="368"/>
                      </a:lnTo>
                      <a:lnTo>
                        <a:pt x="632" y="368"/>
                      </a:lnTo>
                      <a:lnTo>
                        <a:pt x="632" y="392"/>
                      </a:lnTo>
                      <a:lnTo>
                        <a:pt x="632" y="470"/>
                      </a:lnTo>
                      <a:lnTo>
                        <a:pt x="707" y="377"/>
                      </a:lnTo>
                      <a:lnTo>
                        <a:pt x="714" y="368"/>
                      </a:lnTo>
                      <a:lnTo>
                        <a:pt x="726" y="368"/>
                      </a:lnTo>
                      <a:lnTo>
                        <a:pt x="819" y="368"/>
                      </a:lnTo>
                      <a:cubicBezTo>
                        <a:pt x="834" y="368"/>
                        <a:pt x="848" y="362"/>
                        <a:pt x="858" y="352"/>
                      </a:cubicBezTo>
                      <a:cubicBezTo>
                        <a:pt x="868" y="342"/>
                        <a:pt x="875" y="328"/>
                        <a:pt x="875" y="313"/>
                      </a:cubicBezTo>
                      <a:lnTo>
                        <a:pt x="875" y="104"/>
                      </a:lnTo>
                      <a:cubicBezTo>
                        <a:pt x="875" y="89"/>
                        <a:pt x="868" y="75"/>
                        <a:pt x="858" y="65"/>
                      </a:cubicBezTo>
                      <a:cubicBezTo>
                        <a:pt x="848" y="55"/>
                        <a:pt x="834" y="48"/>
                        <a:pt x="819" y="48"/>
                      </a:cubicBezTo>
                      <a:lnTo>
                        <a:pt x="303" y="48"/>
                      </a:lnTo>
                      <a:cubicBezTo>
                        <a:pt x="288" y="48"/>
                        <a:pt x="274" y="55"/>
                        <a:pt x="264" y="65"/>
                      </a:cubicBezTo>
                      <a:cubicBezTo>
                        <a:pt x="253" y="75"/>
                        <a:pt x="247" y="89"/>
                        <a:pt x="247" y="104"/>
                      </a:cubicBezTo>
                      <a:lnTo>
                        <a:pt x="247" y="293"/>
                      </a:lnTo>
                      <a:cubicBezTo>
                        <a:pt x="235" y="311"/>
                        <a:pt x="228" y="333"/>
                        <a:pt x="226" y="356"/>
                      </a:cubicBezTo>
                      <a:cubicBezTo>
                        <a:pt x="219" y="347"/>
                        <a:pt x="210" y="338"/>
                        <a:pt x="201" y="332"/>
                      </a:cubicBezTo>
                      <a:cubicBezTo>
                        <a:pt x="200" y="325"/>
                        <a:pt x="199" y="319"/>
                        <a:pt x="199" y="313"/>
                      </a:cubicBezTo>
                      <a:lnTo>
                        <a:pt x="199" y="104"/>
                      </a:lnTo>
                      <a:cubicBezTo>
                        <a:pt x="199" y="76"/>
                        <a:pt x="211" y="50"/>
                        <a:pt x="230" y="31"/>
                      </a:cubicBezTo>
                      <a:cubicBezTo>
                        <a:pt x="248" y="12"/>
                        <a:pt x="274" y="0"/>
                        <a:pt x="303" y="0"/>
                      </a:cubicBezTo>
                      <a:close/>
                      <a:moveTo>
                        <a:pt x="130" y="344"/>
                      </a:moveTo>
                      <a:lnTo>
                        <a:pt x="130" y="344"/>
                      </a:lnTo>
                      <a:cubicBezTo>
                        <a:pt x="83" y="344"/>
                        <a:pt x="45" y="382"/>
                        <a:pt x="45" y="429"/>
                      </a:cubicBezTo>
                      <a:cubicBezTo>
                        <a:pt x="45" y="476"/>
                        <a:pt x="83" y="514"/>
                        <a:pt x="130" y="514"/>
                      </a:cubicBezTo>
                      <a:cubicBezTo>
                        <a:pt x="177" y="514"/>
                        <a:pt x="215" y="476"/>
                        <a:pt x="215" y="429"/>
                      </a:cubicBezTo>
                      <a:cubicBezTo>
                        <a:pt x="215" y="382"/>
                        <a:pt x="177" y="344"/>
                        <a:pt x="130" y="344"/>
                      </a:cubicBezTo>
                      <a:close/>
                      <a:moveTo>
                        <a:pt x="364" y="265"/>
                      </a:moveTo>
                      <a:lnTo>
                        <a:pt x="364" y="265"/>
                      </a:lnTo>
                      <a:cubicBezTo>
                        <a:pt x="307" y="265"/>
                        <a:pt x="261" y="311"/>
                        <a:pt x="261" y="368"/>
                      </a:cubicBezTo>
                      <a:cubicBezTo>
                        <a:pt x="261" y="425"/>
                        <a:pt x="307" y="471"/>
                        <a:pt x="364" y="471"/>
                      </a:cubicBezTo>
                      <a:cubicBezTo>
                        <a:pt x="420" y="471"/>
                        <a:pt x="466" y="425"/>
                        <a:pt x="466" y="368"/>
                      </a:cubicBezTo>
                      <a:cubicBezTo>
                        <a:pt x="466" y="311"/>
                        <a:pt x="420" y="265"/>
                        <a:pt x="364" y="265"/>
                      </a:cubicBezTo>
                      <a:close/>
                      <a:moveTo>
                        <a:pt x="274" y="748"/>
                      </a:moveTo>
                      <a:lnTo>
                        <a:pt x="274" y="748"/>
                      </a:lnTo>
                      <a:lnTo>
                        <a:pt x="274" y="601"/>
                      </a:lnTo>
                      <a:lnTo>
                        <a:pt x="285" y="601"/>
                      </a:lnTo>
                      <a:lnTo>
                        <a:pt x="285" y="748"/>
                      </a:lnTo>
                      <a:lnTo>
                        <a:pt x="285" y="771"/>
                      </a:lnTo>
                      <a:lnTo>
                        <a:pt x="446" y="771"/>
                      </a:lnTo>
                      <a:lnTo>
                        <a:pt x="446" y="748"/>
                      </a:lnTo>
                      <a:lnTo>
                        <a:pt x="446" y="601"/>
                      </a:lnTo>
                      <a:lnTo>
                        <a:pt x="457" y="601"/>
                      </a:lnTo>
                      <a:lnTo>
                        <a:pt x="457" y="748"/>
                      </a:lnTo>
                      <a:lnTo>
                        <a:pt x="522" y="748"/>
                      </a:lnTo>
                      <a:lnTo>
                        <a:pt x="522" y="548"/>
                      </a:lnTo>
                      <a:cubicBezTo>
                        <a:pt x="522" y="512"/>
                        <a:pt x="493" y="483"/>
                        <a:pt x="458" y="483"/>
                      </a:cubicBezTo>
                      <a:cubicBezTo>
                        <a:pt x="262" y="483"/>
                        <a:pt x="468" y="483"/>
                        <a:pt x="271" y="483"/>
                      </a:cubicBezTo>
                      <a:cubicBezTo>
                        <a:pt x="236" y="483"/>
                        <a:pt x="207" y="512"/>
                        <a:pt x="207" y="548"/>
                      </a:cubicBezTo>
                      <a:lnTo>
                        <a:pt x="207" y="748"/>
                      </a:lnTo>
                      <a:cubicBezTo>
                        <a:pt x="218" y="748"/>
                        <a:pt x="245" y="748"/>
                        <a:pt x="274" y="748"/>
                      </a:cubicBezTo>
                      <a:close/>
                      <a:moveTo>
                        <a:pt x="55" y="743"/>
                      </a:moveTo>
                      <a:lnTo>
                        <a:pt x="55" y="743"/>
                      </a:lnTo>
                      <a:lnTo>
                        <a:pt x="55" y="622"/>
                      </a:lnTo>
                      <a:lnTo>
                        <a:pt x="65" y="622"/>
                      </a:lnTo>
                      <a:lnTo>
                        <a:pt x="65" y="743"/>
                      </a:lnTo>
                      <a:lnTo>
                        <a:pt x="65" y="757"/>
                      </a:lnTo>
                      <a:lnTo>
                        <a:pt x="174" y="757"/>
                      </a:lnTo>
                      <a:lnTo>
                        <a:pt x="174" y="548"/>
                      </a:lnTo>
                      <a:cubicBezTo>
                        <a:pt x="174" y="540"/>
                        <a:pt x="175" y="532"/>
                        <a:pt x="177" y="524"/>
                      </a:cubicBezTo>
                      <a:lnTo>
                        <a:pt x="53" y="524"/>
                      </a:lnTo>
                      <a:cubicBezTo>
                        <a:pt x="24" y="524"/>
                        <a:pt x="0" y="548"/>
                        <a:pt x="0" y="577"/>
                      </a:cubicBezTo>
                      <a:lnTo>
                        <a:pt x="0" y="743"/>
                      </a:lnTo>
                      <a:cubicBezTo>
                        <a:pt x="10" y="743"/>
                        <a:pt x="32" y="743"/>
                        <a:pt x="55" y="74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lnSpc>
                      <a:spcPct val="120000"/>
                    </a:lnSpc>
                    <a:spcBef>
                      <a:spcPct val="0"/>
                    </a:spcBef>
                    <a:spcAft>
                      <a:spcPct val="0"/>
                    </a:spcAft>
                  </a:pPr>
                  <a:endParaRPr lang="zh-CN" altLang="en-US" dirty="0">
                    <a:solidFill>
                      <a:srgbClr val="313D51"/>
                    </a:solidFill>
                    <a:latin typeface="思源黑体" panose="020B0500000000000000" pitchFamily="34" charset="-122"/>
                    <a:ea typeface="宋体" panose="02010600030101010101" pitchFamily="2" charset="-122"/>
                  </a:endParaRPr>
                </a:p>
              </p:txBody>
            </p:sp>
          </p:grpSp>
          <p:sp>
            <p:nvSpPr>
              <p:cNvPr id="95" name="Rectangle 14"/>
              <p:cNvSpPr>
                <a:spLocks noChangeArrowheads="1"/>
              </p:cNvSpPr>
              <p:nvPr/>
            </p:nvSpPr>
            <p:spPr bwMode="auto">
              <a:xfrm>
                <a:off x="5581874" y="5405176"/>
                <a:ext cx="686726" cy="270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fontAlgn="base">
                  <a:lnSpc>
                    <a:spcPct val="120000"/>
                  </a:lnSpc>
                  <a:spcBef>
                    <a:spcPct val="0"/>
                  </a:spcBef>
                  <a:spcAft>
                    <a:spcPct val="0"/>
                  </a:spcAft>
                  <a:buFontTx/>
                  <a:buNone/>
                </a:pPr>
                <a:r>
                  <a:rPr lang="zh-CN" altLang="en-US" sz="1600" b="1" dirty="0">
                    <a:solidFill>
                      <a:srgbClr val="313D51"/>
                    </a:solidFill>
                    <a:latin typeface="思源黑体" panose="020B0500000000000000" pitchFamily="34" charset="-122"/>
                    <a:ea typeface="思源黑体" panose="020B0500000000000000" pitchFamily="34" charset="-122"/>
                  </a:rPr>
                  <a:t>PART </a:t>
                </a:r>
                <a:r>
                  <a:rPr lang="en-US" altLang="zh-CN" sz="1600" b="1" dirty="0">
                    <a:solidFill>
                      <a:srgbClr val="313D51"/>
                    </a:solidFill>
                    <a:latin typeface="思源黑体" panose="020B0500000000000000" pitchFamily="34" charset="-122"/>
                    <a:ea typeface="思源黑体" panose="020B0500000000000000" pitchFamily="34" charset="-122"/>
                  </a:rPr>
                  <a:t>5</a:t>
                </a:r>
                <a:endParaRPr lang="zh-CN" altLang="en-US" sz="1800" b="1" dirty="0">
                  <a:solidFill>
                    <a:srgbClr val="313D51"/>
                  </a:solidFill>
                  <a:latin typeface="思源黑体" panose="020B0500000000000000" pitchFamily="34" charset="-122"/>
                  <a:ea typeface="思源黑体" panose="020B0500000000000000" pitchFamily="34" charset="-122"/>
                </a:endParaRPr>
              </a:p>
            </p:txBody>
          </p:sp>
          <p:sp>
            <p:nvSpPr>
              <p:cNvPr id="96" name="TextBox 59"/>
              <p:cNvSpPr txBox="1">
                <a:spLocks noChangeArrowheads="1"/>
              </p:cNvSpPr>
              <p:nvPr/>
            </p:nvSpPr>
            <p:spPr bwMode="auto">
              <a:xfrm>
                <a:off x="6566161" y="5309926"/>
                <a:ext cx="4156550" cy="430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fontAlgn="base">
                  <a:lnSpc>
                    <a:spcPct val="120000"/>
                  </a:lnSpc>
                  <a:spcBef>
                    <a:spcPct val="0"/>
                  </a:spcBef>
                  <a:spcAft>
                    <a:spcPct val="0"/>
                  </a:spcAft>
                  <a:buFontTx/>
                  <a:buNone/>
                </a:pPr>
                <a:r>
                  <a:rPr lang="en-US" altLang="zh-CN" b="1" dirty="0">
                    <a:solidFill>
                      <a:srgbClr val="313D51"/>
                    </a:solidFill>
                    <a:latin typeface="思源黑体" panose="020B0500000000000000" pitchFamily="34" charset="-122"/>
                    <a:ea typeface="思源黑体" panose="020B0500000000000000" pitchFamily="34" charset="-122"/>
                  </a:rPr>
                  <a:t>Discussion &amp; Conclusions</a:t>
                </a:r>
                <a:endParaRPr lang="zh-CN" altLang="en-US" b="1" dirty="0">
                  <a:solidFill>
                    <a:srgbClr val="313D51"/>
                  </a:solidFill>
                  <a:latin typeface="思源黑体" panose="020B0500000000000000" pitchFamily="34" charset="-122"/>
                  <a:ea typeface="思源黑体" panose="020B0500000000000000" pitchFamily="34" charset="-122"/>
                </a:endParaRPr>
              </a:p>
            </p:txBody>
          </p:sp>
        </p:grpSp>
        <p:grpSp>
          <p:nvGrpSpPr>
            <p:cNvPr id="91" name="组合 90"/>
            <p:cNvGrpSpPr/>
            <p:nvPr/>
          </p:nvGrpSpPr>
          <p:grpSpPr>
            <a:xfrm flipH="1">
              <a:off x="6433491" y="5606482"/>
              <a:ext cx="4171535" cy="80892"/>
              <a:chOff x="2272062" y="2596259"/>
              <a:chExt cx="4173708" cy="80934"/>
            </a:xfrm>
          </p:grpSpPr>
          <p:cxnSp>
            <p:nvCxnSpPr>
              <p:cNvPr id="92" name="直接连接符 91"/>
              <p:cNvCxnSpPr/>
              <p:nvPr/>
            </p:nvCxnSpPr>
            <p:spPr>
              <a:xfrm>
                <a:off x="2272062" y="2672770"/>
                <a:ext cx="4158716" cy="0"/>
              </a:xfrm>
              <a:prstGeom prst="line">
                <a:avLst/>
              </a:prstGeom>
              <a:noFill/>
              <a:ln w="19050" cap="flat" cmpd="sng" algn="ctr">
                <a:solidFill>
                  <a:sysClr val="window" lastClr="FFFFFF">
                    <a:lumMod val="75000"/>
                  </a:sysClr>
                </a:solidFill>
                <a:prstDash val="solid"/>
                <a:miter lim="800000"/>
              </a:ln>
              <a:effectLst/>
            </p:spPr>
          </p:cxnSp>
          <p:sp>
            <p:nvSpPr>
              <p:cNvPr id="93" name="矩形 92"/>
              <p:cNvSpPr/>
              <p:nvPr/>
            </p:nvSpPr>
            <p:spPr>
              <a:xfrm>
                <a:off x="5494740" y="2596259"/>
                <a:ext cx="951030" cy="80934"/>
              </a:xfrm>
              <a:prstGeom prst="rect">
                <a:avLst/>
              </a:prstGeom>
              <a:solidFill>
                <a:srgbClr val="244C89"/>
              </a:solidFill>
              <a:ln w="12700" cap="flat" cmpd="sng" algn="ctr">
                <a:noFill/>
                <a:prstDash val="solid"/>
                <a:miter lim="800000"/>
              </a:ln>
              <a:effectLst/>
            </p:spPr>
            <p:txBody>
              <a:bodyPr rtlCol="0" anchor="ctr"/>
              <a:lstStyle/>
              <a:p>
                <a:pPr algn="ctr" defTabSz="913943">
                  <a:lnSpc>
                    <a:spcPct val="120000"/>
                  </a:lnSpc>
                  <a:defRPr/>
                </a:pPr>
                <a:endParaRPr lang="zh-CN" altLang="en-US" sz="1799" kern="0">
                  <a:solidFill>
                    <a:srgbClr val="313D51"/>
                  </a:solidFill>
                  <a:latin typeface="Calibri" panose="020F0502020204030204"/>
                  <a:ea typeface="宋体" panose="02010600030101010101" pitchFamily="2" charset="-122"/>
                </a:endParaRPr>
              </a:p>
            </p:txBody>
          </p:sp>
        </p:grpSp>
      </p:grpSp>
      <p:sp>
        <p:nvSpPr>
          <p:cNvPr id="2" name="文本框 1"/>
          <p:cNvSpPr txBox="1"/>
          <p:nvPr/>
        </p:nvSpPr>
        <p:spPr>
          <a:xfrm>
            <a:off x="7384026" y="827314"/>
            <a:ext cx="3144637" cy="369332"/>
          </a:xfrm>
          <a:prstGeom prst="rect">
            <a:avLst/>
          </a:prstGeom>
          <a:noFill/>
        </p:spPr>
        <p:txBody>
          <a:bodyPr wrap="square" rtlCol="0">
            <a:spAutoFit/>
          </a:bodyPr>
          <a:lstStyle/>
          <a:p>
            <a:r>
              <a:rPr lang="en-US" altLang="zh-CN" dirty="0">
                <a:solidFill>
                  <a:srgbClr val="FFFFFF"/>
                </a:solidFill>
              </a:rPr>
              <a:t>https://www.ypppt.com/</a:t>
            </a:r>
            <a:endParaRPr lang="zh-CN" altLang="en-US" dirty="0">
              <a:solidFill>
                <a:srgbClr val="FFFFFF"/>
              </a:solidFill>
            </a:endParaRPr>
          </a:p>
        </p:txBody>
      </p:sp>
    </p:spTree>
    <p:extLst>
      <p:ext uri="{BB962C8B-B14F-4D97-AF65-F5344CB8AC3E}">
        <p14:creationId xmlns:p14="http://schemas.microsoft.com/office/powerpoint/2010/main" val="333241231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14:presetBounceEnd="40000">
                                      <p:stCondLst>
                                        <p:cond delay="0"/>
                                      </p:stCondLst>
                                      <p:childTnLst>
                                        <p:set>
                                          <p:cBhvr>
                                            <p:cTn id="6" dur="1" fill="hold">
                                              <p:stCondLst>
                                                <p:cond delay="0"/>
                                              </p:stCondLst>
                                            </p:cTn>
                                            <p:tgtEl>
                                              <p:spTgt spid="54"/>
                                            </p:tgtEl>
                                            <p:attrNameLst>
                                              <p:attrName>style.visibility</p:attrName>
                                            </p:attrNameLst>
                                          </p:cBhvr>
                                          <p:to>
                                            <p:strVal val="visible"/>
                                          </p:to>
                                        </p:set>
                                        <p:anim calcmode="lin" valueType="num" p14:bounceEnd="40000">
                                          <p:cBhvr additive="base">
                                            <p:cTn id="7" dur="1000" fill="hold"/>
                                            <p:tgtEl>
                                              <p:spTgt spid="54"/>
                                            </p:tgtEl>
                                            <p:attrNameLst>
                                              <p:attrName>ppt_x</p:attrName>
                                            </p:attrNameLst>
                                          </p:cBhvr>
                                          <p:tavLst>
                                            <p:tav tm="0">
                                              <p:val>
                                                <p:strVal val="1+#ppt_w/2"/>
                                              </p:val>
                                            </p:tav>
                                            <p:tav tm="100000">
                                              <p:val>
                                                <p:strVal val="#ppt_x"/>
                                              </p:val>
                                            </p:tav>
                                          </p:tavLst>
                                        </p:anim>
                                        <p:anim calcmode="lin" valueType="num" p14:bounceEnd="40000">
                                          <p:cBhvr additive="base">
                                            <p:cTn id="8" dur="1000" fill="hold"/>
                                            <p:tgtEl>
                                              <p:spTgt spid="54"/>
                                            </p:tgtEl>
                                            <p:attrNameLst>
                                              <p:attrName>ppt_y</p:attrName>
                                            </p:attrNameLst>
                                          </p:cBhvr>
                                          <p:tavLst>
                                            <p:tav tm="0">
                                              <p:val>
                                                <p:strVal val="#ppt_y"/>
                                              </p:val>
                                            </p:tav>
                                            <p:tav tm="100000">
                                              <p:val>
                                                <p:strVal val="#ppt_y"/>
                                              </p:val>
                                            </p:tav>
                                          </p:tavLst>
                                        </p:anim>
                                      </p:childTnLst>
                                    </p:cTn>
                                  </p:par>
                                  <p:par>
                                    <p:cTn id="9" presetID="2" presetClass="entr" presetSubtype="1" fill="hold" nodeType="withEffect" p14:presetBounceEnd="40000">
                                      <p:stCondLst>
                                        <p:cond delay="0"/>
                                      </p:stCondLst>
                                      <p:childTnLst>
                                        <p:set>
                                          <p:cBhvr>
                                            <p:cTn id="10" dur="1" fill="hold">
                                              <p:stCondLst>
                                                <p:cond delay="0"/>
                                              </p:stCondLst>
                                            </p:cTn>
                                            <p:tgtEl>
                                              <p:spTgt spid="26"/>
                                            </p:tgtEl>
                                            <p:attrNameLst>
                                              <p:attrName>style.visibility</p:attrName>
                                            </p:attrNameLst>
                                          </p:cBhvr>
                                          <p:to>
                                            <p:strVal val="visible"/>
                                          </p:to>
                                        </p:set>
                                        <p:anim calcmode="lin" valueType="num" p14:bounceEnd="40000">
                                          <p:cBhvr additive="base">
                                            <p:cTn id="11" dur="1000" fill="hold"/>
                                            <p:tgtEl>
                                              <p:spTgt spid="26"/>
                                            </p:tgtEl>
                                            <p:attrNameLst>
                                              <p:attrName>ppt_x</p:attrName>
                                            </p:attrNameLst>
                                          </p:cBhvr>
                                          <p:tavLst>
                                            <p:tav tm="0">
                                              <p:val>
                                                <p:strVal val="#ppt_x"/>
                                              </p:val>
                                            </p:tav>
                                            <p:tav tm="100000">
                                              <p:val>
                                                <p:strVal val="#ppt_x"/>
                                              </p:val>
                                            </p:tav>
                                          </p:tavLst>
                                        </p:anim>
                                        <p:anim calcmode="lin" valueType="num" p14:bounceEnd="40000">
                                          <p:cBhvr additive="base">
                                            <p:cTn id="12" dur="1000" fill="hold"/>
                                            <p:tgtEl>
                                              <p:spTgt spid="26"/>
                                            </p:tgtEl>
                                            <p:attrNameLst>
                                              <p:attrName>ppt_y</p:attrName>
                                            </p:attrNameLst>
                                          </p:cBhvr>
                                          <p:tavLst>
                                            <p:tav tm="0">
                                              <p:val>
                                                <p:strVal val="0-#ppt_h/2"/>
                                              </p:val>
                                            </p:tav>
                                            <p:tav tm="100000">
                                              <p:val>
                                                <p:strVal val="#ppt_y"/>
                                              </p:val>
                                            </p:tav>
                                          </p:tavLst>
                                        </p:anim>
                                      </p:childTnLst>
                                    </p:cTn>
                                  </p:par>
                                </p:childTnLst>
                              </p:cTn>
                            </p:par>
                            <p:par>
                              <p:cTn id="13" fill="hold">
                                <p:stCondLst>
                                  <p:cond delay="1000"/>
                                </p:stCondLst>
                                <p:childTnLst>
                                  <p:par>
                                    <p:cTn id="14" presetID="2" presetClass="entr" presetSubtype="2" fill="hold" nodeType="afterEffect">
                                      <p:stCondLst>
                                        <p:cond delay="0"/>
                                      </p:stCondLst>
                                      <p:childTnLst>
                                        <p:set>
                                          <p:cBhvr>
                                            <p:cTn id="15" dur="1" fill="hold">
                                              <p:stCondLst>
                                                <p:cond delay="0"/>
                                              </p:stCondLst>
                                            </p:cTn>
                                            <p:tgtEl>
                                              <p:spTgt spid="30"/>
                                            </p:tgtEl>
                                            <p:attrNameLst>
                                              <p:attrName>style.visibility</p:attrName>
                                            </p:attrNameLst>
                                          </p:cBhvr>
                                          <p:to>
                                            <p:strVal val="visible"/>
                                          </p:to>
                                        </p:set>
                                        <p:anim calcmode="lin" valueType="num">
                                          <p:cBhvr additive="base">
                                            <p:cTn id="16" dur="500" fill="hold"/>
                                            <p:tgtEl>
                                              <p:spTgt spid="30"/>
                                            </p:tgtEl>
                                            <p:attrNameLst>
                                              <p:attrName>ppt_x</p:attrName>
                                            </p:attrNameLst>
                                          </p:cBhvr>
                                          <p:tavLst>
                                            <p:tav tm="0">
                                              <p:val>
                                                <p:strVal val="1+#ppt_w/2"/>
                                              </p:val>
                                            </p:tav>
                                            <p:tav tm="100000">
                                              <p:val>
                                                <p:strVal val="#ppt_x"/>
                                              </p:val>
                                            </p:tav>
                                          </p:tavLst>
                                        </p:anim>
                                        <p:anim calcmode="lin" valueType="num">
                                          <p:cBhvr additive="base">
                                            <p:cTn id="17" dur="500" fill="hold"/>
                                            <p:tgtEl>
                                              <p:spTgt spid="30"/>
                                            </p:tgtEl>
                                            <p:attrNameLst>
                                              <p:attrName>ppt_y</p:attrName>
                                            </p:attrNameLst>
                                          </p:cBhvr>
                                          <p:tavLst>
                                            <p:tav tm="0">
                                              <p:val>
                                                <p:strVal val="#ppt_y"/>
                                              </p:val>
                                            </p:tav>
                                            <p:tav tm="100000">
                                              <p:val>
                                                <p:strVal val="#ppt_y"/>
                                              </p:val>
                                            </p:tav>
                                          </p:tavLst>
                                        </p:anim>
                                      </p:childTnLst>
                                    </p:cTn>
                                  </p:par>
                                </p:childTnLst>
                              </p:cTn>
                            </p:par>
                            <p:par>
                              <p:cTn id="18" fill="hold">
                                <p:stCondLst>
                                  <p:cond delay="1500"/>
                                </p:stCondLst>
                                <p:childTnLst>
                                  <p:par>
                                    <p:cTn id="19" presetID="2" presetClass="entr" presetSubtype="2" fill="hold" nodeType="afterEffect">
                                      <p:stCondLst>
                                        <p:cond delay="0"/>
                                      </p:stCondLst>
                                      <p:childTnLst>
                                        <p:set>
                                          <p:cBhvr>
                                            <p:cTn id="20" dur="1" fill="hold">
                                              <p:stCondLst>
                                                <p:cond delay="0"/>
                                              </p:stCondLst>
                                            </p:cTn>
                                            <p:tgtEl>
                                              <p:spTgt spid="59"/>
                                            </p:tgtEl>
                                            <p:attrNameLst>
                                              <p:attrName>style.visibility</p:attrName>
                                            </p:attrNameLst>
                                          </p:cBhvr>
                                          <p:to>
                                            <p:strVal val="visible"/>
                                          </p:to>
                                        </p:set>
                                        <p:anim calcmode="lin" valueType="num">
                                          <p:cBhvr additive="base">
                                            <p:cTn id="21" dur="500" fill="hold"/>
                                            <p:tgtEl>
                                              <p:spTgt spid="59"/>
                                            </p:tgtEl>
                                            <p:attrNameLst>
                                              <p:attrName>ppt_x</p:attrName>
                                            </p:attrNameLst>
                                          </p:cBhvr>
                                          <p:tavLst>
                                            <p:tav tm="0">
                                              <p:val>
                                                <p:strVal val="1+#ppt_w/2"/>
                                              </p:val>
                                            </p:tav>
                                            <p:tav tm="100000">
                                              <p:val>
                                                <p:strVal val="#ppt_x"/>
                                              </p:val>
                                            </p:tav>
                                          </p:tavLst>
                                        </p:anim>
                                        <p:anim calcmode="lin" valueType="num">
                                          <p:cBhvr additive="base">
                                            <p:cTn id="22" dur="500" fill="hold"/>
                                            <p:tgtEl>
                                              <p:spTgt spid="59"/>
                                            </p:tgtEl>
                                            <p:attrNameLst>
                                              <p:attrName>ppt_y</p:attrName>
                                            </p:attrNameLst>
                                          </p:cBhvr>
                                          <p:tavLst>
                                            <p:tav tm="0">
                                              <p:val>
                                                <p:strVal val="#ppt_y"/>
                                              </p:val>
                                            </p:tav>
                                            <p:tav tm="100000">
                                              <p:val>
                                                <p:strVal val="#ppt_y"/>
                                              </p:val>
                                            </p:tav>
                                          </p:tavLst>
                                        </p:anim>
                                      </p:childTnLst>
                                    </p:cTn>
                                  </p:par>
                                </p:childTnLst>
                              </p:cTn>
                            </p:par>
                            <p:par>
                              <p:cTn id="23" fill="hold">
                                <p:stCondLst>
                                  <p:cond delay="2000"/>
                                </p:stCondLst>
                                <p:childTnLst>
                                  <p:par>
                                    <p:cTn id="24" presetID="2" presetClass="entr" presetSubtype="2" fill="hold" nodeType="afterEffect">
                                      <p:stCondLst>
                                        <p:cond delay="0"/>
                                      </p:stCondLst>
                                      <p:childTnLst>
                                        <p:set>
                                          <p:cBhvr>
                                            <p:cTn id="25" dur="1" fill="hold">
                                              <p:stCondLst>
                                                <p:cond delay="0"/>
                                              </p:stCondLst>
                                            </p:cTn>
                                            <p:tgtEl>
                                              <p:spTgt spid="69"/>
                                            </p:tgtEl>
                                            <p:attrNameLst>
                                              <p:attrName>style.visibility</p:attrName>
                                            </p:attrNameLst>
                                          </p:cBhvr>
                                          <p:to>
                                            <p:strVal val="visible"/>
                                          </p:to>
                                        </p:set>
                                        <p:anim calcmode="lin" valueType="num">
                                          <p:cBhvr additive="base">
                                            <p:cTn id="26" dur="500" fill="hold"/>
                                            <p:tgtEl>
                                              <p:spTgt spid="69"/>
                                            </p:tgtEl>
                                            <p:attrNameLst>
                                              <p:attrName>ppt_x</p:attrName>
                                            </p:attrNameLst>
                                          </p:cBhvr>
                                          <p:tavLst>
                                            <p:tav tm="0">
                                              <p:val>
                                                <p:strVal val="1+#ppt_w/2"/>
                                              </p:val>
                                            </p:tav>
                                            <p:tav tm="100000">
                                              <p:val>
                                                <p:strVal val="#ppt_x"/>
                                              </p:val>
                                            </p:tav>
                                          </p:tavLst>
                                        </p:anim>
                                        <p:anim calcmode="lin" valueType="num">
                                          <p:cBhvr additive="base">
                                            <p:cTn id="27" dur="500" fill="hold"/>
                                            <p:tgtEl>
                                              <p:spTgt spid="69"/>
                                            </p:tgtEl>
                                            <p:attrNameLst>
                                              <p:attrName>ppt_y</p:attrName>
                                            </p:attrNameLst>
                                          </p:cBhvr>
                                          <p:tavLst>
                                            <p:tav tm="0">
                                              <p:val>
                                                <p:strVal val="#ppt_y"/>
                                              </p:val>
                                            </p:tav>
                                            <p:tav tm="100000">
                                              <p:val>
                                                <p:strVal val="#ppt_y"/>
                                              </p:val>
                                            </p:tav>
                                          </p:tavLst>
                                        </p:anim>
                                      </p:childTnLst>
                                    </p:cTn>
                                  </p:par>
                                </p:childTnLst>
                              </p:cTn>
                            </p:par>
                            <p:par>
                              <p:cTn id="28" fill="hold">
                                <p:stCondLst>
                                  <p:cond delay="2500"/>
                                </p:stCondLst>
                                <p:childTnLst>
                                  <p:par>
                                    <p:cTn id="29" presetID="2" presetClass="entr" presetSubtype="2" fill="hold" nodeType="afterEffect">
                                      <p:stCondLst>
                                        <p:cond delay="0"/>
                                      </p:stCondLst>
                                      <p:childTnLst>
                                        <p:set>
                                          <p:cBhvr>
                                            <p:cTn id="30" dur="1" fill="hold">
                                              <p:stCondLst>
                                                <p:cond delay="0"/>
                                              </p:stCondLst>
                                            </p:cTn>
                                            <p:tgtEl>
                                              <p:spTgt spid="79"/>
                                            </p:tgtEl>
                                            <p:attrNameLst>
                                              <p:attrName>style.visibility</p:attrName>
                                            </p:attrNameLst>
                                          </p:cBhvr>
                                          <p:to>
                                            <p:strVal val="visible"/>
                                          </p:to>
                                        </p:set>
                                        <p:anim calcmode="lin" valueType="num">
                                          <p:cBhvr additive="base">
                                            <p:cTn id="31" dur="500" fill="hold"/>
                                            <p:tgtEl>
                                              <p:spTgt spid="79"/>
                                            </p:tgtEl>
                                            <p:attrNameLst>
                                              <p:attrName>ppt_x</p:attrName>
                                            </p:attrNameLst>
                                          </p:cBhvr>
                                          <p:tavLst>
                                            <p:tav tm="0">
                                              <p:val>
                                                <p:strVal val="1+#ppt_w/2"/>
                                              </p:val>
                                            </p:tav>
                                            <p:tav tm="100000">
                                              <p:val>
                                                <p:strVal val="#ppt_x"/>
                                              </p:val>
                                            </p:tav>
                                          </p:tavLst>
                                        </p:anim>
                                        <p:anim calcmode="lin" valueType="num">
                                          <p:cBhvr additive="base">
                                            <p:cTn id="32" dur="500" fill="hold"/>
                                            <p:tgtEl>
                                              <p:spTgt spid="79"/>
                                            </p:tgtEl>
                                            <p:attrNameLst>
                                              <p:attrName>ppt_y</p:attrName>
                                            </p:attrNameLst>
                                          </p:cBhvr>
                                          <p:tavLst>
                                            <p:tav tm="0">
                                              <p:val>
                                                <p:strVal val="#ppt_y"/>
                                              </p:val>
                                            </p:tav>
                                            <p:tav tm="100000">
                                              <p:val>
                                                <p:strVal val="#ppt_y"/>
                                              </p:val>
                                            </p:tav>
                                          </p:tavLst>
                                        </p:anim>
                                      </p:childTnLst>
                                    </p:cTn>
                                  </p:par>
                                </p:childTnLst>
                              </p:cTn>
                            </p:par>
                            <p:par>
                              <p:cTn id="33" fill="hold">
                                <p:stCondLst>
                                  <p:cond delay="3000"/>
                                </p:stCondLst>
                                <p:childTnLst>
                                  <p:par>
                                    <p:cTn id="34" presetID="2" presetClass="entr" presetSubtype="2" fill="hold" nodeType="afterEffect">
                                      <p:stCondLst>
                                        <p:cond delay="0"/>
                                      </p:stCondLst>
                                      <p:childTnLst>
                                        <p:set>
                                          <p:cBhvr>
                                            <p:cTn id="35" dur="1" fill="hold">
                                              <p:stCondLst>
                                                <p:cond delay="0"/>
                                              </p:stCondLst>
                                            </p:cTn>
                                            <p:tgtEl>
                                              <p:spTgt spid="89"/>
                                            </p:tgtEl>
                                            <p:attrNameLst>
                                              <p:attrName>style.visibility</p:attrName>
                                            </p:attrNameLst>
                                          </p:cBhvr>
                                          <p:to>
                                            <p:strVal val="visible"/>
                                          </p:to>
                                        </p:set>
                                        <p:anim calcmode="lin" valueType="num">
                                          <p:cBhvr additive="base">
                                            <p:cTn id="36" dur="500" fill="hold"/>
                                            <p:tgtEl>
                                              <p:spTgt spid="89"/>
                                            </p:tgtEl>
                                            <p:attrNameLst>
                                              <p:attrName>ppt_x</p:attrName>
                                            </p:attrNameLst>
                                          </p:cBhvr>
                                          <p:tavLst>
                                            <p:tav tm="0">
                                              <p:val>
                                                <p:strVal val="1+#ppt_w/2"/>
                                              </p:val>
                                            </p:tav>
                                            <p:tav tm="100000">
                                              <p:val>
                                                <p:strVal val="#ppt_x"/>
                                              </p:val>
                                            </p:tav>
                                          </p:tavLst>
                                        </p:anim>
                                        <p:anim calcmode="lin" valueType="num">
                                          <p:cBhvr additive="base">
                                            <p:cTn id="37" dur="500" fill="hold"/>
                                            <p:tgtEl>
                                              <p:spTgt spid="8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54"/>
                                            </p:tgtEl>
                                            <p:attrNameLst>
                                              <p:attrName>style.visibility</p:attrName>
                                            </p:attrNameLst>
                                          </p:cBhvr>
                                          <p:to>
                                            <p:strVal val="visible"/>
                                          </p:to>
                                        </p:set>
                                        <p:anim calcmode="lin" valueType="num">
                                          <p:cBhvr additive="base">
                                            <p:cTn id="7" dur="1000" fill="hold"/>
                                            <p:tgtEl>
                                              <p:spTgt spid="54"/>
                                            </p:tgtEl>
                                            <p:attrNameLst>
                                              <p:attrName>ppt_x</p:attrName>
                                            </p:attrNameLst>
                                          </p:cBhvr>
                                          <p:tavLst>
                                            <p:tav tm="0">
                                              <p:val>
                                                <p:strVal val="1+#ppt_w/2"/>
                                              </p:val>
                                            </p:tav>
                                            <p:tav tm="100000">
                                              <p:val>
                                                <p:strVal val="#ppt_x"/>
                                              </p:val>
                                            </p:tav>
                                          </p:tavLst>
                                        </p:anim>
                                        <p:anim calcmode="lin" valueType="num">
                                          <p:cBhvr additive="base">
                                            <p:cTn id="8" dur="1000" fill="hold"/>
                                            <p:tgtEl>
                                              <p:spTgt spid="54"/>
                                            </p:tgtEl>
                                            <p:attrNameLst>
                                              <p:attrName>ppt_y</p:attrName>
                                            </p:attrNameLst>
                                          </p:cBhvr>
                                          <p:tavLst>
                                            <p:tav tm="0">
                                              <p:val>
                                                <p:strVal val="#ppt_y"/>
                                              </p:val>
                                            </p:tav>
                                            <p:tav tm="100000">
                                              <p:val>
                                                <p:strVal val="#ppt_y"/>
                                              </p:val>
                                            </p:tav>
                                          </p:tavLst>
                                        </p:anim>
                                      </p:childTnLst>
                                    </p:cTn>
                                  </p:par>
                                  <p:par>
                                    <p:cTn id="9" presetID="2" presetClass="entr" presetSubtype="1" fill="hold" nodeType="withEffect">
                                      <p:stCondLst>
                                        <p:cond delay="0"/>
                                      </p:stCondLst>
                                      <p:childTnLst>
                                        <p:set>
                                          <p:cBhvr>
                                            <p:cTn id="10" dur="1" fill="hold">
                                              <p:stCondLst>
                                                <p:cond delay="0"/>
                                              </p:stCondLst>
                                            </p:cTn>
                                            <p:tgtEl>
                                              <p:spTgt spid="26"/>
                                            </p:tgtEl>
                                            <p:attrNameLst>
                                              <p:attrName>style.visibility</p:attrName>
                                            </p:attrNameLst>
                                          </p:cBhvr>
                                          <p:to>
                                            <p:strVal val="visible"/>
                                          </p:to>
                                        </p:set>
                                        <p:anim calcmode="lin" valueType="num">
                                          <p:cBhvr additive="base">
                                            <p:cTn id="11" dur="1000" fill="hold"/>
                                            <p:tgtEl>
                                              <p:spTgt spid="26"/>
                                            </p:tgtEl>
                                            <p:attrNameLst>
                                              <p:attrName>ppt_x</p:attrName>
                                            </p:attrNameLst>
                                          </p:cBhvr>
                                          <p:tavLst>
                                            <p:tav tm="0">
                                              <p:val>
                                                <p:strVal val="#ppt_x"/>
                                              </p:val>
                                            </p:tav>
                                            <p:tav tm="100000">
                                              <p:val>
                                                <p:strVal val="#ppt_x"/>
                                              </p:val>
                                            </p:tav>
                                          </p:tavLst>
                                        </p:anim>
                                        <p:anim calcmode="lin" valueType="num">
                                          <p:cBhvr additive="base">
                                            <p:cTn id="12" dur="1000" fill="hold"/>
                                            <p:tgtEl>
                                              <p:spTgt spid="26"/>
                                            </p:tgtEl>
                                            <p:attrNameLst>
                                              <p:attrName>ppt_y</p:attrName>
                                            </p:attrNameLst>
                                          </p:cBhvr>
                                          <p:tavLst>
                                            <p:tav tm="0">
                                              <p:val>
                                                <p:strVal val="0-#ppt_h/2"/>
                                              </p:val>
                                            </p:tav>
                                            <p:tav tm="100000">
                                              <p:val>
                                                <p:strVal val="#ppt_y"/>
                                              </p:val>
                                            </p:tav>
                                          </p:tavLst>
                                        </p:anim>
                                      </p:childTnLst>
                                    </p:cTn>
                                  </p:par>
                                </p:childTnLst>
                              </p:cTn>
                            </p:par>
                            <p:par>
                              <p:cTn id="13" fill="hold">
                                <p:stCondLst>
                                  <p:cond delay="1000"/>
                                </p:stCondLst>
                                <p:childTnLst>
                                  <p:par>
                                    <p:cTn id="14" presetID="2" presetClass="entr" presetSubtype="2" fill="hold" nodeType="afterEffect">
                                      <p:stCondLst>
                                        <p:cond delay="0"/>
                                      </p:stCondLst>
                                      <p:childTnLst>
                                        <p:set>
                                          <p:cBhvr>
                                            <p:cTn id="15" dur="1" fill="hold">
                                              <p:stCondLst>
                                                <p:cond delay="0"/>
                                              </p:stCondLst>
                                            </p:cTn>
                                            <p:tgtEl>
                                              <p:spTgt spid="30"/>
                                            </p:tgtEl>
                                            <p:attrNameLst>
                                              <p:attrName>style.visibility</p:attrName>
                                            </p:attrNameLst>
                                          </p:cBhvr>
                                          <p:to>
                                            <p:strVal val="visible"/>
                                          </p:to>
                                        </p:set>
                                        <p:anim calcmode="lin" valueType="num">
                                          <p:cBhvr additive="base">
                                            <p:cTn id="16" dur="500" fill="hold"/>
                                            <p:tgtEl>
                                              <p:spTgt spid="30"/>
                                            </p:tgtEl>
                                            <p:attrNameLst>
                                              <p:attrName>ppt_x</p:attrName>
                                            </p:attrNameLst>
                                          </p:cBhvr>
                                          <p:tavLst>
                                            <p:tav tm="0">
                                              <p:val>
                                                <p:strVal val="1+#ppt_w/2"/>
                                              </p:val>
                                            </p:tav>
                                            <p:tav tm="100000">
                                              <p:val>
                                                <p:strVal val="#ppt_x"/>
                                              </p:val>
                                            </p:tav>
                                          </p:tavLst>
                                        </p:anim>
                                        <p:anim calcmode="lin" valueType="num">
                                          <p:cBhvr additive="base">
                                            <p:cTn id="17" dur="500" fill="hold"/>
                                            <p:tgtEl>
                                              <p:spTgt spid="30"/>
                                            </p:tgtEl>
                                            <p:attrNameLst>
                                              <p:attrName>ppt_y</p:attrName>
                                            </p:attrNameLst>
                                          </p:cBhvr>
                                          <p:tavLst>
                                            <p:tav tm="0">
                                              <p:val>
                                                <p:strVal val="#ppt_y"/>
                                              </p:val>
                                            </p:tav>
                                            <p:tav tm="100000">
                                              <p:val>
                                                <p:strVal val="#ppt_y"/>
                                              </p:val>
                                            </p:tav>
                                          </p:tavLst>
                                        </p:anim>
                                      </p:childTnLst>
                                    </p:cTn>
                                  </p:par>
                                </p:childTnLst>
                              </p:cTn>
                            </p:par>
                            <p:par>
                              <p:cTn id="18" fill="hold">
                                <p:stCondLst>
                                  <p:cond delay="1500"/>
                                </p:stCondLst>
                                <p:childTnLst>
                                  <p:par>
                                    <p:cTn id="19" presetID="2" presetClass="entr" presetSubtype="2" fill="hold" nodeType="afterEffect">
                                      <p:stCondLst>
                                        <p:cond delay="0"/>
                                      </p:stCondLst>
                                      <p:childTnLst>
                                        <p:set>
                                          <p:cBhvr>
                                            <p:cTn id="20" dur="1" fill="hold">
                                              <p:stCondLst>
                                                <p:cond delay="0"/>
                                              </p:stCondLst>
                                            </p:cTn>
                                            <p:tgtEl>
                                              <p:spTgt spid="59"/>
                                            </p:tgtEl>
                                            <p:attrNameLst>
                                              <p:attrName>style.visibility</p:attrName>
                                            </p:attrNameLst>
                                          </p:cBhvr>
                                          <p:to>
                                            <p:strVal val="visible"/>
                                          </p:to>
                                        </p:set>
                                        <p:anim calcmode="lin" valueType="num">
                                          <p:cBhvr additive="base">
                                            <p:cTn id="21" dur="500" fill="hold"/>
                                            <p:tgtEl>
                                              <p:spTgt spid="59"/>
                                            </p:tgtEl>
                                            <p:attrNameLst>
                                              <p:attrName>ppt_x</p:attrName>
                                            </p:attrNameLst>
                                          </p:cBhvr>
                                          <p:tavLst>
                                            <p:tav tm="0">
                                              <p:val>
                                                <p:strVal val="1+#ppt_w/2"/>
                                              </p:val>
                                            </p:tav>
                                            <p:tav tm="100000">
                                              <p:val>
                                                <p:strVal val="#ppt_x"/>
                                              </p:val>
                                            </p:tav>
                                          </p:tavLst>
                                        </p:anim>
                                        <p:anim calcmode="lin" valueType="num">
                                          <p:cBhvr additive="base">
                                            <p:cTn id="22" dur="500" fill="hold"/>
                                            <p:tgtEl>
                                              <p:spTgt spid="59"/>
                                            </p:tgtEl>
                                            <p:attrNameLst>
                                              <p:attrName>ppt_y</p:attrName>
                                            </p:attrNameLst>
                                          </p:cBhvr>
                                          <p:tavLst>
                                            <p:tav tm="0">
                                              <p:val>
                                                <p:strVal val="#ppt_y"/>
                                              </p:val>
                                            </p:tav>
                                            <p:tav tm="100000">
                                              <p:val>
                                                <p:strVal val="#ppt_y"/>
                                              </p:val>
                                            </p:tav>
                                          </p:tavLst>
                                        </p:anim>
                                      </p:childTnLst>
                                    </p:cTn>
                                  </p:par>
                                </p:childTnLst>
                              </p:cTn>
                            </p:par>
                            <p:par>
                              <p:cTn id="23" fill="hold">
                                <p:stCondLst>
                                  <p:cond delay="2000"/>
                                </p:stCondLst>
                                <p:childTnLst>
                                  <p:par>
                                    <p:cTn id="24" presetID="2" presetClass="entr" presetSubtype="2" fill="hold" nodeType="afterEffect">
                                      <p:stCondLst>
                                        <p:cond delay="0"/>
                                      </p:stCondLst>
                                      <p:childTnLst>
                                        <p:set>
                                          <p:cBhvr>
                                            <p:cTn id="25" dur="1" fill="hold">
                                              <p:stCondLst>
                                                <p:cond delay="0"/>
                                              </p:stCondLst>
                                            </p:cTn>
                                            <p:tgtEl>
                                              <p:spTgt spid="69"/>
                                            </p:tgtEl>
                                            <p:attrNameLst>
                                              <p:attrName>style.visibility</p:attrName>
                                            </p:attrNameLst>
                                          </p:cBhvr>
                                          <p:to>
                                            <p:strVal val="visible"/>
                                          </p:to>
                                        </p:set>
                                        <p:anim calcmode="lin" valueType="num">
                                          <p:cBhvr additive="base">
                                            <p:cTn id="26" dur="500" fill="hold"/>
                                            <p:tgtEl>
                                              <p:spTgt spid="69"/>
                                            </p:tgtEl>
                                            <p:attrNameLst>
                                              <p:attrName>ppt_x</p:attrName>
                                            </p:attrNameLst>
                                          </p:cBhvr>
                                          <p:tavLst>
                                            <p:tav tm="0">
                                              <p:val>
                                                <p:strVal val="1+#ppt_w/2"/>
                                              </p:val>
                                            </p:tav>
                                            <p:tav tm="100000">
                                              <p:val>
                                                <p:strVal val="#ppt_x"/>
                                              </p:val>
                                            </p:tav>
                                          </p:tavLst>
                                        </p:anim>
                                        <p:anim calcmode="lin" valueType="num">
                                          <p:cBhvr additive="base">
                                            <p:cTn id="27" dur="500" fill="hold"/>
                                            <p:tgtEl>
                                              <p:spTgt spid="69"/>
                                            </p:tgtEl>
                                            <p:attrNameLst>
                                              <p:attrName>ppt_y</p:attrName>
                                            </p:attrNameLst>
                                          </p:cBhvr>
                                          <p:tavLst>
                                            <p:tav tm="0">
                                              <p:val>
                                                <p:strVal val="#ppt_y"/>
                                              </p:val>
                                            </p:tav>
                                            <p:tav tm="100000">
                                              <p:val>
                                                <p:strVal val="#ppt_y"/>
                                              </p:val>
                                            </p:tav>
                                          </p:tavLst>
                                        </p:anim>
                                      </p:childTnLst>
                                    </p:cTn>
                                  </p:par>
                                </p:childTnLst>
                              </p:cTn>
                            </p:par>
                            <p:par>
                              <p:cTn id="28" fill="hold">
                                <p:stCondLst>
                                  <p:cond delay="2500"/>
                                </p:stCondLst>
                                <p:childTnLst>
                                  <p:par>
                                    <p:cTn id="29" presetID="2" presetClass="entr" presetSubtype="2" fill="hold" nodeType="afterEffect">
                                      <p:stCondLst>
                                        <p:cond delay="0"/>
                                      </p:stCondLst>
                                      <p:childTnLst>
                                        <p:set>
                                          <p:cBhvr>
                                            <p:cTn id="30" dur="1" fill="hold">
                                              <p:stCondLst>
                                                <p:cond delay="0"/>
                                              </p:stCondLst>
                                            </p:cTn>
                                            <p:tgtEl>
                                              <p:spTgt spid="79"/>
                                            </p:tgtEl>
                                            <p:attrNameLst>
                                              <p:attrName>style.visibility</p:attrName>
                                            </p:attrNameLst>
                                          </p:cBhvr>
                                          <p:to>
                                            <p:strVal val="visible"/>
                                          </p:to>
                                        </p:set>
                                        <p:anim calcmode="lin" valueType="num">
                                          <p:cBhvr additive="base">
                                            <p:cTn id="31" dur="500" fill="hold"/>
                                            <p:tgtEl>
                                              <p:spTgt spid="79"/>
                                            </p:tgtEl>
                                            <p:attrNameLst>
                                              <p:attrName>ppt_x</p:attrName>
                                            </p:attrNameLst>
                                          </p:cBhvr>
                                          <p:tavLst>
                                            <p:tav tm="0">
                                              <p:val>
                                                <p:strVal val="1+#ppt_w/2"/>
                                              </p:val>
                                            </p:tav>
                                            <p:tav tm="100000">
                                              <p:val>
                                                <p:strVal val="#ppt_x"/>
                                              </p:val>
                                            </p:tav>
                                          </p:tavLst>
                                        </p:anim>
                                        <p:anim calcmode="lin" valueType="num">
                                          <p:cBhvr additive="base">
                                            <p:cTn id="32" dur="500" fill="hold"/>
                                            <p:tgtEl>
                                              <p:spTgt spid="79"/>
                                            </p:tgtEl>
                                            <p:attrNameLst>
                                              <p:attrName>ppt_y</p:attrName>
                                            </p:attrNameLst>
                                          </p:cBhvr>
                                          <p:tavLst>
                                            <p:tav tm="0">
                                              <p:val>
                                                <p:strVal val="#ppt_y"/>
                                              </p:val>
                                            </p:tav>
                                            <p:tav tm="100000">
                                              <p:val>
                                                <p:strVal val="#ppt_y"/>
                                              </p:val>
                                            </p:tav>
                                          </p:tavLst>
                                        </p:anim>
                                      </p:childTnLst>
                                    </p:cTn>
                                  </p:par>
                                </p:childTnLst>
                              </p:cTn>
                            </p:par>
                            <p:par>
                              <p:cTn id="33" fill="hold">
                                <p:stCondLst>
                                  <p:cond delay="3000"/>
                                </p:stCondLst>
                                <p:childTnLst>
                                  <p:par>
                                    <p:cTn id="34" presetID="2" presetClass="entr" presetSubtype="2" fill="hold" nodeType="afterEffect">
                                      <p:stCondLst>
                                        <p:cond delay="0"/>
                                      </p:stCondLst>
                                      <p:childTnLst>
                                        <p:set>
                                          <p:cBhvr>
                                            <p:cTn id="35" dur="1" fill="hold">
                                              <p:stCondLst>
                                                <p:cond delay="0"/>
                                              </p:stCondLst>
                                            </p:cTn>
                                            <p:tgtEl>
                                              <p:spTgt spid="89"/>
                                            </p:tgtEl>
                                            <p:attrNameLst>
                                              <p:attrName>style.visibility</p:attrName>
                                            </p:attrNameLst>
                                          </p:cBhvr>
                                          <p:to>
                                            <p:strVal val="visible"/>
                                          </p:to>
                                        </p:set>
                                        <p:anim calcmode="lin" valueType="num">
                                          <p:cBhvr additive="base">
                                            <p:cTn id="36" dur="500" fill="hold"/>
                                            <p:tgtEl>
                                              <p:spTgt spid="89"/>
                                            </p:tgtEl>
                                            <p:attrNameLst>
                                              <p:attrName>ppt_x</p:attrName>
                                            </p:attrNameLst>
                                          </p:cBhvr>
                                          <p:tavLst>
                                            <p:tav tm="0">
                                              <p:val>
                                                <p:strVal val="1+#ppt_w/2"/>
                                              </p:val>
                                            </p:tav>
                                            <p:tav tm="100000">
                                              <p:val>
                                                <p:strVal val="#ppt_x"/>
                                              </p:val>
                                            </p:tav>
                                          </p:tavLst>
                                        </p:anim>
                                        <p:anim calcmode="lin" valueType="num">
                                          <p:cBhvr additive="base">
                                            <p:cTn id="37" dur="500" fill="hold"/>
                                            <p:tgtEl>
                                              <p:spTgt spid="8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Lst>
      </p:timing>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标题 20"/>
          <p:cNvSpPr>
            <a:spLocks noGrp="1"/>
          </p:cNvSpPr>
          <p:nvPr>
            <p:ph type="title"/>
          </p:nvPr>
        </p:nvSpPr>
        <p:spPr>
          <a:xfrm>
            <a:off x="1406898" y="752801"/>
            <a:ext cx="4911606" cy="456129"/>
          </a:xfrm>
        </p:spPr>
        <p:txBody>
          <a:bodyPr/>
          <a:lstStyle/>
          <a:p>
            <a:pPr>
              <a:lnSpc>
                <a:spcPct val="120000"/>
              </a:lnSpc>
            </a:pPr>
            <a:r>
              <a:rPr lang="en-US" altLang="zh-CN" dirty="0"/>
              <a:t>3.1 Input Entry Recognition</a:t>
            </a:r>
            <a:endParaRPr lang="zh-CN" altLang="en-US" dirty="0"/>
          </a:p>
        </p:txBody>
      </p:sp>
      <p:sp>
        <p:nvSpPr>
          <p:cNvPr id="2912" name="矩形 47"/>
          <p:cNvSpPr>
            <a:spLocks noChangeArrowheads="1"/>
          </p:cNvSpPr>
          <p:nvPr/>
        </p:nvSpPr>
        <p:spPr bwMode="auto">
          <a:xfrm>
            <a:off x="1191520" y="1789130"/>
            <a:ext cx="9872719" cy="7058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wrap="square" lIns="68573" tIns="34287" rIns="68573" bIns="34287">
            <a:spAutoFit/>
          </a:bodyPr>
          <a:lstStyle>
            <a:lvl1pPr>
              <a:lnSpc>
                <a:spcPct val="90000"/>
              </a:lnSpc>
              <a:spcBef>
                <a:spcPts val="1000"/>
              </a:spcBef>
              <a:buFont typeface="Arial" panose="020B0604020202020204" pitchFamily="34" charset="0"/>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a:lnSpc>
                <a:spcPct val="120000"/>
              </a:lnSpc>
              <a:spcBef>
                <a:spcPct val="0"/>
              </a:spcBef>
              <a:buNone/>
            </a:pPr>
            <a:r>
              <a:rPr lang="en-US" altLang="zh-CN" sz="1800" dirty="0">
                <a:solidFill>
                  <a:schemeClr val="tx1">
                    <a:lumMod val="65000"/>
                    <a:lumOff val="35000"/>
                  </a:schemeClr>
                </a:solidFill>
                <a:latin typeface="思源黑体" panose="020B0500000000000000" pitchFamily="34" charset="-122"/>
                <a:ea typeface="思源黑体" panose="020B0500000000000000" pitchFamily="34" charset="-122"/>
                <a:sym typeface="方正兰亭黑_GBK" panose="02000000000000000000" pitchFamily="2" charset="-122"/>
              </a:rPr>
              <a:t>Web</a:t>
            </a:r>
            <a:r>
              <a:rPr lang="zh-CN" altLang="en-US" sz="1800" dirty="0">
                <a:solidFill>
                  <a:schemeClr val="tx1">
                    <a:lumMod val="65000"/>
                    <a:lumOff val="35000"/>
                  </a:schemeClr>
                </a:solidFill>
                <a:latin typeface="思源黑体" panose="020B0500000000000000" pitchFamily="34" charset="-122"/>
                <a:ea typeface="思源黑体" panose="020B0500000000000000" pitchFamily="34" charset="-122"/>
                <a:sym typeface="方正兰亭黑_GBK" panose="02000000000000000000" pitchFamily="2" charset="-122"/>
              </a:rPr>
              <a:t>服务器收到请求后，调用相应的处理函数来解析输入的数据，数据提取点是后续分析的目标，将其定义为输</a:t>
            </a:r>
            <a:r>
              <a:rPr lang="en-US" altLang="zh-CN" sz="1800" dirty="0">
                <a:solidFill>
                  <a:schemeClr val="tx1">
                    <a:lumMod val="65000"/>
                    <a:lumOff val="35000"/>
                  </a:schemeClr>
                </a:solidFill>
                <a:latin typeface="思源黑体" panose="020B0500000000000000" pitchFamily="34" charset="-122"/>
                <a:ea typeface="思源黑体" panose="020B0500000000000000" pitchFamily="34" charset="-122"/>
                <a:sym typeface="方正兰亭黑_GBK" panose="02000000000000000000" pitchFamily="2" charset="-122"/>
              </a:rPr>
              <a:t>input entry</a:t>
            </a:r>
            <a:r>
              <a:rPr lang="zh-CN" altLang="en-US" sz="1800" dirty="0">
                <a:solidFill>
                  <a:schemeClr val="tx1">
                    <a:lumMod val="65000"/>
                    <a:lumOff val="35000"/>
                  </a:schemeClr>
                </a:solidFill>
                <a:latin typeface="思源黑体" panose="020B0500000000000000" pitchFamily="34" charset="-122"/>
                <a:ea typeface="思源黑体" panose="020B0500000000000000" pitchFamily="34" charset="-122"/>
                <a:sym typeface="方正兰亭黑_GBK" panose="02000000000000000000" pitchFamily="2" charset="-122"/>
              </a:rPr>
              <a:t>，其识别模块根据前端关键字的引用检测后端二进制文件中的入口点。</a:t>
            </a:r>
            <a:endParaRPr lang="zh-CN" altLang="en-US" sz="1800" dirty="0">
              <a:solidFill>
                <a:schemeClr val="tx1">
                  <a:lumMod val="65000"/>
                  <a:lumOff val="35000"/>
                </a:schemeClr>
              </a:solidFill>
              <a:latin typeface="思源黑体" panose="020B0500000000000000" pitchFamily="34" charset="-122"/>
              <a:ea typeface="思源黑体" panose="020B0500000000000000" pitchFamily="34" charset="-122"/>
            </a:endParaRPr>
          </a:p>
        </p:txBody>
      </p:sp>
      <p:pic>
        <p:nvPicPr>
          <p:cNvPr id="2" name="图片 1">
            <a:extLst>
              <a:ext uri="{FF2B5EF4-FFF2-40B4-BE49-F238E27FC236}">
                <a16:creationId xmlns:a16="http://schemas.microsoft.com/office/drawing/2014/main" id="{7410AF4D-71DF-B5E3-AE53-FAA0124F94A7}"/>
              </a:ext>
            </a:extLst>
          </p:cNvPr>
          <p:cNvPicPr>
            <a:picLocks noChangeAspect="1"/>
          </p:cNvPicPr>
          <p:nvPr/>
        </p:nvPicPr>
        <p:blipFill>
          <a:blip r:embed="rId3"/>
          <a:stretch>
            <a:fillRect/>
          </a:stretch>
        </p:blipFill>
        <p:spPr>
          <a:xfrm>
            <a:off x="2297963" y="2955638"/>
            <a:ext cx="6343117" cy="1187960"/>
          </a:xfrm>
          <a:prstGeom prst="rect">
            <a:avLst/>
          </a:prstGeom>
        </p:spPr>
      </p:pic>
      <mc:AlternateContent xmlns:mc="http://schemas.openxmlformats.org/markup-compatibility/2006" xmlns:a14="http://schemas.microsoft.com/office/drawing/2010/main">
        <mc:Choice Requires="a14">
          <p:sp>
            <p:nvSpPr>
              <p:cNvPr id="67" name="文本框 66">
                <a:extLst>
                  <a:ext uri="{FF2B5EF4-FFF2-40B4-BE49-F238E27FC236}">
                    <a16:creationId xmlns:a16="http://schemas.microsoft.com/office/drawing/2014/main" id="{F161ED41-D33E-C780-48AE-E83C06E198A5}"/>
                  </a:ext>
                </a:extLst>
              </p:cNvPr>
              <p:cNvSpPr txBox="1"/>
              <p:nvPr/>
            </p:nvSpPr>
            <p:spPr>
              <a:xfrm>
                <a:off x="999497" y="4402069"/>
                <a:ext cx="10488168" cy="1225207"/>
              </a:xfrm>
              <a:prstGeom prst="rect">
                <a:avLst/>
              </a:prstGeom>
              <a:noFill/>
            </p:spPr>
            <p:txBody>
              <a:bodyPr wrap="square">
                <a:spAutoFit/>
              </a:bodyPr>
              <a:lstStyle/>
              <a:p>
                <a:r>
                  <a:rPr lang="en-US" altLang="zh-CN" dirty="0">
                    <a:solidFill>
                      <a:schemeClr val="tx1">
                        <a:lumMod val="65000"/>
                        <a:lumOff val="35000"/>
                      </a:schemeClr>
                    </a:solidFill>
                    <a:latin typeface="思源黑体" panose="020B0500000000000000" pitchFamily="34" charset="-122"/>
                    <a:ea typeface="思源黑体" panose="020B0500000000000000" pitchFamily="34" charset="-122"/>
                    <a:sym typeface="Calibri" panose="020F0502020204030204" pitchFamily="34" charset="0"/>
                  </a:rPr>
                  <a:t>Keyword Reference Locator</a:t>
                </a:r>
                <a:r>
                  <a:rPr lang="zh-CN" altLang="en-US" dirty="0">
                    <a:solidFill>
                      <a:schemeClr val="tx1">
                        <a:lumMod val="65000"/>
                        <a:lumOff val="35000"/>
                      </a:schemeClr>
                    </a:solidFill>
                    <a:latin typeface="思源黑体" panose="020B0500000000000000" pitchFamily="34" charset="-122"/>
                    <a:ea typeface="思源黑体" panose="020B0500000000000000" pitchFamily="34" charset="-122"/>
                    <a:sym typeface="Calibri" panose="020F0502020204030204" pitchFamily="34" charset="0"/>
                  </a:rPr>
                  <a:t>：定位器检测边界二进制文件中引用字符串</a:t>
                </a:r>
                <a14:m>
                  <m:oMath xmlns:m="http://schemas.openxmlformats.org/officeDocument/2006/math">
                    <m:sSub>
                      <m:sSubPr>
                        <m:ctrlPr>
                          <a:rPr lang="zh-CN" altLang="en-US" i="1">
                            <a:solidFill>
                              <a:schemeClr val="tx1">
                                <a:lumMod val="65000"/>
                                <a:lumOff val="35000"/>
                              </a:schemeClr>
                            </a:solidFill>
                            <a:latin typeface="Cambria Math" panose="02040503050406030204" pitchFamily="18" charset="0"/>
                            <a:ea typeface="思源黑体" panose="020B0500000000000000" pitchFamily="34" charset="-122"/>
                            <a:sym typeface="Calibri" panose="020F0502020204030204" pitchFamily="34" charset="0"/>
                          </a:rPr>
                        </m:ctrlPr>
                      </m:sSubPr>
                      <m:e>
                        <m:r>
                          <a:rPr lang="zh-CN" altLang="en-US">
                            <a:solidFill>
                              <a:schemeClr val="tx1">
                                <a:lumMod val="65000"/>
                                <a:lumOff val="35000"/>
                              </a:schemeClr>
                            </a:solidFill>
                            <a:latin typeface="Cambria Math" panose="02040503050406030204" pitchFamily="18" charset="0"/>
                            <a:ea typeface="思源黑体" panose="020B0500000000000000" pitchFamily="34" charset="-122"/>
                            <a:sym typeface="Calibri" panose="020F0502020204030204" pitchFamily="34" charset="0"/>
                          </a:rPr>
                          <m:t>𝑆</m:t>
                        </m:r>
                      </m:e>
                      <m:sub>
                        <m:sSub>
                          <m:sSubPr>
                            <m:ctrlPr>
                              <a:rPr lang="zh-CN" altLang="en-US" i="1">
                                <a:solidFill>
                                  <a:schemeClr val="tx1">
                                    <a:lumMod val="65000"/>
                                    <a:lumOff val="35000"/>
                                  </a:schemeClr>
                                </a:solidFill>
                                <a:latin typeface="Cambria Math" panose="02040503050406030204" pitchFamily="18" charset="0"/>
                                <a:ea typeface="思源黑体" panose="020B0500000000000000" pitchFamily="34" charset="-122"/>
                                <a:sym typeface="Calibri" panose="020F0502020204030204" pitchFamily="34" charset="0"/>
                              </a:rPr>
                            </m:ctrlPr>
                          </m:sSubPr>
                          <m:e>
                            <m:r>
                              <a:rPr lang="zh-CN" altLang="en-US">
                                <a:solidFill>
                                  <a:schemeClr val="tx1">
                                    <a:lumMod val="65000"/>
                                    <a:lumOff val="35000"/>
                                  </a:schemeClr>
                                </a:solidFill>
                                <a:latin typeface="Cambria Math" panose="02040503050406030204" pitchFamily="18" charset="0"/>
                                <a:ea typeface="思源黑体" panose="020B0500000000000000" pitchFamily="34" charset="-122"/>
                                <a:sym typeface="Calibri" panose="020F0502020204030204" pitchFamily="34" charset="0"/>
                              </a:rPr>
                              <m:t>𝑘</m:t>
                            </m:r>
                          </m:e>
                          <m:sub>
                            <m:r>
                              <a:rPr lang="zh-CN" altLang="en-US">
                                <a:solidFill>
                                  <a:schemeClr val="tx1">
                                    <a:lumMod val="65000"/>
                                    <a:lumOff val="35000"/>
                                  </a:schemeClr>
                                </a:solidFill>
                                <a:latin typeface="Cambria Math" panose="02040503050406030204" pitchFamily="18" charset="0"/>
                                <a:ea typeface="思源黑体" panose="020B0500000000000000" pitchFamily="34" charset="-122"/>
                                <a:sym typeface="Calibri" panose="020F0502020204030204" pitchFamily="34" charset="0"/>
                              </a:rPr>
                              <m:t>𝑖</m:t>
                            </m:r>
                          </m:sub>
                        </m:sSub>
                      </m:sub>
                    </m:sSub>
                  </m:oMath>
                </a14:m>
                <a:r>
                  <a:rPr lang="zh-CN" altLang="en-US" dirty="0">
                    <a:solidFill>
                      <a:schemeClr val="tx1">
                        <a:lumMod val="65000"/>
                        <a:lumOff val="35000"/>
                      </a:schemeClr>
                    </a:solidFill>
                    <a:latin typeface="思源黑体" panose="020B0500000000000000" pitchFamily="34" charset="-122"/>
                    <a:ea typeface="思源黑体" panose="020B0500000000000000" pitchFamily="34" charset="-122"/>
                    <a:sym typeface="Calibri" panose="020F0502020204030204" pitchFamily="34" charset="0"/>
                  </a:rPr>
                  <a:t>的位置，由于处理函数通常使用输入关键字从请求中提取目标数据，</a:t>
                </a:r>
                <a:r>
                  <a:rPr lang="en-US" altLang="zh-CN" dirty="0" err="1">
                    <a:solidFill>
                      <a:schemeClr val="tx1">
                        <a:lumMod val="65000"/>
                        <a:lumOff val="35000"/>
                      </a:schemeClr>
                    </a:solidFill>
                    <a:latin typeface="思源黑体" panose="020B0500000000000000" pitchFamily="34" charset="-122"/>
                    <a:ea typeface="思源黑体" panose="020B0500000000000000" pitchFamily="34" charset="-122"/>
                    <a:sym typeface="Calibri" panose="020F0502020204030204" pitchFamily="34" charset="0"/>
                  </a:rPr>
                  <a:t>SaTC</a:t>
                </a:r>
                <a:r>
                  <a:rPr lang="en-US" altLang="zh-CN" dirty="0">
                    <a:solidFill>
                      <a:schemeClr val="tx1">
                        <a:lumMod val="65000"/>
                        <a:lumOff val="35000"/>
                      </a:schemeClr>
                    </a:solidFill>
                    <a:latin typeface="思源黑体" panose="020B0500000000000000" pitchFamily="34" charset="-122"/>
                    <a:ea typeface="思源黑体" panose="020B0500000000000000" pitchFamily="34" charset="-122"/>
                    <a:sym typeface="Calibri" panose="020F0502020204030204" pitchFamily="34" charset="0"/>
                  </a:rPr>
                  <a:t> </a:t>
                </a:r>
                <a:r>
                  <a:rPr lang="zh-CN" altLang="en-US" dirty="0">
                    <a:solidFill>
                      <a:schemeClr val="tx1">
                        <a:lumMod val="65000"/>
                        <a:lumOff val="35000"/>
                      </a:schemeClr>
                    </a:solidFill>
                    <a:latin typeface="思源黑体" panose="020B0500000000000000" pitchFamily="34" charset="-122"/>
                    <a:ea typeface="思源黑体" panose="020B0500000000000000" pitchFamily="34" charset="-122"/>
                    <a:sym typeface="Calibri" panose="020F0502020204030204" pitchFamily="34" charset="0"/>
                  </a:rPr>
                  <a:t>定位以输入关键字作为参数的函数调用 </a:t>
                </a:r>
                <a:r>
                  <a:rPr lang="en-US" altLang="zh-CN" dirty="0">
                    <a:solidFill>
                      <a:schemeClr val="tx1">
                        <a:lumMod val="65000"/>
                        <a:lumOff val="35000"/>
                      </a:schemeClr>
                    </a:solidFill>
                    <a:latin typeface="思源黑体" panose="020B0500000000000000" pitchFamily="34" charset="-122"/>
                    <a:ea typeface="思源黑体" panose="020B0500000000000000" pitchFamily="34" charset="-122"/>
                    <a:sym typeface="Calibri" panose="020F0502020204030204" pitchFamily="34" charset="0"/>
                  </a:rPr>
                  <a:t>L</a:t>
                </a:r>
                <a:r>
                  <a:rPr lang="zh-CN" altLang="en-US" dirty="0">
                    <a:solidFill>
                      <a:schemeClr val="tx1">
                        <a:lumMod val="65000"/>
                        <a:lumOff val="35000"/>
                      </a:schemeClr>
                    </a:solidFill>
                    <a:latin typeface="思源黑体" panose="020B0500000000000000" pitchFamily="34" charset="-122"/>
                    <a:ea typeface="思源黑体" panose="020B0500000000000000" pitchFamily="34" charset="-122"/>
                    <a:sym typeface="Calibri" panose="020F0502020204030204" pitchFamily="34" charset="0"/>
                  </a:rPr>
                  <a:t>，例如 </a:t>
                </a:r>
                <a:r>
                  <a:rPr lang="en-US" altLang="zh-CN" dirty="0">
                    <a:solidFill>
                      <a:schemeClr val="tx1">
                        <a:lumMod val="65000"/>
                        <a:lumOff val="35000"/>
                      </a:schemeClr>
                    </a:solidFill>
                    <a:latin typeface="思源黑体" panose="020B0500000000000000" pitchFamily="34" charset="-122"/>
                    <a:ea typeface="思源黑体" panose="020B0500000000000000" pitchFamily="34" charset="-122"/>
                    <a:sym typeface="Calibri" panose="020F0502020204030204" pitchFamily="34" charset="0"/>
                  </a:rPr>
                  <a:t>foo(“</a:t>
                </a:r>
                <a:r>
                  <a:rPr lang="en-US" altLang="zh-CN" dirty="0" err="1">
                    <a:solidFill>
                      <a:schemeClr val="tx1">
                        <a:lumMod val="65000"/>
                        <a:lumOff val="35000"/>
                      </a:schemeClr>
                    </a:solidFill>
                    <a:latin typeface="思源黑体" panose="020B0500000000000000" pitchFamily="34" charset="-122"/>
                    <a:ea typeface="思源黑体" panose="020B0500000000000000" pitchFamily="34" charset="-122"/>
                    <a:sym typeface="Calibri" panose="020F0502020204030204" pitchFamily="34" charset="0"/>
                  </a:rPr>
                  <a:t>devName</a:t>
                </a:r>
                <a:r>
                  <a:rPr lang="en-US" altLang="zh-CN" dirty="0">
                    <a:solidFill>
                      <a:schemeClr val="tx1">
                        <a:lumMod val="65000"/>
                        <a:lumOff val="35000"/>
                      </a:schemeClr>
                    </a:solidFill>
                    <a:latin typeface="思源黑体" panose="020B0500000000000000" pitchFamily="34" charset="-122"/>
                    <a:ea typeface="思源黑体" panose="020B0500000000000000" pitchFamily="34" charset="-122"/>
                    <a:sym typeface="Calibri" panose="020F0502020204030204" pitchFamily="34" charset="0"/>
                  </a:rPr>
                  <a:t>”)</a:t>
                </a:r>
                <a:r>
                  <a:rPr lang="zh-CN" altLang="en-US" dirty="0">
                    <a:solidFill>
                      <a:schemeClr val="tx1">
                        <a:lumMod val="65000"/>
                        <a:lumOff val="35000"/>
                      </a:schemeClr>
                    </a:solidFill>
                    <a:latin typeface="思源黑体" panose="020B0500000000000000" pitchFamily="34" charset="-122"/>
                    <a:ea typeface="思源黑体" panose="020B0500000000000000" pitchFamily="34" charset="-122"/>
                    <a:sym typeface="Calibri" panose="020F0502020204030204" pitchFamily="34" charset="0"/>
                  </a:rPr>
                  <a:t>。在所有关键字参考中，优先处理</a:t>
                </a:r>
                <a:r>
                  <a:rPr lang="en-US" altLang="zh-CN" dirty="0">
                    <a:solidFill>
                      <a:schemeClr val="tx1">
                        <a:lumMod val="65000"/>
                        <a:lumOff val="35000"/>
                      </a:schemeClr>
                    </a:solidFill>
                    <a:latin typeface="思源黑体" panose="020B0500000000000000" pitchFamily="34" charset="-122"/>
                    <a:ea typeface="思源黑体" panose="020B0500000000000000" pitchFamily="34" charset="-122"/>
                    <a:sym typeface="Calibri" panose="020F0502020204030204" pitchFamily="34" charset="0"/>
                  </a:rPr>
                  <a:t>action</a:t>
                </a:r>
                <a:r>
                  <a:rPr lang="zh-CN" altLang="en-US" dirty="0">
                    <a:solidFill>
                      <a:schemeClr val="tx1">
                        <a:lumMod val="65000"/>
                        <a:lumOff val="35000"/>
                      </a:schemeClr>
                    </a:solidFill>
                    <a:latin typeface="思源黑体" panose="020B0500000000000000" pitchFamily="34" charset="-122"/>
                    <a:ea typeface="思源黑体" panose="020B0500000000000000" pitchFamily="34" charset="-122"/>
                    <a:sym typeface="Calibri" panose="020F0502020204030204" pitchFamily="34" charset="0"/>
                  </a:rPr>
                  <a:t>处理程序中的那些关键字。具体来说，</a:t>
                </a:r>
                <a:r>
                  <a:rPr lang="en-US" altLang="zh-CN" dirty="0" err="1">
                    <a:solidFill>
                      <a:schemeClr val="tx1">
                        <a:lumMod val="65000"/>
                        <a:lumOff val="35000"/>
                      </a:schemeClr>
                    </a:solidFill>
                    <a:latin typeface="思源黑体" panose="020B0500000000000000" pitchFamily="34" charset="-122"/>
                    <a:ea typeface="思源黑体" panose="020B0500000000000000" pitchFamily="34" charset="-122"/>
                    <a:sym typeface="Calibri" panose="020F0502020204030204" pitchFamily="34" charset="0"/>
                  </a:rPr>
                  <a:t>SaTC</a:t>
                </a:r>
                <a:r>
                  <a:rPr lang="en-US" altLang="zh-CN" dirty="0">
                    <a:solidFill>
                      <a:schemeClr val="tx1">
                        <a:lumMod val="65000"/>
                        <a:lumOff val="35000"/>
                      </a:schemeClr>
                    </a:solidFill>
                    <a:latin typeface="思源黑体" panose="020B0500000000000000" pitchFamily="34" charset="-122"/>
                    <a:ea typeface="思源黑体" panose="020B0500000000000000" pitchFamily="34" charset="-122"/>
                    <a:sym typeface="Calibri" panose="020F0502020204030204" pitchFamily="34" charset="0"/>
                  </a:rPr>
                  <a:t> </a:t>
                </a:r>
                <a:r>
                  <a:rPr lang="zh-CN" altLang="en-US" dirty="0">
                    <a:solidFill>
                      <a:schemeClr val="tx1">
                        <a:lumMod val="65000"/>
                        <a:lumOff val="35000"/>
                      </a:schemeClr>
                    </a:solidFill>
                    <a:latin typeface="思源黑体" panose="020B0500000000000000" pitchFamily="34" charset="-122"/>
                    <a:ea typeface="思源黑体" panose="020B0500000000000000" pitchFamily="34" charset="-122"/>
                    <a:sym typeface="Calibri" panose="020F0502020204030204" pitchFamily="34" charset="0"/>
                  </a:rPr>
                  <a:t>搜索将</a:t>
                </a:r>
                <a:r>
                  <a:rPr lang="en-US" altLang="zh-CN" dirty="0">
                    <a:solidFill>
                      <a:schemeClr val="tx1">
                        <a:lumMod val="65000"/>
                        <a:lumOff val="35000"/>
                      </a:schemeClr>
                    </a:solidFill>
                    <a:latin typeface="思源黑体" panose="020B0500000000000000" pitchFamily="34" charset="-122"/>
                    <a:ea typeface="思源黑体" panose="020B0500000000000000" pitchFamily="34" charset="-122"/>
                    <a:sym typeface="Calibri" panose="020F0502020204030204" pitchFamily="34" charset="0"/>
                  </a:rPr>
                  <a:t>action</a:t>
                </a:r>
                <a:r>
                  <a:rPr lang="zh-CN" altLang="en-US" dirty="0">
                    <a:solidFill>
                      <a:schemeClr val="tx1">
                        <a:lumMod val="65000"/>
                        <a:lumOff val="35000"/>
                      </a:schemeClr>
                    </a:solidFill>
                    <a:latin typeface="思源黑体" panose="020B0500000000000000" pitchFamily="34" charset="-122"/>
                    <a:ea typeface="思源黑体" panose="020B0500000000000000" pitchFamily="34" charset="-122"/>
                    <a:sym typeface="Calibri" panose="020F0502020204030204" pitchFamily="34" charset="0"/>
                  </a:rPr>
                  <a:t>关键字和函数指针作为参数的函数调用 </a:t>
                </a:r>
                <a:r>
                  <a:rPr lang="en-US" altLang="zh-CN" dirty="0">
                    <a:solidFill>
                      <a:schemeClr val="tx1">
                        <a:lumMod val="65000"/>
                        <a:lumOff val="35000"/>
                      </a:schemeClr>
                    </a:solidFill>
                    <a:latin typeface="思源黑体" panose="020B0500000000000000" pitchFamily="34" charset="-122"/>
                    <a:ea typeface="思源黑体" panose="020B0500000000000000" pitchFamily="34" charset="-122"/>
                    <a:sym typeface="Calibri" panose="020F0502020204030204" pitchFamily="34" charset="0"/>
                  </a:rPr>
                  <a:t>P</a:t>
                </a:r>
                <a:r>
                  <a:rPr lang="zh-CN" altLang="en-US" dirty="0">
                    <a:solidFill>
                      <a:schemeClr val="tx1">
                        <a:lumMod val="65000"/>
                        <a:lumOff val="35000"/>
                      </a:schemeClr>
                    </a:solidFill>
                    <a:latin typeface="思源黑体" panose="020B0500000000000000" pitchFamily="34" charset="-122"/>
                    <a:ea typeface="思源黑体" panose="020B0500000000000000" pitchFamily="34" charset="-122"/>
                    <a:sym typeface="Calibri" panose="020F0502020204030204" pitchFamily="34" charset="0"/>
                  </a:rPr>
                  <a:t>。</a:t>
                </a:r>
              </a:p>
            </p:txBody>
          </p:sp>
        </mc:Choice>
        <mc:Fallback xmlns="">
          <p:sp>
            <p:nvSpPr>
              <p:cNvPr id="67" name="文本框 66">
                <a:extLst>
                  <a:ext uri="{FF2B5EF4-FFF2-40B4-BE49-F238E27FC236}">
                    <a16:creationId xmlns:a16="http://schemas.microsoft.com/office/drawing/2014/main" id="{F161ED41-D33E-C780-48AE-E83C06E198A5}"/>
                  </a:ext>
                </a:extLst>
              </p:cNvPr>
              <p:cNvSpPr txBox="1">
                <a:spLocks noRot="1" noChangeAspect="1" noMove="1" noResize="1" noEditPoints="1" noAdjustHandles="1" noChangeArrowheads="1" noChangeShapeType="1" noTextEdit="1"/>
              </p:cNvSpPr>
              <p:nvPr/>
            </p:nvSpPr>
            <p:spPr>
              <a:xfrm>
                <a:off x="999497" y="4402069"/>
                <a:ext cx="10488168" cy="1225207"/>
              </a:xfrm>
              <a:prstGeom prst="rect">
                <a:avLst/>
              </a:prstGeom>
              <a:blipFill>
                <a:blip r:embed="rId4"/>
                <a:stretch>
                  <a:fillRect l="-523" t="-2488" b="-6965"/>
                </a:stretch>
              </a:blipFill>
            </p:spPr>
            <p:txBody>
              <a:bodyPr/>
              <a:lstStyle/>
              <a:p>
                <a:r>
                  <a:rPr lang="zh-CN" altLang="en-US">
                    <a:noFill/>
                  </a:rPr>
                  <a:t> </a:t>
                </a:r>
              </a:p>
            </p:txBody>
          </p:sp>
        </mc:Fallback>
      </mc:AlternateContent>
      <p:pic>
        <p:nvPicPr>
          <p:cNvPr id="9" name="图片 8">
            <a:extLst>
              <a:ext uri="{FF2B5EF4-FFF2-40B4-BE49-F238E27FC236}">
                <a16:creationId xmlns:a16="http://schemas.microsoft.com/office/drawing/2014/main" id="{F33A136B-0670-B335-DCD8-E19285210912}"/>
              </a:ext>
            </a:extLst>
          </p:cNvPr>
          <p:cNvPicPr>
            <a:picLocks noChangeAspect="1"/>
          </p:cNvPicPr>
          <p:nvPr/>
        </p:nvPicPr>
        <p:blipFill>
          <a:blip r:embed="rId5"/>
          <a:stretch>
            <a:fillRect/>
          </a:stretch>
        </p:blipFill>
        <p:spPr>
          <a:xfrm>
            <a:off x="2508065" y="1808297"/>
            <a:ext cx="7239627" cy="3482642"/>
          </a:xfrm>
          <a:prstGeom prst="rect">
            <a:avLst/>
          </a:prstGeom>
        </p:spPr>
      </p:pic>
    </p:spTree>
    <p:extLst>
      <p:ext uri="{BB962C8B-B14F-4D97-AF65-F5344CB8AC3E}">
        <p14:creationId xmlns:p14="http://schemas.microsoft.com/office/powerpoint/2010/main" val="424560059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2912"/>
                                        </p:tgtEl>
                                        <p:attrNameLst>
                                          <p:attrName>style.visibility</p:attrName>
                                        </p:attrNameLst>
                                      </p:cBhvr>
                                      <p:to>
                                        <p:strVal val="visible"/>
                                      </p:to>
                                    </p:set>
                                    <p:animEffect transition="in" filter="randombar(horizontal)">
                                      <p:cBhvr>
                                        <p:cTn id="7" dur="1000"/>
                                        <p:tgtEl>
                                          <p:spTgt spid="291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67"/>
                                        </p:tgtEl>
                                        <p:attrNameLst>
                                          <p:attrName>style.visibility</p:attrName>
                                        </p:attrNameLst>
                                      </p:cBhvr>
                                      <p:to>
                                        <p:strVal val="visible"/>
                                      </p:to>
                                    </p:set>
                                    <p:animEffect transition="in" filter="fade">
                                      <p:cBhvr>
                                        <p:cTn id="19" dur="1000"/>
                                        <p:tgtEl>
                                          <p:spTgt spid="67"/>
                                        </p:tgtEl>
                                      </p:cBhvr>
                                    </p:animEffect>
                                    <p:anim calcmode="lin" valueType="num">
                                      <p:cBhvr>
                                        <p:cTn id="20" dur="1000" fill="hold"/>
                                        <p:tgtEl>
                                          <p:spTgt spid="67"/>
                                        </p:tgtEl>
                                        <p:attrNameLst>
                                          <p:attrName>ppt_x</p:attrName>
                                        </p:attrNameLst>
                                      </p:cBhvr>
                                      <p:tavLst>
                                        <p:tav tm="0">
                                          <p:val>
                                            <p:strVal val="#ppt_x"/>
                                          </p:val>
                                        </p:tav>
                                        <p:tav tm="100000">
                                          <p:val>
                                            <p:strVal val="#ppt_x"/>
                                          </p:val>
                                        </p:tav>
                                      </p:tavLst>
                                    </p:anim>
                                    <p:anim calcmode="lin" valueType="num">
                                      <p:cBhvr>
                                        <p:cTn id="21" dur="1000" fill="hold"/>
                                        <p:tgtEl>
                                          <p:spTgt spid="67"/>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nodeType="click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wipe(down)">
                                      <p:cBhvr>
                                        <p:cTn id="2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12" grpId="0"/>
      <p:bldP spid="67"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标题 20"/>
          <p:cNvSpPr>
            <a:spLocks noGrp="1"/>
          </p:cNvSpPr>
          <p:nvPr>
            <p:ph type="title"/>
          </p:nvPr>
        </p:nvSpPr>
        <p:spPr>
          <a:xfrm>
            <a:off x="1406898" y="752801"/>
            <a:ext cx="4262382" cy="456129"/>
          </a:xfrm>
        </p:spPr>
        <p:txBody>
          <a:bodyPr/>
          <a:lstStyle/>
          <a:p>
            <a:pPr>
              <a:lnSpc>
                <a:spcPct val="120000"/>
              </a:lnSpc>
            </a:pPr>
            <a:r>
              <a:rPr lang="en-US" altLang="zh-CN" dirty="0"/>
              <a:t>3.2 Input Entry Recognition</a:t>
            </a:r>
            <a:endParaRPr lang="zh-CN" altLang="en-US" dirty="0"/>
          </a:p>
        </p:txBody>
      </p:sp>
      <p:sp>
        <p:nvSpPr>
          <p:cNvPr id="10" name="文本框 9">
            <a:extLst>
              <a:ext uri="{FF2B5EF4-FFF2-40B4-BE49-F238E27FC236}">
                <a16:creationId xmlns:a16="http://schemas.microsoft.com/office/drawing/2014/main" id="{CF56DC0C-537F-D428-A55E-F965D1FFB431}"/>
              </a:ext>
            </a:extLst>
          </p:cNvPr>
          <p:cNvSpPr txBox="1"/>
          <p:nvPr/>
        </p:nvSpPr>
        <p:spPr>
          <a:xfrm>
            <a:off x="1522476" y="1713268"/>
            <a:ext cx="9916668" cy="646331"/>
          </a:xfrm>
          <a:prstGeom prst="rect">
            <a:avLst/>
          </a:prstGeom>
          <a:noFill/>
        </p:spPr>
        <p:txBody>
          <a:bodyPr wrap="square">
            <a:spAutoFit/>
          </a:bodyPr>
          <a:lstStyle/>
          <a:p>
            <a:r>
              <a:rPr lang="en-US" altLang="zh-CN" dirty="0"/>
              <a:t>Implicit entry finder</a:t>
            </a:r>
            <a:r>
              <a:rPr lang="zh-CN" altLang="en-US" dirty="0"/>
              <a:t>：实验中发现后端中几个真实的输入</a:t>
            </a:r>
            <a:r>
              <a:rPr lang="en-US" altLang="zh-CN" dirty="0"/>
              <a:t>entry</a:t>
            </a:r>
            <a:r>
              <a:rPr lang="zh-CN" altLang="en-US" dirty="0"/>
              <a:t>在前端没有对应的关键字，下图中的，关键字提取模块提取了除了</a:t>
            </a:r>
            <a:r>
              <a:rPr lang="en-US" altLang="zh-CN" dirty="0"/>
              <a:t>action</a:t>
            </a:r>
            <a:r>
              <a:rPr lang="zh-CN" altLang="en-US" dirty="0"/>
              <a:t>和</a:t>
            </a:r>
            <a:r>
              <a:rPr lang="en-US" altLang="zh-CN" dirty="0" err="1"/>
              <a:t>usbName</a:t>
            </a:r>
            <a:r>
              <a:rPr lang="zh-CN" altLang="en-US" dirty="0"/>
              <a:t>之外的所有关键字。</a:t>
            </a:r>
          </a:p>
        </p:txBody>
      </p:sp>
      <p:pic>
        <p:nvPicPr>
          <p:cNvPr id="11" name="图片 10">
            <a:extLst>
              <a:ext uri="{FF2B5EF4-FFF2-40B4-BE49-F238E27FC236}">
                <a16:creationId xmlns:a16="http://schemas.microsoft.com/office/drawing/2014/main" id="{E81FB166-2593-C287-6323-BFCF734DDA5A}"/>
              </a:ext>
            </a:extLst>
          </p:cNvPr>
          <p:cNvPicPr>
            <a:picLocks noChangeAspect="1"/>
          </p:cNvPicPr>
          <p:nvPr/>
        </p:nvPicPr>
        <p:blipFill>
          <a:blip r:embed="rId3"/>
          <a:stretch>
            <a:fillRect/>
          </a:stretch>
        </p:blipFill>
        <p:spPr>
          <a:xfrm>
            <a:off x="2508948" y="2733157"/>
            <a:ext cx="7338696" cy="3147333"/>
          </a:xfrm>
          <a:prstGeom prst="rect">
            <a:avLst/>
          </a:prstGeom>
        </p:spPr>
      </p:pic>
    </p:spTree>
    <p:extLst>
      <p:ext uri="{BB962C8B-B14F-4D97-AF65-F5344CB8AC3E}">
        <p14:creationId xmlns:p14="http://schemas.microsoft.com/office/powerpoint/2010/main" val="30420797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标题 20"/>
          <p:cNvSpPr>
            <a:spLocks noGrp="1"/>
          </p:cNvSpPr>
          <p:nvPr>
            <p:ph type="title"/>
          </p:nvPr>
        </p:nvSpPr>
        <p:spPr>
          <a:xfrm>
            <a:off x="1406898" y="752801"/>
            <a:ext cx="4689102" cy="456129"/>
          </a:xfrm>
        </p:spPr>
        <p:txBody>
          <a:bodyPr/>
          <a:lstStyle/>
          <a:p>
            <a:pPr>
              <a:lnSpc>
                <a:spcPct val="120000"/>
              </a:lnSpc>
            </a:pPr>
            <a:r>
              <a:rPr lang="en-US" altLang="zh-CN" dirty="0"/>
              <a:t>3.2 Input Entry Recognition</a:t>
            </a:r>
            <a:endParaRPr lang="zh-CN" altLang="en-US" dirty="0"/>
          </a:p>
        </p:txBody>
      </p:sp>
      <p:sp>
        <p:nvSpPr>
          <p:cNvPr id="10" name="文本框 9">
            <a:extLst>
              <a:ext uri="{FF2B5EF4-FFF2-40B4-BE49-F238E27FC236}">
                <a16:creationId xmlns:a16="http://schemas.microsoft.com/office/drawing/2014/main" id="{CF56DC0C-537F-D428-A55E-F965D1FFB431}"/>
              </a:ext>
            </a:extLst>
          </p:cNvPr>
          <p:cNvSpPr txBox="1"/>
          <p:nvPr/>
        </p:nvSpPr>
        <p:spPr>
          <a:xfrm>
            <a:off x="1522476" y="1713268"/>
            <a:ext cx="9916668" cy="646331"/>
          </a:xfrm>
          <a:prstGeom prst="rect">
            <a:avLst/>
          </a:prstGeom>
          <a:noFill/>
        </p:spPr>
        <p:txBody>
          <a:bodyPr wrap="square">
            <a:spAutoFit/>
          </a:bodyPr>
          <a:lstStyle/>
          <a:p>
            <a:r>
              <a:rPr lang="en-US" altLang="zh-CN" dirty="0"/>
              <a:t>Implicit entry finder</a:t>
            </a:r>
            <a:r>
              <a:rPr lang="zh-CN" altLang="en-US" dirty="0"/>
              <a:t>：实验中发现后端中几个真实的输入</a:t>
            </a:r>
            <a:r>
              <a:rPr lang="en-US" altLang="zh-CN" dirty="0"/>
              <a:t>entry</a:t>
            </a:r>
            <a:r>
              <a:rPr lang="zh-CN" altLang="en-US" dirty="0"/>
              <a:t>在前端没有对应的关键字，下图中的，关键字提取模块提取了除了</a:t>
            </a:r>
            <a:r>
              <a:rPr lang="en-US" altLang="zh-CN" dirty="0"/>
              <a:t>action</a:t>
            </a:r>
            <a:r>
              <a:rPr lang="zh-CN" altLang="en-US" dirty="0"/>
              <a:t>和</a:t>
            </a:r>
            <a:r>
              <a:rPr lang="en-US" altLang="zh-CN" dirty="0" err="1"/>
              <a:t>usbName</a:t>
            </a:r>
            <a:r>
              <a:rPr lang="zh-CN" altLang="en-US" dirty="0"/>
              <a:t>之外的所有关键字。</a:t>
            </a:r>
          </a:p>
        </p:txBody>
      </p:sp>
      <p:pic>
        <p:nvPicPr>
          <p:cNvPr id="2" name="图片 1">
            <a:extLst>
              <a:ext uri="{FF2B5EF4-FFF2-40B4-BE49-F238E27FC236}">
                <a16:creationId xmlns:a16="http://schemas.microsoft.com/office/drawing/2014/main" id="{445A5D37-FFB9-FE5F-AF38-472AFA8A6DCD}"/>
              </a:ext>
            </a:extLst>
          </p:cNvPr>
          <p:cNvPicPr>
            <a:picLocks noChangeAspect="1"/>
          </p:cNvPicPr>
          <p:nvPr/>
        </p:nvPicPr>
        <p:blipFill>
          <a:blip r:embed="rId3"/>
          <a:stretch>
            <a:fillRect/>
          </a:stretch>
        </p:blipFill>
        <p:spPr>
          <a:xfrm>
            <a:off x="2014499" y="3105834"/>
            <a:ext cx="7658572" cy="646331"/>
          </a:xfrm>
          <a:prstGeom prst="rect">
            <a:avLst/>
          </a:prstGeom>
        </p:spPr>
      </p:pic>
      <p:sp>
        <p:nvSpPr>
          <p:cNvPr id="7" name="文本框 6">
            <a:extLst>
              <a:ext uri="{FF2B5EF4-FFF2-40B4-BE49-F238E27FC236}">
                <a16:creationId xmlns:a16="http://schemas.microsoft.com/office/drawing/2014/main" id="{E3EB1D26-73DE-DBF7-84C1-55692FB16202}"/>
              </a:ext>
            </a:extLst>
          </p:cNvPr>
          <p:cNvSpPr txBox="1"/>
          <p:nvPr/>
        </p:nvSpPr>
        <p:spPr>
          <a:xfrm>
            <a:off x="1303020" y="4683067"/>
            <a:ext cx="9916668" cy="923330"/>
          </a:xfrm>
          <a:prstGeom prst="rect">
            <a:avLst/>
          </a:prstGeom>
          <a:noFill/>
        </p:spPr>
        <p:txBody>
          <a:bodyPr wrap="square">
            <a:spAutoFit/>
          </a:bodyPr>
          <a:lstStyle/>
          <a:p>
            <a:r>
              <a:rPr lang="zh-CN" altLang="en-US" dirty="0"/>
              <a:t>为了缓解这个问题，在分析时考虑已知</a:t>
            </a:r>
            <a:r>
              <a:rPr lang="en-US" altLang="zh-CN" dirty="0"/>
              <a:t>input entry</a:t>
            </a:r>
            <a:r>
              <a:rPr lang="zh-CN" altLang="en-US" dirty="0"/>
              <a:t>周围的类似代码模式。如等式</a:t>
            </a:r>
            <a:r>
              <a:rPr lang="en-US" altLang="zh-CN" dirty="0"/>
              <a:t>2</a:t>
            </a:r>
            <a:r>
              <a:rPr lang="zh-CN" altLang="en-US" dirty="0"/>
              <a:t>，已知识别出一个输入</a:t>
            </a:r>
            <a:r>
              <a:rPr lang="en-US" altLang="zh-CN" dirty="0"/>
              <a:t>entry L</a:t>
            </a:r>
            <a:r>
              <a:rPr lang="zh-CN" altLang="en-US" dirty="0"/>
              <a:t>，那么只要</a:t>
            </a:r>
            <a:r>
              <a:rPr lang="en-US" altLang="zh-CN" dirty="0"/>
              <a:t>foo</a:t>
            </a:r>
            <a:r>
              <a:rPr lang="zh-CN" altLang="en-US" dirty="0"/>
              <a:t>具有与</a:t>
            </a:r>
            <a:r>
              <a:rPr lang="en-US" altLang="zh-CN" dirty="0"/>
              <a:t>L</a:t>
            </a:r>
            <a:r>
              <a:rPr lang="zh-CN" altLang="en-US" dirty="0"/>
              <a:t>相似的代码模式，那么</a:t>
            </a:r>
            <a:r>
              <a:rPr lang="en-US" altLang="zh-CN" dirty="0"/>
              <a:t>L</a:t>
            </a:r>
            <a:r>
              <a:rPr lang="zh-CN" altLang="en-US" dirty="0"/>
              <a:t>周围的另一个函数调用</a:t>
            </a:r>
            <a:r>
              <a:rPr lang="en-US" altLang="zh-CN" dirty="0"/>
              <a:t>foo</a:t>
            </a:r>
            <a:r>
              <a:rPr lang="zh-CN" altLang="en-US" dirty="0"/>
              <a:t>将被视为另一个输入</a:t>
            </a:r>
            <a:r>
              <a:rPr lang="en-US" altLang="zh-CN" dirty="0"/>
              <a:t>entry</a:t>
            </a:r>
            <a:r>
              <a:rPr lang="zh-CN" altLang="en-US" dirty="0"/>
              <a:t>。</a:t>
            </a:r>
          </a:p>
        </p:txBody>
      </p:sp>
    </p:spTree>
    <p:extLst>
      <p:ext uri="{BB962C8B-B14F-4D97-AF65-F5344CB8AC3E}">
        <p14:creationId xmlns:p14="http://schemas.microsoft.com/office/powerpoint/2010/main" val="3811710214"/>
      </p:ext>
    </p:extLst>
  </p:cSld>
  <p:clrMapOvr>
    <a:masterClrMapping/>
  </p:clrMapOvr>
  <p:transition spd="slow">
    <p:wip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标题 20"/>
          <p:cNvSpPr>
            <a:spLocks noGrp="1"/>
          </p:cNvSpPr>
          <p:nvPr>
            <p:ph type="title"/>
          </p:nvPr>
        </p:nvSpPr>
        <p:spPr>
          <a:xfrm>
            <a:off x="1406898" y="752801"/>
            <a:ext cx="4765302" cy="456129"/>
          </a:xfrm>
        </p:spPr>
        <p:txBody>
          <a:bodyPr/>
          <a:lstStyle/>
          <a:p>
            <a:pPr>
              <a:lnSpc>
                <a:spcPct val="120000"/>
              </a:lnSpc>
            </a:pPr>
            <a:r>
              <a:rPr lang="en-US" altLang="zh-CN" dirty="0"/>
              <a:t>3.2 Input Entry Recognition</a:t>
            </a:r>
            <a:endParaRPr lang="zh-CN" altLang="en-US" dirty="0"/>
          </a:p>
        </p:txBody>
      </p:sp>
      <p:sp>
        <p:nvSpPr>
          <p:cNvPr id="10" name="文本框 9">
            <a:extLst>
              <a:ext uri="{FF2B5EF4-FFF2-40B4-BE49-F238E27FC236}">
                <a16:creationId xmlns:a16="http://schemas.microsoft.com/office/drawing/2014/main" id="{CF56DC0C-537F-D428-A55E-F965D1FFB431}"/>
              </a:ext>
            </a:extLst>
          </p:cNvPr>
          <p:cNvSpPr txBox="1"/>
          <p:nvPr/>
        </p:nvSpPr>
        <p:spPr>
          <a:xfrm>
            <a:off x="1303020" y="1713268"/>
            <a:ext cx="10136124" cy="923330"/>
          </a:xfrm>
          <a:prstGeom prst="rect">
            <a:avLst/>
          </a:prstGeom>
          <a:noFill/>
        </p:spPr>
        <p:txBody>
          <a:bodyPr wrap="square">
            <a:spAutoFit/>
          </a:bodyPr>
          <a:lstStyle/>
          <a:p>
            <a:r>
              <a:rPr lang="en-US" altLang="zh-CN" dirty="0"/>
              <a:t>Cross-Process entry finder</a:t>
            </a:r>
            <a:r>
              <a:rPr lang="zh-CN" altLang="en-US" dirty="0"/>
              <a:t>：一些输入的数据在进程边界被中断，下图中第</a:t>
            </a:r>
            <a:r>
              <a:rPr lang="en-US" altLang="zh-CN" dirty="0"/>
              <a:t>2</a:t>
            </a:r>
            <a:r>
              <a:rPr lang="zh-CN" altLang="en-US" dirty="0"/>
              <a:t>行的</a:t>
            </a:r>
            <a:r>
              <a:rPr lang="en-US" altLang="zh-CN" dirty="0" err="1"/>
              <a:t>pcVar</a:t>
            </a:r>
            <a:r>
              <a:rPr lang="zh-CN" altLang="en-US" dirty="0"/>
              <a:t>保存在第七行的非易失性随机存储器</a:t>
            </a:r>
            <a:r>
              <a:rPr lang="en-US" altLang="zh-CN" dirty="0"/>
              <a:t>NVRAM</a:t>
            </a:r>
            <a:r>
              <a:rPr lang="zh-CN" altLang="en-US" dirty="0"/>
              <a:t>中，在另外一个进程（第</a:t>
            </a:r>
            <a:r>
              <a:rPr lang="en-US" altLang="zh-CN" dirty="0"/>
              <a:t>11</a:t>
            </a:r>
            <a:r>
              <a:rPr lang="zh-CN" altLang="en-US" dirty="0"/>
              <a:t>行）</a:t>
            </a:r>
            <a:r>
              <a:rPr lang="en-US" altLang="zh-CN" dirty="0" err="1"/>
              <a:t>rc</a:t>
            </a:r>
            <a:r>
              <a:rPr lang="zh-CN" altLang="en-US" dirty="0"/>
              <a:t>中第</a:t>
            </a:r>
            <a:r>
              <a:rPr lang="en-US" altLang="zh-CN" dirty="0"/>
              <a:t>14</a:t>
            </a:r>
            <a:r>
              <a:rPr lang="zh-CN" altLang="en-US" dirty="0"/>
              <a:t>行 从</a:t>
            </a:r>
            <a:r>
              <a:rPr lang="en-US" altLang="zh-CN" dirty="0"/>
              <a:t>NVRAM</a:t>
            </a:r>
            <a:r>
              <a:rPr lang="zh-CN" altLang="en-US" dirty="0"/>
              <a:t>中检索。再次应用最初的理解：数据保存位置和数据检索位置通常共享相同的关键字。</a:t>
            </a:r>
          </a:p>
        </p:txBody>
      </p:sp>
      <p:pic>
        <p:nvPicPr>
          <p:cNvPr id="4" name="图片 3">
            <a:extLst>
              <a:ext uri="{FF2B5EF4-FFF2-40B4-BE49-F238E27FC236}">
                <a16:creationId xmlns:a16="http://schemas.microsoft.com/office/drawing/2014/main" id="{7552A9F4-A849-2A27-8150-75DC9E9E1453}"/>
              </a:ext>
            </a:extLst>
          </p:cNvPr>
          <p:cNvPicPr>
            <a:picLocks noChangeAspect="1"/>
          </p:cNvPicPr>
          <p:nvPr/>
        </p:nvPicPr>
        <p:blipFill>
          <a:blip r:embed="rId3"/>
          <a:stretch>
            <a:fillRect/>
          </a:stretch>
        </p:blipFill>
        <p:spPr>
          <a:xfrm>
            <a:off x="2889727" y="2636598"/>
            <a:ext cx="6412546" cy="3744553"/>
          </a:xfrm>
          <a:prstGeom prst="rect">
            <a:avLst/>
          </a:prstGeom>
        </p:spPr>
      </p:pic>
    </p:spTree>
    <p:extLst>
      <p:ext uri="{BB962C8B-B14F-4D97-AF65-F5344CB8AC3E}">
        <p14:creationId xmlns:p14="http://schemas.microsoft.com/office/powerpoint/2010/main" val="305491304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标题 20"/>
          <p:cNvSpPr>
            <a:spLocks noGrp="1"/>
          </p:cNvSpPr>
          <p:nvPr>
            <p:ph type="title"/>
          </p:nvPr>
        </p:nvSpPr>
        <p:spPr>
          <a:xfrm>
            <a:off x="1406898" y="752801"/>
            <a:ext cx="5295654" cy="456129"/>
          </a:xfrm>
        </p:spPr>
        <p:txBody>
          <a:bodyPr/>
          <a:lstStyle/>
          <a:p>
            <a:pPr>
              <a:lnSpc>
                <a:spcPct val="120000"/>
              </a:lnSpc>
            </a:pPr>
            <a:r>
              <a:rPr lang="en-US" altLang="zh-CN" dirty="0"/>
              <a:t>3.2 Input Entry Recognition</a:t>
            </a:r>
            <a:endParaRPr lang="zh-CN" altLang="en-US" dirty="0"/>
          </a:p>
        </p:txBody>
      </p:sp>
      <p:sp>
        <p:nvSpPr>
          <p:cNvPr id="6" name="文本框 5">
            <a:extLst>
              <a:ext uri="{FF2B5EF4-FFF2-40B4-BE49-F238E27FC236}">
                <a16:creationId xmlns:a16="http://schemas.microsoft.com/office/drawing/2014/main" id="{370D5411-E41A-F5F1-3598-61313E6A3CB9}"/>
              </a:ext>
            </a:extLst>
          </p:cNvPr>
          <p:cNvSpPr txBox="1"/>
          <p:nvPr/>
        </p:nvSpPr>
        <p:spPr>
          <a:xfrm>
            <a:off x="882396" y="1655493"/>
            <a:ext cx="10136124" cy="3139321"/>
          </a:xfrm>
          <a:prstGeom prst="rect">
            <a:avLst/>
          </a:prstGeom>
          <a:noFill/>
        </p:spPr>
        <p:txBody>
          <a:bodyPr wrap="square">
            <a:spAutoFit/>
          </a:bodyPr>
          <a:lstStyle/>
          <a:p>
            <a:r>
              <a:rPr lang="zh-CN" altLang="en-US" dirty="0"/>
              <a:t>解决方法：搜索使用共享字符串标记数据的各种进程通信范式，并建立从设置点到使用点的数据流。</a:t>
            </a:r>
            <a:r>
              <a:rPr lang="en-US" altLang="zh-CN" dirty="0"/>
              <a:t>CPEF</a:t>
            </a:r>
            <a:r>
              <a:rPr lang="zh-CN" altLang="en-US" dirty="0"/>
              <a:t>提供必要的逻辑来检测通信范式以在二进制文件或函数之间共享数据。</a:t>
            </a:r>
          </a:p>
          <a:p>
            <a:r>
              <a:rPr lang="zh-CN" altLang="en-US" dirty="0"/>
              <a:t>	</a:t>
            </a:r>
            <a:endParaRPr lang="en-US" altLang="zh-CN" dirty="0"/>
          </a:p>
          <a:p>
            <a:endParaRPr lang="en-US" altLang="zh-CN" dirty="0"/>
          </a:p>
          <a:p>
            <a:r>
              <a:rPr lang="zh-CN" altLang="en-US" dirty="0"/>
              <a:t>支持两种类型的进程之间的通信范式：</a:t>
            </a:r>
          </a:p>
          <a:p>
            <a:pPr marL="285750" indent="-285750">
              <a:buFont typeface="Wingdings" panose="05000000000000000000" pitchFamily="2" charset="2"/>
              <a:buChar char="Ø"/>
            </a:pPr>
            <a:r>
              <a:rPr lang="en-US" altLang="zh-CN" dirty="0"/>
              <a:t>NVRAM</a:t>
            </a:r>
            <a:r>
              <a:rPr lang="zh-CN" altLang="en-US" dirty="0"/>
              <a:t>：是一种 </a:t>
            </a:r>
            <a:r>
              <a:rPr lang="en-US" altLang="zh-CN" dirty="0"/>
              <a:t>RAM</a:t>
            </a:r>
            <a:r>
              <a:rPr lang="zh-CN" altLang="en-US" dirty="0"/>
              <a:t>，可在主机设备断电后保留数据。它通常保留设备的用户配置。</a:t>
            </a:r>
            <a:r>
              <a:rPr lang="en-US" altLang="zh-CN" dirty="0"/>
              <a:t>CPEF </a:t>
            </a:r>
            <a:r>
              <a:rPr lang="zh-CN" altLang="en-US" dirty="0"/>
              <a:t>标识所有 </a:t>
            </a:r>
            <a:r>
              <a:rPr lang="en-US" altLang="zh-CN" dirty="0" err="1"/>
              <a:t>nvram_safe_set</a:t>
            </a:r>
            <a:r>
              <a:rPr lang="en-US" altLang="zh-CN" dirty="0"/>
              <a:t> </a:t>
            </a:r>
            <a:r>
              <a:rPr lang="zh-CN" altLang="en-US" dirty="0"/>
              <a:t>和 </a:t>
            </a:r>
            <a:r>
              <a:rPr lang="en-US" altLang="zh-CN" dirty="0" err="1"/>
              <a:t>nvram_safe_get</a:t>
            </a:r>
            <a:r>
              <a:rPr lang="en-US" altLang="zh-CN" dirty="0"/>
              <a:t> </a:t>
            </a:r>
            <a:r>
              <a:rPr lang="zh-CN" altLang="en-US" dirty="0"/>
              <a:t>函数以构建跨进程数据流。</a:t>
            </a:r>
            <a:endParaRPr lang="en-US" altLang="zh-CN" dirty="0"/>
          </a:p>
          <a:p>
            <a:pPr marL="285750" indent="-285750">
              <a:buFont typeface="Wingdings" panose="05000000000000000000" pitchFamily="2" charset="2"/>
              <a:buChar char="Ø"/>
            </a:pPr>
            <a:endParaRPr lang="zh-CN" altLang="en-US" dirty="0"/>
          </a:p>
          <a:p>
            <a:pPr marL="285750" indent="-285750">
              <a:buFont typeface="Wingdings" panose="05000000000000000000" pitchFamily="2" charset="2"/>
              <a:buChar char="Ø"/>
            </a:pPr>
            <a:r>
              <a:rPr lang="en-US" altLang="zh-CN" dirty="0"/>
              <a:t>Environment variables</a:t>
            </a:r>
            <a:r>
              <a:rPr lang="zh-CN" altLang="en-US" dirty="0"/>
              <a:t>：进程可以通过环境变量共享数据，其中关键字是变量名。</a:t>
            </a:r>
            <a:r>
              <a:rPr lang="en-US" altLang="zh-CN" dirty="0"/>
              <a:t>CPEF </a:t>
            </a:r>
            <a:r>
              <a:rPr lang="zh-CN" altLang="en-US" dirty="0"/>
              <a:t>遍历程序路径，并收集所有设置或获取环境变量（例如 </a:t>
            </a:r>
            <a:r>
              <a:rPr lang="en-US" altLang="zh-CN" dirty="0" err="1"/>
              <a:t>setenv</a:t>
            </a:r>
            <a:r>
              <a:rPr lang="en-US" altLang="zh-CN" dirty="0"/>
              <a:t> </a:t>
            </a:r>
            <a:r>
              <a:rPr lang="zh-CN" altLang="en-US" dirty="0"/>
              <a:t>或 </a:t>
            </a:r>
            <a:r>
              <a:rPr lang="en-US" altLang="zh-CN" dirty="0" err="1"/>
              <a:t>getenv</a:t>
            </a:r>
            <a:r>
              <a:rPr lang="zh-CN" altLang="en-US" dirty="0"/>
              <a:t>）的函数调用。如果环境 </a:t>
            </a:r>
            <a:r>
              <a:rPr lang="en-US" altLang="zh-CN" dirty="0"/>
              <a:t>setter </a:t>
            </a:r>
            <a:r>
              <a:rPr lang="zh-CN" altLang="en-US" dirty="0"/>
              <a:t>和 </a:t>
            </a:r>
            <a:r>
              <a:rPr lang="en-US" altLang="zh-CN" dirty="0"/>
              <a:t>getter </a:t>
            </a:r>
            <a:r>
              <a:rPr lang="zh-CN" altLang="en-US" dirty="0"/>
              <a:t>共享相同的变量名，它会在环境</a:t>
            </a:r>
            <a:r>
              <a:rPr lang="en-US" altLang="zh-CN" dirty="0"/>
              <a:t>setter</a:t>
            </a:r>
            <a:r>
              <a:rPr lang="zh-CN" altLang="en-US" dirty="0"/>
              <a:t>和</a:t>
            </a:r>
            <a:r>
              <a:rPr lang="en-US" altLang="zh-CN" dirty="0"/>
              <a:t>getter</a:t>
            </a:r>
            <a:r>
              <a:rPr lang="zh-CN" altLang="en-US" dirty="0"/>
              <a:t>之间建立数据流。</a:t>
            </a:r>
          </a:p>
        </p:txBody>
      </p:sp>
    </p:spTree>
    <p:extLst>
      <p:ext uri="{BB962C8B-B14F-4D97-AF65-F5344CB8AC3E}">
        <p14:creationId xmlns:p14="http://schemas.microsoft.com/office/powerpoint/2010/main" val="3403585537"/>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3" end="3"/>
                                            </p:txEl>
                                          </p:spTgt>
                                        </p:tgtEl>
                                        <p:attrNameLst>
                                          <p:attrName>style.visibility</p:attrName>
                                        </p:attrNameLst>
                                      </p:cBhvr>
                                      <p:to>
                                        <p:strVal val="visible"/>
                                      </p:to>
                                    </p:set>
                                    <p:animEffect transition="in" filter="fade">
                                      <p:cBhvr>
                                        <p:cTn id="7" dur="500"/>
                                        <p:tgtEl>
                                          <p:spTgt spid="6">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6">
                                            <p:txEl>
                                              <p:pRg st="4" end="4"/>
                                            </p:txEl>
                                          </p:spTgt>
                                        </p:tgtEl>
                                        <p:attrNameLst>
                                          <p:attrName>style.visibility</p:attrName>
                                        </p:attrNameLst>
                                      </p:cBhvr>
                                      <p:to>
                                        <p:strVal val="visible"/>
                                      </p:to>
                                    </p:set>
                                    <p:animEffect transition="in" filter="fade">
                                      <p:cBhvr>
                                        <p:cTn id="12" dur="1000"/>
                                        <p:tgtEl>
                                          <p:spTgt spid="6">
                                            <p:txEl>
                                              <p:pRg st="4" end="4"/>
                                            </p:txEl>
                                          </p:spTgt>
                                        </p:tgtEl>
                                      </p:cBhvr>
                                    </p:animEffect>
                                    <p:anim calcmode="lin" valueType="num">
                                      <p:cBhvr>
                                        <p:cTn id="13" dur="1000" fill="hold"/>
                                        <p:tgtEl>
                                          <p:spTgt spid="6">
                                            <p:txEl>
                                              <p:pRg st="4" end="4"/>
                                            </p:txEl>
                                          </p:spTgt>
                                        </p:tgtEl>
                                        <p:attrNameLst>
                                          <p:attrName>ppt_x</p:attrName>
                                        </p:attrNameLst>
                                      </p:cBhvr>
                                      <p:tavLst>
                                        <p:tav tm="0">
                                          <p:val>
                                            <p:strVal val="#ppt_x"/>
                                          </p:val>
                                        </p:tav>
                                        <p:tav tm="100000">
                                          <p:val>
                                            <p:strVal val="#ppt_x"/>
                                          </p:val>
                                        </p:tav>
                                      </p:tavLst>
                                    </p:anim>
                                    <p:anim calcmode="lin" valueType="num">
                                      <p:cBhvr>
                                        <p:cTn id="14" dur="1000" fill="hold"/>
                                        <p:tgtEl>
                                          <p:spTgt spid="6">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
                                            <p:txEl>
                                              <p:pRg st="6" end="6"/>
                                            </p:txEl>
                                          </p:spTgt>
                                        </p:tgtEl>
                                        <p:attrNameLst>
                                          <p:attrName>style.visibility</p:attrName>
                                        </p:attrNameLst>
                                      </p:cBhvr>
                                      <p:to>
                                        <p:strVal val="visible"/>
                                      </p:to>
                                    </p:set>
                                    <p:anim calcmode="lin" valueType="num">
                                      <p:cBhvr additive="base">
                                        <p:cTn id="19" dur="500" fill="hold"/>
                                        <p:tgtEl>
                                          <p:spTgt spid="6">
                                            <p:txEl>
                                              <p:pRg st="6" end="6"/>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6">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标题 20"/>
          <p:cNvSpPr>
            <a:spLocks noGrp="1"/>
          </p:cNvSpPr>
          <p:nvPr>
            <p:ph type="title"/>
          </p:nvPr>
        </p:nvSpPr>
        <p:spPr>
          <a:xfrm>
            <a:off x="1406898" y="752801"/>
            <a:ext cx="5112774" cy="456129"/>
          </a:xfrm>
        </p:spPr>
        <p:txBody>
          <a:bodyPr/>
          <a:lstStyle/>
          <a:p>
            <a:pPr>
              <a:lnSpc>
                <a:spcPct val="120000"/>
              </a:lnSpc>
            </a:pPr>
            <a:r>
              <a:rPr lang="en-US" altLang="zh-CN" dirty="0"/>
              <a:t>3.3 Input Sensitive Taint Analysis</a:t>
            </a:r>
            <a:endParaRPr lang="zh-CN" altLang="en-US" dirty="0"/>
          </a:p>
        </p:txBody>
      </p:sp>
      <p:sp>
        <p:nvSpPr>
          <p:cNvPr id="6" name="文本框 5">
            <a:extLst>
              <a:ext uri="{FF2B5EF4-FFF2-40B4-BE49-F238E27FC236}">
                <a16:creationId xmlns:a16="http://schemas.microsoft.com/office/drawing/2014/main" id="{370D5411-E41A-F5F1-3598-61313E6A3CB9}"/>
              </a:ext>
            </a:extLst>
          </p:cNvPr>
          <p:cNvSpPr txBox="1"/>
          <p:nvPr/>
        </p:nvSpPr>
        <p:spPr>
          <a:xfrm>
            <a:off x="882396" y="1655493"/>
            <a:ext cx="10136124" cy="2585323"/>
          </a:xfrm>
          <a:prstGeom prst="rect">
            <a:avLst/>
          </a:prstGeom>
          <a:noFill/>
        </p:spPr>
        <p:txBody>
          <a:bodyPr wrap="square">
            <a:spAutoFit/>
          </a:bodyPr>
          <a:lstStyle/>
          <a:p>
            <a:r>
              <a:rPr lang="zh-CN" altLang="en-US" dirty="0"/>
              <a:t>为了提高嵌入式系统中漏洞检测的速度，提出了对传统污点分析技术的三种优化：	</a:t>
            </a:r>
            <a:endParaRPr lang="en-US" altLang="zh-CN" dirty="0"/>
          </a:p>
          <a:p>
            <a:endParaRPr lang="en-US" altLang="zh-CN" dirty="0"/>
          </a:p>
          <a:p>
            <a:pPr marL="285750" indent="-285750">
              <a:buFont typeface="Wingdings" panose="05000000000000000000" pitchFamily="2" charset="2"/>
              <a:buChar char="Ø"/>
            </a:pPr>
            <a:r>
              <a:rPr lang="zh-CN" altLang="en-US" dirty="0"/>
              <a:t>基于物联网固件的特性，开发了一个大致的污点引擎，其中包含针对特定函数的特殊规则，以平衡效率和准确性。</a:t>
            </a:r>
            <a:endParaRPr lang="en-US" altLang="zh-CN" dirty="0"/>
          </a:p>
          <a:p>
            <a:pPr marL="285750" indent="-285750">
              <a:buFont typeface="Wingdings" panose="05000000000000000000" pitchFamily="2" charset="2"/>
              <a:buChar char="Ø"/>
            </a:pPr>
            <a:endParaRPr lang="zh-CN" altLang="en-US" dirty="0"/>
          </a:p>
          <a:p>
            <a:pPr marL="285750" indent="-285750">
              <a:buFont typeface="Wingdings" panose="05000000000000000000" pitchFamily="2" charset="2"/>
              <a:buChar char="Ø"/>
            </a:pPr>
            <a:r>
              <a:rPr lang="zh-CN" altLang="en-US" dirty="0"/>
              <a:t>通过输入引导和跟踪合并来加速路径探索，利用</a:t>
            </a:r>
            <a:r>
              <a:rPr lang="en-US" altLang="zh-CN" dirty="0"/>
              <a:t>call graph</a:t>
            </a:r>
            <a:r>
              <a:rPr lang="zh-CN" altLang="en-US" dirty="0"/>
              <a:t>和</a:t>
            </a:r>
            <a:r>
              <a:rPr lang="en-US" altLang="zh-CN" dirty="0"/>
              <a:t>sink functions</a:t>
            </a:r>
            <a:r>
              <a:rPr lang="zh-CN" altLang="en-US" dirty="0"/>
              <a:t>来优化搜索空间。</a:t>
            </a:r>
            <a:endParaRPr lang="en-US" altLang="zh-CN" dirty="0"/>
          </a:p>
          <a:p>
            <a:pPr marL="285750" indent="-285750">
              <a:buFont typeface="Wingdings" panose="05000000000000000000" pitchFamily="2" charset="2"/>
              <a:buChar char="Ø"/>
            </a:pPr>
            <a:endParaRPr lang="zh-CN" altLang="en-US" dirty="0"/>
          </a:p>
          <a:p>
            <a:pPr marL="285750" indent="-285750">
              <a:buFont typeface="Wingdings" panose="05000000000000000000" pitchFamily="2" charset="2"/>
              <a:buChar char="Ø"/>
            </a:pPr>
            <a:r>
              <a:rPr lang="zh-CN" altLang="en-US" dirty="0"/>
              <a:t>为了处理特定函数（例如</a:t>
            </a:r>
            <a:r>
              <a:rPr lang="en-US" altLang="zh-CN" dirty="0"/>
              <a:t>sanitizer function</a:t>
            </a:r>
            <a:r>
              <a:rPr lang="zh-CN" altLang="en-US" dirty="0"/>
              <a:t>）中的无限路径问题，使用优先级算法来有效地处理循环。</a:t>
            </a:r>
          </a:p>
        </p:txBody>
      </p:sp>
      <p:pic>
        <p:nvPicPr>
          <p:cNvPr id="3" name="图片 2">
            <a:extLst>
              <a:ext uri="{FF2B5EF4-FFF2-40B4-BE49-F238E27FC236}">
                <a16:creationId xmlns:a16="http://schemas.microsoft.com/office/drawing/2014/main" id="{E492489A-357D-A714-3C75-9BB699E47AD3}"/>
              </a:ext>
            </a:extLst>
          </p:cNvPr>
          <p:cNvPicPr>
            <a:picLocks noChangeAspect="1"/>
          </p:cNvPicPr>
          <p:nvPr/>
        </p:nvPicPr>
        <p:blipFill>
          <a:blip r:embed="rId3"/>
          <a:stretch>
            <a:fillRect/>
          </a:stretch>
        </p:blipFill>
        <p:spPr>
          <a:xfrm>
            <a:off x="2260550" y="4218326"/>
            <a:ext cx="7018628" cy="1859441"/>
          </a:xfrm>
          <a:prstGeom prst="rect">
            <a:avLst/>
          </a:prstGeom>
        </p:spPr>
      </p:pic>
    </p:spTree>
    <p:extLst>
      <p:ext uri="{BB962C8B-B14F-4D97-AF65-F5344CB8AC3E}">
        <p14:creationId xmlns:p14="http://schemas.microsoft.com/office/powerpoint/2010/main" val="135567563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animEffect transition="in" filter="fade">
                                      <p:cBhvr>
                                        <p:cTn id="7" dur="1000"/>
                                        <p:tgtEl>
                                          <p:spTgt spid="6">
                                            <p:txEl>
                                              <p:pRg st="2" end="2"/>
                                            </p:txEl>
                                          </p:spTgt>
                                        </p:tgtEl>
                                      </p:cBhvr>
                                    </p:animEffect>
                                    <p:anim calcmode="lin" valueType="num">
                                      <p:cBhvr>
                                        <p:cTn id="8" dur="1000" fill="hold"/>
                                        <p:tgtEl>
                                          <p:spTgt spid="6">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6">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6">
                                            <p:txEl>
                                              <p:pRg st="4" end="4"/>
                                            </p:txEl>
                                          </p:spTgt>
                                        </p:tgtEl>
                                        <p:attrNameLst>
                                          <p:attrName>style.visibility</p:attrName>
                                        </p:attrNameLst>
                                      </p:cBhvr>
                                      <p:to>
                                        <p:strVal val="visible"/>
                                      </p:to>
                                    </p:set>
                                    <p:animEffect transition="in" filter="fade">
                                      <p:cBhvr>
                                        <p:cTn id="14" dur="1000"/>
                                        <p:tgtEl>
                                          <p:spTgt spid="6">
                                            <p:txEl>
                                              <p:pRg st="4" end="4"/>
                                            </p:txEl>
                                          </p:spTgt>
                                        </p:tgtEl>
                                      </p:cBhvr>
                                    </p:animEffect>
                                    <p:anim calcmode="lin" valueType="num">
                                      <p:cBhvr>
                                        <p:cTn id="15" dur="1000" fill="hold"/>
                                        <p:tgtEl>
                                          <p:spTgt spid="6">
                                            <p:txEl>
                                              <p:pRg st="4" end="4"/>
                                            </p:txEl>
                                          </p:spTgt>
                                        </p:tgtEl>
                                        <p:attrNameLst>
                                          <p:attrName>ppt_x</p:attrName>
                                        </p:attrNameLst>
                                      </p:cBhvr>
                                      <p:tavLst>
                                        <p:tav tm="0">
                                          <p:val>
                                            <p:strVal val="#ppt_x"/>
                                          </p:val>
                                        </p:tav>
                                        <p:tav tm="100000">
                                          <p:val>
                                            <p:strVal val="#ppt_x"/>
                                          </p:val>
                                        </p:tav>
                                      </p:tavLst>
                                    </p:anim>
                                    <p:anim calcmode="lin" valueType="num">
                                      <p:cBhvr>
                                        <p:cTn id="16" dur="1000" fill="hold"/>
                                        <p:tgtEl>
                                          <p:spTgt spid="6">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6" presetClass="entr" presetSubtype="21" fill="hold" nodeType="clickEffect">
                                  <p:stCondLst>
                                    <p:cond delay="0"/>
                                  </p:stCondLst>
                                  <p:childTnLst>
                                    <p:set>
                                      <p:cBhvr>
                                        <p:cTn id="20" dur="1" fill="hold">
                                          <p:stCondLst>
                                            <p:cond delay="0"/>
                                          </p:stCondLst>
                                        </p:cTn>
                                        <p:tgtEl>
                                          <p:spTgt spid="6">
                                            <p:txEl>
                                              <p:pRg st="6" end="6"/>
                                            </p:txEl>
                                          </p:spTgt>
                                        </p:tgtEl>
                                        <p:attrNameLst>
                                          <p:attrName>style.visibility</p:attrName>
                                        </p:attrNameLst>
                                      </p:cBhvr>
                                      <p:to>
                                        <p:strVal val="visible"/>
                                      </p:to>
                                    </p:set>
                                    <p:animEffect transition="in" filter="barn(inVertical)">
                                      <p:cBhvr>
                                        <p:cTn id="21" dur="500"/>
                                        <p:tgtEl>
                                          <p:spTgt spid="6">
                                            <p:txEl>
                                              <p:pRg st="6" end="6"/>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nodeType="clickEffect">
                                  <p:stCondLst>
                                    <p:cond delay="0"/>
                                  </p:stCondLst>
                                  <p:childTnLst>
                                    <p:set>
                                      <p:cBhvr>
                                        <p:cTn id="25" dur="1" fill="hold">
                                          <p:stCondLst>
                                            <p:cond delay="0"/>
                                          </p:stCondLst>
                                        </p:cTn>
                                        <p:tgtEl>
                                          <p:spTgt spid="3"/>
                                        </p:tgtEl>
                                        <p:attrNameLst>
                                          <p:attrName>style.visibility</p:attrName>
                                        </p:attrNameLst>
                                      </p:cBhvr>
                                      <p:to>
                                        <p:strVal val="visible"/>
                                      </p:to>
                                    </p:set>
                                    <p:anim calcmode="lin" valueType="num">
                                      <p:cBhvr additive="base">
                                        <p:cTn id="26" dur="500" fill="hold"/>
                                        <p:tgtEl>
                                          <p:spTgt spid="3"/>
                                        </p:tgtEl>
                                        <p:attrNameLst>
                                          <p:attrName>ppt_x</p:attrName>
                                        </p:attrNameLst>
                                      </p:cBhvr>
                                      <p:tavLst>
                                        <p:tav tm="0">
                                          <p:val>
                                            <p:strVal val="#ppt_x"/>
                                          </p:val>
                                        </p:tav>
                                        <p:tav tm="100000">
                                          <p:val>
                                            <p:strVal val="#ppt_x"/>
                                          </p:val>
                                        </p:tav>
                                      </p:tavLst>
                                    </p:anim>
                                    <p:anim calcmode="lin" valueType="num">
                                      <p:cBhvr additive="base">
                                        <p:cTn id="27"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标题 13"/>
          <p:cNvSpPr>
            <a:spLocks noGrp="1"/>
          </p:cNvSpPr>
          <p:nvPr>
            <p:ph type="title"/>
          </p:nvPr>
        </p:nvSpPr>
        <p:spPr>
          <a:xfrm>
            <a:off x="1406898" y="752801"/>
            <a:ext cx="5150210" cy="456129"/>
          </a:xfrm>
        </p:spPr>
        <p:txBody>
          <a:bodyPr/>
          <a:lstStyle/>
          <a:p>
            <a:pPr>
              <a:lnSpc>
                <a:spcPct val="120000"/>
              </a:lnSpc>
            </a:pPr>
            <a:r>
              <a:rPr lang="en-US" altLang="zh-CN" dirty="0"/>
              <a:t> 3.3 Input Sensitive Taint Analysis</a:t>
            </a:r>
            <a:endParaRPr lang="zh-CN" altLang="en-US" dirty="0"/>
          </a:p>
        </p:txBody>
      </p:sp>
      <p:sp>
        <p:nvSpPr>
          <p:cNvPr id="35" name="文本框 34">
            <a:extLst>
              <a:ext uri="{FF2B5EF4-FFF2-40B4-BE49-F238E27FC236}">
                <a16:creationId xmlns:a16="http://schemas.microsoft.com/office/drawing/2014/main" id="{EDE11F42-755D-592C-0802-5F88131CEADB}"/>
              </a:ext>
            </a:extLst>
          </p:cNvPr>
          <p:cNvSpPr txBox="1"/>
          <p:nvPr/>
        </p:nvSpPr>
        <p:spPr>
          <a:xfrm>
            <a:off x="844190" y="1565980"/>
            <a:ext cx="6096000" cy="369332"/>
          </a:xfrm>
          <a:prstGeom prst="rect">
            <a:avLst/>
          </a:prstGeom>
          <a:noFill/>
        </p:spPr>
        <p:txBody>
          <a:bodyPr wrap="square">
            <a:spAutoFit/>
          </a:bodyPr>
          <a:lstStyle/>
          <a:p>
            <a:r>
              <a:rPr lang="en-US" altLang="zh-CN" dirty="0"/>
              <a:t>Coarse-Grained taint engine</a:t>
            </a:r>
            <a:endParaRPr lang="zh-CN" altLang="en-US" dirty="0"/>
          </a:p>
        </p:txBody>
      </p:sp>
      <p:sp>
        <p:nvSpPr>
          <p:cNvPr id="36" name="文本框 35">
            <a:extLst>
              <a:ext uri="{FF2B5EF4-FFF2-40B4-BE49-F238E27FC236}">
                <a16:creationId xmlns:a16="http://schemas.microsoft.com/office/drawing/2014/main" id="{C82DAD51-4BB2-9E87-6A94-E7A9392722AD}"/>
              </a:ext>
            </a:extLst>
          </p:cNvPr>
          <p:cNvSpPr txBox="1"/>
          <p:nvPr/>
        </p:nvSpPr>
        <p:spPr>
          <a:xfrm>
            <a:off x="2078892" y="2413337"/>
            <a:ext cx="8034215" cy="2031325"/>
          </a:xfrm>
          <a:prstGeom prst="rect">
            <a:avLst/>
          </a:prstGeom>
          <a:noFill/>
        </p:spPr>
        <p:txBody>
          <a:bodyPr wrap="square">
            <a:spAutoFit/>
          </a:bodyPr>
          <a:lstStyle/>
          <a:p>
            <a:r>
              <a:rPr lang="zh-CN" altLang="en-US" dirty="0"/>
              <a:t>为了对用户输入执行轻量级数据流分析，根据三个原则构建了污点引擎：</a:t>
            </a:r>
            <a:endParaRPr lang="en-US" altLang="zh-CN" dirty="0"/>
          </a:p>
          <a:p>
            <a:endParaRPr lang="zh-CN" altLang="en-US" dirty="0"/>
          </a:p>
          <a:p>
            <a:pPr marL="742950" lvl="1" indent="-285750">
              <a:buFont typeface="Wingdings" panose="05000000000000000000" pitchFamily="2" charset="2"/>
              <a:buChar char="Ø"/>
            </a:pPr>
            <a:r>
              <a:rPr lang="zh-CN" altLang="en-US" dirty="0"/>
              <a:t>污点源应该与用户输入相关</a:t>
            </a:r>
            <a:endParaRPr lang="en-US" altLang="zh-CN" dirty="0"/>
          </a:p>
          <a:p>
            <a:pPr marL="285750" indent="-285750">
              <a:buFont typeface="Wingdings" panose="05000000000000000000" pitchFamily="2" charset="2"/>
              <a:buChar char="Ø"/>
            </a:pPr>
            <a:endParaRPr lang="zh-CN" altLang="en-US" dirty="0"/>
          </a:p>
          <a:p>
            <a:pPr marL="742950" lvl="1" indent="-285750">
              <a:buFont typeface="Wingdings" panose="05000000000000000000" pitchFamily="2" charset="2"/>
              <a:buChar char="Ø"/>
            </a:pPr>
            <a:r>
              <a:rPr lang="zh-CN" altLang="en-US" dirty="0"/>
              <a:t>平衡分析的准确性和效率</a:t>
            </a:r>
            <a:endParaRPr lang="en-US" altLang="zh-CN" dirty="0"/>
          </a:p>
          <a:p>
            <a:pPr marL="285750" indent="-285750">
              <a:buFont typeface="Wingdings" panose="05000000000000000000" pitchFamily="2" charset="2"/>
              <a:buChar char="Ø"/>
            </a:pPr>
            <a:endParaRPr lang="zh-CN" altLang="en-US" dirty="0"/>
          </a:p>
          <a:p>
            <a:pPr marL="742950" lvl="1" indent="-285750">
              <a:buFont typeface="Wingdings" panose="05000000000000000000" pitchFamily="2" charset="2"/>
              <a:buChar char="Ø"/>
            </a:pPr>
            <a:r>
              <a:rPr lang="zh-CN" altLang="en-US" dirty="0"/>
              <a:t>只跟踪从源到潜在</a:t>
            </a:r>
            <a:r>
              <a:rPr lang="en-US" altLang="zh-CN" dirty="0"/>
              <a:t>sink</a:t>
            </a:r>
            <a:r>
              <a:rPr lang="zh-CN" altLang="en-US" dirty="0"/>
              <a:t>的数据流</a:t>
            </a:r>
          </a:p>
        </p:txBody>
      </p:sp>
    </p:spTree>
    <p:extLst>
      <p:ext uri="{BB962C8B-B14F-4D97-AF65-F5344CB8AC3E}">
        <p14:creationId xmlns:p14="http://schemas.microsoft.com/office/powerpoint/2010/main" val="394301851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6">
                                            <p:txEl>
                                              <p:pRg st="2" end="2"/>
                                            </p:txEl>
                                          </p:spTgt>
                                        </p:tgtEl>
                                        <p:attrNameLst>
                                          <p:attrName>style.visibility</p:attrName>
                                        </p:attrNameLst>
                                      </p:cBhvr>
                                      <p:to>
                                        <p:strVal val="visible"/>
                                      </p:to>
                                    </p:set>
                                    <p:animEffect transition="in" filter="barn(inVertical)">
                                      <p:cBhvr>
                                        <p:cTn id="7" dur="500"/>
                                        <p:tgtEl>
                                          <p:spTgt spid="36">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36">
                                            <p:txEl>
                                              <p:pRg st="4" end="4"/>
                                            </p:txEl>
                                          </p:spTgt>
                                        </p:tgtEl>
                                        <p:attrNameLst>
                                          <p:attrName>style.visibility</p:attrName>
                                        </p:attrNameLst>
                                      </p:cBhvr>
                                      <p:to>
                                        <p:strVal val="visible"/>
                                      </p:to>
                                    </p:set>
                                    <p:animEffect transition="in" filter="circle(in)">
                                      <p:cBhvr>
                                        <p:cTn id="12" dur="2000"/>
                                        <p:tgtEl>
                                          <p:spTgt spid="36">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36">
                                            <p:txEl>
                                              <p:pRg st="6" end="6"/>
                                            </p:txEl>
                                          </p:spTgt>
                                        </p:tgtEl>
                                        <p:attrNameLst>
                                          <p:attrName>style.visibility</p:attrName>
                                        </p:attrNameLst>
                                      </p:cBhvr>
                                      <p:to>
                                        <p:strVal val="visible"/>
                                      </p:to>
                                    </p:set>
                                    <p:anim calcmode="lin" valueType="num">
                                      <p:cBhvr additive="base">
                                        <p:cTn id="17" dur="500" fill="hold"/>
                                        <p:tgtEl>
                                          <p:spTgt spid="36">
                                            <p:txEl>
                                              <p:pRg st="6" end="6"/>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6">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标题 13"/>
          <p:cNvSpPr>
            <a:spLocks noGrp="1"/>
          </p:cNvSpPr>
          <p:nvPr>
            <p:ph type="title"/>
          </p:nvPr>
        </p:nvSpPr>
        <p:spPr>
          <a:xfrm>
            <a:off x="1406898" y="752801"/>
            <a:ext cx="5150210" cy="456129"/>
          </a:xfrm>
        </p:spPr>
        <p:txBody>
          <a:bodyPr/>
          <a:lstStyle/>
          <a:p>
            <a:pPr>
              <a:lnSpc>
                <a:spcPct val="120000"/>
              </a:lnSpc>
            </a:pPr>
            <a:r>
              <a:rPr lang="en-US" altLang="zh-CN" dirty="0"/>
              <a:t> 3.3 Input Sensitive Taint Analysis</a:t>
            </a:r>
            <a:endParaRPr lang="zh-CN" altLang="en-US" dirty="0"/>
          </a:p>
        </p:txBody>
      </p:sp>
      <p:sp>
        <p:nvSpPr>
          <p:cNvPr id="35" name="文本框 34">
            <a:extLst>
              <a:ext uri="{FF2B5EF4-FFF2-40B4-BE49-F238E27FC236}">
                <a16:creationId xmlns:a16="http://schemas.microsoft.com/office/drawing/2014/main" id="{EDE11F42-755D-592C-0802-5F88131CEADB}"/>
              </a:ext>
            </a:extLst>
          </p:cNvPr>
          <p:cNvSpPr txBox="1"/>
          <p:nvPr/>
        </p:nvSpPr>
        <p:spPr>
          <a:xfrm>
            <a:off x="859821" y="1553252"/>
            <a:ext cx="6096000" cy="369332"/>
          </a:xfrm>
          <a:prstGeom prst="rect">
            <a:avLst/>
          </a:prstGeom>
          <a:noFill/>
        </p:spPr>
        <p:txBody>
          <a:bodyPr wrap="square">
            <a:spAutoFit/>
          </a:bodyPr>
          <a:lstStyle/>
          <a:p>
            <a:r>
              <a:rPr lang="en-US" altLang="zh-CN" dirty="0"/>
              <a:t>Coarse-Grained taint engine</a:t>
            </a:r>
            <a:endParaRPr lang="zh-CN" altLang="en-US" dirty="0"/>
          </a:p>
        </p:txBody>
      </p:sp>
      <p:sp>
        <p:nvSpPr>
          <p:cNvPr id="36" name="文本框 35">
            <a:extLst>
              <a:ext uri="{FF2B5EF4-FFF2-40B4-BE49-F238E27FC236}">
                <a16:creationId xmlns:a16="http://schemas.microsoft.com/office/drawing/2014/main" id="{C82DAD51-4BB2-9E87-6A94-E7A9392722AD}"/>
              </a:ext>
            </a:extLst>
          </p:cNvPr>
          <p:cNvSpPr txBox="1"/>
          <p:nvPr/>
        </p:nvSpPr>
        <p:spPr>
          <a:xfrm>
            <a:off x="1016000" y="2292362"/>
            <a:ext cx="9097107" cy="646331"/>
          </a:xfrm>
          <a:prstGeom prst="rect">
            <a:avLst/>
          </a:prstGeom>
          <a:noFill/>
        </p:spPr>
        <p:txBody>
          <a:bodyPr wrap="square">
            <a:spAutoFit/>
          </a:bodyPr>
          <a:lstStyle/>
          <a:p>
            <a:pPr marL="285750" indent="-285750">
              <a:buFont typeface="Wingdings" panose="05000000000000000000" pitchFamily="2" charset="2"/>
              <a:buChar char="Ø"/>
            </a:pPr>
            <a:r>
              <a:rPr lang="en-US" altLang="zh-CN" dirty="0"/>
              <a:t>Taint source</a:t>
            </a:r>
            <a:r>
              <a:rPr lang="zh-CN" altLang="en-US" dirty="0"/>
              <a:t>：污点引擎根据</a:t>
            </a:r>
            <a:r>
              <a:rPr lang="en-US" altLang="zh-CN" dirty="0"/>
              <a:t>input entry</a:t>
            </a:r>
            <a:r>
              <a:rPr lang="zh-CN" altLang="en-US" dirty="0"/>
              <a:t>识别的结果来标记污点源，污点源可以是目标函数的变量或参数。</a:t>
            </a:r>
          </a:p>
        </p:txBody>
      </p:sp>
      <p:sp>
        <p:nvSpPr>
          <p:cNvPr id="6" name="文本框 5">
            <a:extLst>
              <a:ext uri="{FF2B5EF4-FFF2-40B4-BE49-F238E27FC236}">
                <a16:creationId xmlns:a16="http://schemas.microsoft.com/office/drawing/2014/main" id="{61003269-9BB8-98C0-00ED-AA1D5E8512A2}"/>
              </a:ext>
            </a:extLst>
          </p:cNvPr>
          <p:cNvSpPr txBox="1"/>
          <p:nvPr/>
        </p:nvSpPr>
        <p:spPr>
          <a:xfrm>
            <a:off x="992554" y="3040521"/>
            <a:ext cx="10206892" cy="2031325"/>
          </a:xfrm>
          <a:prstGeom prst="rect">
            <a:avLst/>
          </a:prstGeom>
          <a:noFill/>
        </p:spPr>
        <p:txBody>
          <a:bodyPr wrap="square">
            <a:spAutoFit/>
          </a:bodyPr>
          <a:lstStyle/>
          <a:p>
            <a:pPr marL="285750" indent="-285750">
              <a:buFont typeface="Wingdings" panose="05000000000000000000" pitchFamily="2" charset="2"/>
              <a:buChar char="Ø"/>
            </a:pPr>
            <a:r>
              <a:rPr lang="en-US" altLang="zh-CN" dirty="0"/>
              <a:t>Taint specification</a:t>
            </a:r>
            <a:r>
              <a:rPr lang="zh-CN" altLang="en-US" dirty="0"/>
              <a:t>：基于</a:t>
            </a:r>
            <a:r>
              <a:rPr lang="en-US" altLang="zh-CN" dirty="0" err="1"/>
              <a:t>angr</a:t>
            </a:r>
            <a:r>
              <a:rPr lang="zh-CN" altLang="en-US" dirty="0"/>
              <a:t>框架在指令级别传播污点属性，影响污点分析效率和准确性的主要因素是函数调用的污点规范。为了恰当地处理函数调用，首先将函数分为以下三类：</a:t>
            </a:r>
            <a:r>
              <a:rPr lang="en-US" altLang="zh-CN" dirty="0" err="1"/>
              <a:t>summarizable</a:t>
            </a:r>
            <a:r>
              <a:rPr lang="en-US" altLang="zh-CN" dirty="0"/>
              <a:t> function</a:t>
            </a:r>
            <a:r>
              <a:rPr lang="zh-CN" altLang="en-US" dirty="0"/>
              <a:t>，</a:t>
            </a:r>
            <a:r>
              <a:rPr lang="en-US" altLang="zh-CN" dirty="0"/>
              <a:t>general function</a:t>
            </a:r>
            <a:r>
              <a:rPr lang="zh-CN" altLang="en-US" dirty="0"/>
              <a:t>和</a:t>
            </a:r>
            <a:r>
              <a:rPr lang="en-US" altLang="zh-CN" dirty="0"/>
              <a:t>nested function</a:t>
            </a:r>
            <a:r>
              <a:rPr lang="zh-CN" altLang="en-US" dirty="0"/>
              <a:t>。</a:t>
            </a:r>
            <a:endParaRPr lang="en-US" altLang="zh-CN" dirty="0"/>
          </a:p>
          <a:p>
            <a:endParaRPr lang="en-US" altLang="zh-CN" dirty="0"/>
          </a:p>
          <a:p>
            <a:pPr marL="742950" lvl="1" indent="-285750" algn="just">
              <a:buFont typeface="Wingdings" panose="05000000000000000000" pitchFamily="2" charset="2"/>
              <a:buChar char="l"/>
            </a:pP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Summarizable</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function</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：是与内存区域操作相关的标准库函数，如</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strcpy</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和</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memcpy</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a:t>
            </a:r>
            <a:endPar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742950" lvl="1" indent="-285750" algn="just">
              <a:buFont typeface="Wingdings" panose="05000000000000000000" pitchFamily="2" charset="2"/>
              <a:buChar char="l"/>
            </a:pP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General function</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：在其主体中不包含调用指令或仅包含</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summarizable</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function</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的分支。</a:t>
            </a:r>
          </a:p>
          <a:p>
            <a:pPr marL="742950" lvl="1" indent="-285750" algn="just">
              <a:buFont typeface="Wingdings" panose="05000000000000000000" pitchFamily="2" charset="2"/>
              <a:buChar char="l"/>
            </a:pP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Nested function</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：包含</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general function</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的函数调用指令，是可嵌套函数。</a:t>
            </a:r>
            <a:endParaRPr lang="zh-CN" altLang="en-US" dirty="0"/>
          </a:p>
        </p:txBody>
      </p:sp>
      <p:pic>
        <p:nvPicPr>
          <p:cNvPr id="4" name="图片 3">
            <a:extLst>
              <a:ext uri="{FF2B5EF4-FFF2-40B4-BE49-F238E27FC236}">
                <a16:creationId xmlns:a16="http://schemas.microsoft.com/office/drawing/2014/main" id="{30471AA5-44CF-2B25-6D3E-F8AA345E7698}"/>
              </a:ext>
            </a:extLst>
          </p:cNvPr>
          <p:cNvPicPr>
            <a:picLocks noChangeAspect="1"/>
          </p:cNvPicPr>
          <p:nvPr/>
        </p:nvPicPr>
        <p:blipFill>
          <a:blip r:embed="rId3"/>
          <a:stretch>
            <a:fillRect/>
          </a:stretch>
        </p:blipFill>
        <p:spPr>
          <a:xfrm>
            <a:off x="6797168" y="721718"/>
            <a:ext cx="3802710" cy="5667308"/>
          </a:xfrm>
          <a:prstGeom prst="rect">
            <a:avLst/>
          </a:prstGeom>
        </p:spPr>
      </p:pic>
    </p:spTree>
    <p:extLst>
      <p:ext uri="{BB962C8B-B14F-4D97-AF65-F5344CB8AC3E}">
        <p14:creationId xmlns:p14="http://schemas.microsoft.com/office/powerpoint/2010/main" val="50164456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6">
                                            <p:txEl>
                                              <p:pRg st="0" end="0"/>
                                            </p:txEl>
                                          </p:spTgt>
                                        </p:tgtEl>
                                        <p:attrNameLst>
                                          <p:attrName>style.visibility</p:attrName>
                                        </p:attrNameLst>
                                      </p:cBhvr>
                                      <p:to>
                                        <p:strVal val="visible"/>
                                      </p:to>
                                    </p:set>
                                    <p:animEffect transition="in" filter="fade">
                                      <p:cBhvr>
                                        <p:cTn id="7" dur="1000"/>
                                        <p:tgtEl>
                                          <p:spTgt spid="36">
                                            <p:txEl>
                                              <p:pRg st="0" end="0"/>
                                            </p:txEl>
                                          </p:spTgt>
                                        </p:tgtEl>
                                      </p:cBhvr>
                                    </p:animEffect>
                                    <p:anim calcmode="lin" valueType="num">
                                      <p:cBhvr>
                                        <p:cTn id="8" dur="1000" fill="hold"/>
                                        <p:tgtEl>
                                          <p:spTgt spid="36">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6">
                                            <p:txEl>
                                              <p:pRg st="0" end="0"/>
                                            </p:txEl>
                                          </p:spTgt>
                                        </p:tgtEl>
                                        <p:attrNameLst>
                                          <p:attrName>style.visibility</p:attrName>
                                        </p:attrNameLst>
                                      </p:cBhvr>
                                      <p:to>
                                        <p:strVal val="visible"/>
                                      </p:to>
                                    </p:set>
                                    <p:animEffect transition="in" filter="fade">
                                      <p:cBhvr>
                                        <p:cTn id="14" dur="1000"/>
                                        <p:tgtEl>
                                          <p:spTgt spid="6">
                                            <p:txEl>
                                              <p:pRg st="0" end="0"/>
                                            </p:txEl>
                                          </p:spTgt>
                                        </p:tgtEl>
                                      </p:cBhvr>
                                    </p:animEffect>
                                    <p:anim calcmode="lin" valueType="num">
                                      <p:cBhvr>
                                        <p:cTn id="15"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4" presetClass="entr" presetSubtype="10" fill="hold" nodeType="clickEffect">
                                  <p:stCondLst>
                                    <p:cond delay="0"/>
                                  </p:stCondLst>
                                  <p:childTnLst>
                                    <p:set>
                                      <p:cBhvr>
                                        <p:cTn id="20" dur="1" fill="hold">
                                          <p:stCondLst>
                                            <p:cond delay="0"/>
                                          </p:stCondLst>
                                        </p:cTn>
                                        <p:tgtEl>
                                          <p:spTgt spid="6">
                                            <p:txEl>
                                              <p:pRg st="2" end="2"/>
                                            </p:txEl>
                                          </p:spTgt>
                                        </p:tgtEl>
                                        <p:attrNameLst>
                                          <p:attrName>style.visibility</p:attrName>
                                        </p:attrNameLst>
                                      </p:cBhvr>
                                      <p:to>
                                        <p:strVal val="visible"/>
                                      </p:to>
                                    </p:set>
                                    <p:animEffect transition="in" filter="randombar(horizontal)">
                                      <p:cBhvr>
                                        <p:cTn id="21" dur="500"/>
                                        <p:tgtEl>
                                          <p:spTgt spid="6">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nodeType="clickEffect">
                                  <p:stCondLst>
                                    <p:cond delay="0"/>
                                  </p:stCondLst>
                                  <p:childTnLst>
                                    <p:set>
                                      <p:cBhvr>
                                        <p:cTn id="25" dur="1" fill="hold">
                                          <p:stCondLst>
                                            <p:cond delay="0"/>
                                          </p:stCondLst>
                                        </p:cTn>
                                        <p:tgtEl>
                                          <p:spTgt spid="6">
                                            <p:txEl>
                                              <p:pRg st="3" end="3"/>
                                            </p:txEl>
                                          </p:spTgt>
                                        </p:tgtEl>
                                        <p:attrNameLst>
                                          <p:attrName>style.visibility</p:attrName>
                                        </p:attrNameLst>
                                      </p:cBhvr>
                                      <p:to>
                                        <p:strVal val="visible"/>
                                      </p:to>
                                    </p:set>
                                    <p:animEffect transition="in" filter="wipe(down)">
                                      <p:cBhvr>
                                        <p:cTn id="26" dur="500"/>
                                        <p:tgtEl>
                                          <p:spTgt spid="6">
                                            <p:txEl>
                                              <p:pRg st="3" end="3"/>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6">
                                            <p:txEl>
                                              <p:pRg st="4" end="4"/>
                                            </p:txEl>
                                          </p:spTgt>
                                        </p:tgtEl>
                                        <p:attrNameLst>
                                          <p:attrName>style.visibility</p:attrName>
                                        </p:attrNameLst>
                                      </p:cBhvr>
                                      <p:to>
                                        <p:strVal val="visible"/>
                                      </p:to>
                                    </p:set>
                                    <p:anim calcmode="lin" valueType="num">
                                      <p:cBhvr additive="base">
                                        <p:cTn id="31" dur="500" fill="hold"/>
                                        <p:tgtEl>
                                          <p:spTgt spid="6">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6">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4"/>
                                        </p:tgtEl>
                                        <p:attrNameLst>
                                          <p:attrName>style.visibility</p:attrName>
                                        </p:attrNameLst>
                                      </p:cBhvr>
                                      <p:to>
                                        <p:strVal val="visible"/>
                                      </p:to>
                                    </p:set>
                                    <p:anim calcmode="lin" valueType="num">
                                      <p:cBhvr additive="base">
                                        <p:cTn id="37" dur="500" fill="hold"/>
                                        <p:tgtEl>
                                          <p:spTgt spid="4"/>
                                        </p:tgtEl>
                                        <p:attrNameLst>
                                          <p:attrName>ppt_x</p:attrName>
                                        </p:attrNameLst>
                                      </p:cBhvr>
                                      <p:tavLst>
                                        <p:tav tm="0">
                                          <p:val>
                                            <p:strVal val="#ppt_x"/>
                                          </p:val>
                                        </p:tav>
                                        <p:tav tm="100000">
                                          <p:val>
                                            <p:strVal val="#ppt_x"/>
                                          </p:val>
                                        </p:tav>
                                      </p:tavLst>
                                    </p:anim>
                                    <p:anim calcmode="lin" valueType="num">
                                      <p:cBhvr additive="base">
                                        <p:cTn id="3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标题 13"/>
          <p:cNvSpPr>
            <a:spLocks noGrp="1"/>
          </p:cNvSpPr>
          <p:nvPr>
            <p:ph type="title"/>
          </p:nvPr>
        </p:nvSpPr>
        <p:spPr>
          <a:xfrm>
            <a:off x="1406898" y="752801"/>
            <a:ext cx="5150210" cy="456129"/>
          </a:xfrm>
        </p:spPr>
        <p:txBody>
          <a:bodyPr/>
          <a:lstStyle/>
          <a:p>
            <a:pPr>
              <a:lnSpc>
                <a:spcPct val="120000"/>
              </a:lnSpc>
            </a:pPr>
            <a:r>
              <a:rPr lang="en-US" altLang="zh-CN" dirty="0"/>
              <a:t> 3.3 Input Sensitive Taint Analysis</a:t>
            </a:r>
            <a:endParaRPr lang="zh-CN" altLang="en-US" dirty="0"/>
          </a:p>
        </p:txBody>
      </p:sp>
      <p:sp>
        <p:nvSpPr>
          <p:cNvPr id="35" name="文本框 34">
            <a:extLst>
              <a:ext uri="{FF2B5EF4-FFF2-40B4-BE49-F238E27FC236}">
                <a16:creationId xmlns:a16="http://schemas.microsoft.com/office/drawing/2014/main" id="{EDE11F42-755D-592C-0802-5F88131CEADB}"/>
              </a:ext>
            </a:extLst>
          </p:cNvPr>
          <p:cNvSpPr txBox="1"/>
          <p:nvPr/>
        </p:nvSpPr>
        <p:spPr>
          <a:xfrm>
            <a:off x="844190" y="1565980"/>
            <a:ext cx="6096000" cy="369332"/>
          </a:xfrm>
          <a:prstGeom prst="rect">
            <a:avLst/>
          </a:prstGeom>
          <a:noFill/>
        </p:spPr>
        <p:txBody>
          <a:bodyPr wrap="square">
            <a:spAutoFit/>
          </a:bodyPr>
          <a:lstStyle/>
          <a:p>
            <a:r>
              <a:rPr lang="en-US" altLang="zh-CN" dirty="0"/>
              <a:t>Coarse-Grained taint engine</a:t>
            </a:r>
            <a:endParaRPr lang="zh-CN" altLang="en-US" dirty="0"/>
          </a:p>
        </p:txBody>
      </p:sp>
      <p:sp>
        <p:nvSpPr>
          <p:cNvPr id="6" name="文本框 5">
            <a:extLst>
              <a:ext uri="{FF2B5EF4-FFF2-40B4-BE49-F238E27FC236}">
                <a16:creationId xmlns:a16="http://schemas.microsoft.com/office/drawing/2014/main" id="{44A41884-CF61-8EAF-520D-5AE065EBB14E}"/>
              </a:ext>
            </a:extLst>
          </p:cNvPr>
          <p:cNvSpPr txBox="1"/>
          <p:nvPr/>
        </p:nvSpPr>
        <p:spPr>
          <a:xfrm>
            <a:off x="844190" y="3244334"/>
            <a:ext cx="6096000" cy="369332"/>
          </a:xfrm>
          <a:prstGeom prst="rect">
            <a:avLst/>
          </a:prstGeom>
          <a:noFill/>
        </p:spPr>
        <p:txBody>
          <a:bodyPr wrap="square">
            <a:spAutoFit/>
          </a:bodyPr>
          <a:lstStyle/>
          <a:p>
            <a:r>
              <a:rPr lang="zh-CN" altLang="en-US" dirty="0"/>
              <a:t>处理各种函数调用和指令：</a:t>
            </a:r>
          </a:p>
        </p:txBody>
      </p:sp>
      <p:sp>
        <p:nvSpPr>
          <p:cNvPr id="8" name="文本框 7">
            <a:extLst>
              <a:ext uri="{FF2B5EF4-FFF2-40B4-BE49-F238E27FC236}">
                <a16:creationId xmlns:a16="http://schemas.microsoft.com/office/drawing/2014/main" id="{F2EDAA0E-2BD8-2917-4A7C-8297573BC90E}"/>
              </a:ext>
            </a:extLst>
          </p:cNvPr>
          <p:cNvSpPr txBox="1"/>
          <p:nvPr/>
        </p:nvSpPr>
        <p:spPr>
          <a:xfrm>
            <a:off x="4407876" y="1565980"/>
            <a:ext cx="6096000" cy="3970318"/>
          </a:xfrm>
          <a:prstGeom prst="rect">
            <a:avLst/>
          </a:prstGeom>
          <a:noFill/>
        </p:spPr>
        <p:txBody>
          <a:bodyPr wrap="square">
            <a:spAutoFit/>
          </a:bodyPr>
          <a:lstStyle/>
          <a:p>
            <a:pPr marL="285750" indent="-285750">
              <a:buFont typeface="Wingdings" panose="05000000000000000000" pitchFamily="2" charset="2"/>
              <a:buChar char="Ø"/>
            </a:pPr>
            <a:r>
              <a:rPr lang="zh-CN" altLang="en-US" dirty="0"/>
              <a:t>如果指令</a:t>
            </a:r>
            <a:r>
              <a:rPr lang="en-US" altLang="zh-CN" dirty="0"/>
              <a:t>ins</a:t>
            </a:r>
            <a:r>
              <a:rPr lang="zh-CN" altLang="en-US" dirty="0"/>
              <a:t>不是函数调用，则污点引擎将使用相应的污点规则处理它并更新污点映射。</a:t>
            </a:r>
          </a:p>
          <a:p>
            <a:pPr marL="285750" indent="-285750">
              <a:buFont typeface="Wingdings" panose="05000000000000000000" pitchFamily="2" charset="2"/>
              <a:buChar char="Ø"/>
            </a:pPr>
            <a:r>
              <a:rPr lang="zh-CN" altLang="en-US" dirty="0"/>
              <a:t>对于数据转移指令，污点引擎会将污点属性从源操作数传播到目标操作数。</a:t>
            </a:r>
          </a:p>
          <a:p>
            <a:pPr marL="285750" indent="-285750">
              <a:buFont typeface="Wingdings" panose="05000000000000000000" pitchFamily="2" charset="2"/>
              <a:buChar char="Ø"/>
            </a:pPr>
            <a:r>
              <a:rPr lang="zh-CN" altLang="en-US" dirty="0"/>
              <a:t>对于调用函数</a:t>
            </a:r>
            <a:r>
              <a:rPr lang="en-US" altLang="zh-CN" dirty="0" err="1"/>
              <a:t>func</a:t>
            </a:r>
            <a:r>
              <a:rPr lang="zh-CN" altLang="en-US" dirty="0"/>
              <a:t>的指令</a:t>
            </a:r>
            <a:r>
              <a:rPr lang="en-US" altLang="zh-CN" dirty="0"/>
              <a:t>Ins</a:t>
            </a:r>
            <a:r>
              <a:rPr lang="zh-CN" altLang="en-US" dirty="0"/>
              <a:t>，如果一个实参</a:t>
            </a:r>
            <a:r>
              <a:rPr lang="en-US" altLang="zh-CN" dirty="0"/>
              <a:t>param</a:t>
            </a:r>
            <a:r>
              <a:rPr lang="zh-CN" altLang="en-US" dirty="0"/>
              <a:t>包含污点属性，污点引擎将跟踪</a:t>
            </a:r>
            <a:r>
              <a:rPr lang="en-US" altLang="zh-CN" dirty="0" err="1"/>
              <a:t>func</a:t>
            </a:r>
            <a:r>
              <a:rPr lang="zh-CN" altLang="en-US" dirty="0"/>
              <a:t>对污点图的影响。</a:t>
            </a:r>
          </a:p>
          <a:p>
            <a:pPr marL="285750" indent="-285750">
              <a:buFont typeface="Wingdings" panose="05000000000000000000" pitchFamily="2" charset="2"/>
              <a:buChar char="Ø"/>
            </a:pPr>
            <a:r>
              <a:rPr lang="zh-CN" altLang="en-US" dirty="0"/>
              <a:t>如果</a:t>
            </a:r>
            <a:r>
              <a:rPr lang="en-US" altLang="zh-CN" dirty="0" err="1"/>
              <a:t>func</a:t>
            </a:r>
            <a:r>
              <a:rPr lang="zh-CN" altLang="en-US" dirty="0"/>
              <a:t>是</a:t>
            </a:r>
            <a:r>
              <a:rPr lang="en-US" altLang="zh-CN" dirty="0" err="1"/>
              <a:t>summarizable</a:t>
            </a:r>
            <a:r>
              <a:rPr lang="zh-CN" altLang="en-US" dirty="0"/>
              <a:t>函数，则 </a:t>
            </a:r>
            <a:r>
              <a:rPr lang="en-US" altLang="zh-CN" dirty="0" err="1"/>
              <a:t>SaTC</a:t>
            </a:r>
            <a:r>
              <a:rPr lang="en-US" altLang="zh-CN" dirty="0"/>
              <a:t> </a:t>
            </a:r>
            <a:r>
              <a:rPr lang="zh-CN" altLang="en-US" dirty="0"/>
              <a:t>将其视为指令并应用基于其语义构建的污点规则。</a:t>
            </a:r>
          </a:p>
          <a:p>
            <a:pPr marL="285750" indent="-285750">
              <a:buFont typeface="Wingdings" panose="05000000000000000000" pitchFamily="2" charset="2"/>
              <a:buChar char="Ø"/>
            </a:pPr>
            <a:r>
              <a:rPr lang="zh-CN" altLang="en-US" dirty="0"/>
              <a:t>如果</a:t>
            </a:r>
            <a:r>
              <a:rPr lang="en-US" altLang="zh-CN" dirty="0" err="1"/>
              <a:t>func</a:t>
            </a:r>
            <a:r>
              <a:rPr lang="zh-CN" altLang="en-US" dirty="0"/>
              <a:t>是一个</a:t>
            </a:r>
            <a:r>
              <a:rPr lang="en-US" altLang="zh-CN" dirty="0"/>
              <a:t>general</a:t>
            </a:r>
            <a:r>
              <a:rPr lang="zh-CN" altLang="en-US" dirty="0"/>
              <a:t>函数，那么</a:t>
            </a:r>
            <a:r>
              <a:rPr lang="en-US" altLang="zh-CN" dirty="0"/>
              <a:t>taint</a:t>
            </a:r>
            <a:r>
              <a:rPr lang="zh-CN" altLang="en-US" dirty="0"/>
              <a:t>引擎将进入它的函数体并跟踪从入口点到结束点的数据流。</a:t>
            </a:r>
          </a:p>
          <a:p>
            <a:pPr marL="285750" indent="-285750">
              <a:buFont typeface="Wingdings" panose="05000000000000000000" pitchFamily="2" charset="2"/>
              <a:buChar char="Ø"/>
            </a:pPr>
            <a:r>
              <a:rPr lang="zh-CN" altLang="en-US" dirty="0"/>
              <a:t>对于</a:t>
            </a:r>
            <a:r>
              <a:rPr lang="en-US" altLang="zh-CN" dirty="0"/>
              <a:t>nested</a:t>
            </a:r>
            <a:r>
              <a:rPr lang="zh-CN" altLang="en-US" dirty="0"/>
              <a:t>函数，直接将参数的属性传播到其计算结果中以平衡效率和准确度。具体来说，如果函数在返回值 </a:t>
            </a:r>
            <a:r>
              <a:rPr lang="en-US" altLang="zh-CN" dirty="0" err="1"/>
              <a:t>retv</a:t>
            </a:r>
            <a:r>
              <a:rPr lang="en-US" altLang="zh-CN" dirty="0"/>
              <a:t> </a:t>
            </a:r>
            <a:r>
              <a:rPr lang="zh-CN" altLang="en-US" dirty="0"/>
              <a:t>中返回其结果，将用所有参数的属性标记</a:t>
            </a:r>
            <a:r>
              <a:rPr lang="en-US" altLang="zh-CN" dirty="0" err="1"/>
              <a:t>retv</a:t>
            </a:r>
            <a:r>
              <a:rPr lang="zh-CN" altLang="en-US" dirty="0"/>
              <a:t>；否则，我们将 </a:t>
            </a:r>
            <a:r>
              <a:rPr lang="en-US" altLang="zh-CN" dirty="0"/>
              <a:t>taint </a:t>
            </a:r>
            <a:r>
              <a:rPr lang="zh-CN" altLang="en-US" dirty="0"/>
              <a:t>属性传播到所有指针参数。</a:t>
            </a:r>
          </a:p>
        </p:txBody>
      </p:sp>
    </p:spTree>
    <p:extLst>
      <p:ext uri="{BB962C8B-B14F-4D97-AF65-F5344CB8AC3E}">
        <p14:creationId xmlns:p14="http://schemas.microsoft.com/office/powerpoint/2010/main" val="489501959"/>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1000"/>
                                        <p:tgtEl>
                                          <p:spTgt spid="8">
                                            <p:txEl>
                                              <p:pRg st="0" end="0"/>
                                            </p:txEl>
                                          </p:spTgt>
                                        </p:tgtEl>
                                      </p:cBhvr>
                                    </p:animEffect>
                                    <p:anim calcmode="lin" valueType="num">
                                      <p:cBhvr>
                                        <p:cTn id="8"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8">
                                            <p:txEl>
                                              <p:pRg st="1" end="1"/>
                                            </p:txEl>
                                          </p:spTgt>
                                        </p:tgtEl>
                                        <p:attrNameLst>
                                          <p:attrName>style.visibility</p:attrName>
                                        </p:attrNameLst>
                                      </p:cBhvr>
                                      <p:to>
                                        <p:strVal val="visible"/>
                                      </p:to>
                                    </p:set>
                                    <p:animEffect transition="in" filter="fade">
                                      <p:cBhvr>
                                        <p:cTn id="14" dur="1000"/>
                                        <p:tgtEl>
                                          <p:spTgt spid="8">
                                            <p:txEl>
                                              <p:pRg st="1" end="1"/>
                                            </p:txEl>
                                          </p:spTgt>
                                        </p:tgtEl>
                                      </p:cBhvr>
                                    </p:animEffect>
                                    <p:anim calcmode="lin" valueType="num">
                                      <p:cBhvr>
                                        <p:cTn id="15" dur="1000" fill="hold"/>
                                        <p:tgtEl>
                                          <p:spTgt spid="8">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8">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8">
                                            <p:txEl>
                                              <p:pRg st="2" end="2"/>
                                            </p:txEl>
                                          </p:spTgt>
                                        </p:tgtEl>
                                        <p:attrNameLst>
                                          <p:attrName>style.visibility</p:attrName>
                                        </p:attrNameLst>
                                      </p:cBhvr>
                                      <p:to>
                                        <p:strVal val="visible"/>
                                      </p:to>
                                    </p:set>
                                    <p:animEffect transition="in" filter="fade">
                                      <p:cBhvr>
                                        <p:cTn id="21" dur="1000"/>
                                        <p:tgtEl>
                                          <p:spTgt spid="8">
                                            <p:txEl>
                                              <p:pRg st="2" end="2"/>
                                            </p:txEl>
                                          </p:spTgt>
                                        </p:tgtEl>
                                      </p:cBhvr>
                                    </p:animEffect>
                                    <p:anim calcmode="lin" valueType="num">
                                      <p:cBhvr>
                                        <p:cTn id="22" dur="1000" fill="hold"/>
                                        <p:tgtEl>
                                          <p:spTgt spid="8">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8">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8">
                                            <p:txEl>
                                              <p:pRg st="3" end="3"/>
                                            </p:txEl>
                                          </p:spTgt>
                                        </p:tgtEl>
                                        <p:attrNameLst>
                                          <p:attrName>style.visibility</p:attrName>
                                        </p:attrNameLst>
                                      </p:cBhvr>
                                      <p:to>
                                        <p:strVal val="visible"/>
                                      </p:to>
                                    </p:set>
                                    <p:animEffect transition="in" filter="fade">
                                      <p:cBhvr>
                                        <p:cTn id="28" dur="1000"/>
                                        <p:tgtEl>
                                          <p:spTgt spid="8">
                                            <p:txEl>
                                              <p:pRg st="3" end="3"/>
                                            </p:txEl>
                                          </p:spTgt>
                                        </p:tgtEl>
                                      </p:cBhvr>
                                    </p:animEffect>
                                    <p:anim calcmode="lin" valueType="num">
                                      <p:cBhvr>
                                        <p:cTn id="29" dur="1000" fill="hold"/>
                                        <p:tgtEl>
                                          <p:spTgt spid="8">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8">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8">
                                            <p:txEl>
                                              <p:pRg st="4" end="4"/>
                                            </p:txEl>
                                          </p:spTgt>
                                        </p:tgtEl>
                                        <p:attrNameLst>
                                          <p:attrName>style.visibility</p:attrName>
                                        </p:attrNameLst>
                                      </p:cBhvr>
                                      <p:to>
                                        <p:strVal val="visible"/>
                                      </p:to>
                                    </p:set>
                                    <p:animEffect transition="in" filter="fade">
                                      <p:cBhvr>
                                        <p:cTn id="35" dur="1000"/>
                                        <p:tgtEl>
                                          <p:spTgt spid="8">
                                            <p:txEl>
                                              <p:pRg st="4" end="4"/>
                                            </p:txEl>
                                          </p:spTgt>
                                        </p:tgtEl>
                                      </p:cBhvr>
                                    </p:animEffect>
                                    <p:anim calcmode="lin" valueType="num">
                                      <p:cBhvr>
                                        <p:cTn id="36" dur="1000" fill="hold"/>
                                        <p:tgtEl>
                                          <p:spTgt spid="8">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8">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8">
                                            <p:txEl>
                                              <p:pRg st="5" end="5"/>
                                            </p:txEl>
                                          </p:spTgt>
                                        </p:tgtEl>
                                        <p:attrNameLst>
                                          <p:attrName>style.visibility</p:attrName>
                                        </p:attrNameLst>
                                      </p:cBhvr>
                                      <p:to>
                                        <p:strVal val="visible"/>
                                      </p:to>
                                    </p:set>
                                    <p:animEffect transition="in" filter="fade">
                                      <p:cBhvr>
                                        <p:cTn id="42" dur="1000"/>
                                        <p:tgtEl>
                                          <p:spTgt spid="8">
                                            <p:txEl>
                                              <p:pRg st="5" end="5"/>
                                            </p:txEl>
                                          </p:spTgt>
                                        </p:tgtEl>
                                      </p:cBhvr>
                                    </p:animEffect>
                                    <p:anim calcmode="lin" valueType="num">
                                      <p:cBhvr>
                                        <p:cTn id="43" dur="1000" fill="hold"/>
                                        <p:tgtEl>
                                          <p:spTgt spid="8">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8">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标题 13"/>
          <p:cNvSpPr>
            <a:spLocks noGrp="1"/>
          </p:cNvSpPr>
          <p:nvPr>
            <p:ph type="title"/>
          </p:nvPr>
        </p:nvSpPr>
        <p:spPr>
          <a:xfrm>
            <a:off x="1406898" y="752801"/>
            <a:ext cx="5150210" cy="456129"/>
          </a:xfrm>
        </p:spPr>
        <p:txBody>
          <a:bodyPr/>
          <a:lstStyle/>
          <a:p>
            <a:pPr>
              <a:lnSpc>
                <a:spcPct val="120000"/>
              </a:lnSpc>
            </a:pPr>
            <a:r>
              <a:rPr lang="en-US" altLang="zh-CN" dirty="0"/>
              <a:t> 3.3 Input Sensitive Taint Analysis</a:t>
            </a:r>
            <a:endParaRPr lang="zh-CN" altLang="en-US" dirty="0"/>
          </a:p>
        </p:txBody>
      </p:sp>
      <p:sp>
        <p:nvSpPr>
          <p:cNvPr id="35" name="文本框 34">
            <a:extLst>
              <a:ext uri="{FF2B5EF4-FFF2-40B4-BE49-F238E27FC236}">
                <a16:creationId xmlns:a16="http://schemas.microsoft.com/office/drawing/2014/main" id="{EDE11F42-755D-592C-0802-5F88131CEADB}"/>
              </a:ext>
            </a:extLst>
          </p:cNvPr>
          <p:cNvSpPr txBox="1"/>
          <p:nvPr/>
        </p:nvSpPr>
        <p:spPr>
          <a:xfrm>
            <a:off x="844190" y="1565980"/>
            <a:ext cx="6096000" cy="369332"/>
          </a:xfrm>
          <a:prstGeom prst="rect">
            <a:avLst/>
          </a:prstGeom>
          <a:noFill/>
        </p:spPr>
        <p:txBody>
          <a:bodyPr wrap="square">
            <a:spAutoFit/>
          </a:bodyPr>
          <a:lstStyle/>
          <a:p>
            <a:r>
              <a:rPr lang="en-US" altLang="zh-CN" dirty="0"/>
              <a:t> Efficient path exploration</a:t>
            </a:r>
            <a:endParaRPr lang="zh-CN" altLang="en-US" dirty="0"/>
          </a:p>
        </p:txBody>
      </p:sp>
      <p:sp>
        <p:nvSpPr>
          <p:cNvPr id="7" name="文本框 6">
            <a:extLst>
              <a:ext uri="{FF2B5EF4-FFF2-40B4-BE49-F238E27FC236}">
                <a16:creationId xmlns:a16="http://schemas.microsoft.com/office/drawing/2014/main" id="{880D661A-4E65-8BEE-686E-ABC4079B3BE4}"/>
              </a:ext>
            </a:extLst>
          </p:cNvPr>
          <p:cNvSpPr txBox="1"/>
          <p:nvPr/>
        </p:nvSpPr>
        <p:spPr>
          <a:xfrm>
            <a:off x="1789723" y="2003193"/>
            <a:ext cx="8253046" cy="369332"/>
          </a:xfrm>
          <a:prstGeom prst="rect">
            <a:avLst/>
          </a:prstGeom>
          <a:noFill/>
        </p:spPr>
        <p:txBody>
          <a:bodyPr wrap="square">
            <a:spAutoFit/>
          </a:bodyPr>
          <a:lstStyle/>
          <a:p>
            <a:r>
              <a:rPr lang="en-US" altLang="zh-CN" dirty="0" err="1"/>
              <a:t>SaTC</a:t>
            </a:r>
            <a:r>
              <a:rPr lang="en-US" altLang="zh-CN" dirty="0"/>
              <a:t> </a:t>
            </a:r>
            <a:r>
              <a:rPr lang="zh-CN" altLang="en-US" dirty="0"/>
              <a:t>专注于检测两类漏洞：内存损坏错误（例如，缓冲区溢出）和命令注入。</a:t>
            </a:r>
          </a:p>
        </p:txBody>
      </p:sp>
      <p:sp>
        <p:nvSpPr>
          <p:cNvPr id="9" name="文本框 8">
            <a:extLst>
              <a:ext uri="{FF2B5EF4-FFF2-40B4-BE49-F238E27FC236}">
                <a16:creationId xmlns:a16="http://schemas.microsoft.com/office/drawing/2014/main" id="{12394D7D-5511-504A-E451-E4BFC61CC015}"/>
              </a:ext>
            </a:extLst>
          </p:cNvPr>
          <p:cNvSpPr txBox="1"/>
          <p:nvPr/>
        </p:nvSpPr>
        <p:spPr>
          <a:xfrm>
            <a:off x="1219329" y="2577236"/>
            <a:ext cx="9276861" cy="923330"/>
          </a:xfrm>
          <a:prstGeom prst="rect">
            <a:avLst/>
          </a:prstGeom>
          <a:noFill/>
        </p:spPr>
        <p:txBody>
          <a:bodyPr wrap="square">
            <a:spAutoFit/>
          </a:bodyPr>
          <a:lstStyle/>
          <a:p>
            <a:r>
              <a:rPr lang="en-US" altLang="zh-CN" dirty="0"/>
              <a:t>Sensitive Trace Guiding</a:t>
            </a:r>
            <a:r>
              <a:rPr lang="zh-CN" altLang="en-US" dirty="0"/>
              <a:t>：</a:t>
            </a:r>
            <a:r>
              <a:rPr lang="en-US" altLang="zh-CN" dirty="0" err="1"/>
              <a:t>SaTC</a:t>
            </a:r>
            <a:r>
              <a:rPr lang="zh-CN" altLang="en-US" dirty="0"/>
              <a:t>在探索任何路径之前，根据函数的调用树对每个目标查找</a:t>
            </a:r>
            <a:r>
              <a:rPr lang="en-US" altLang="zh-CN" dirty="0"/>
              <a:t>sink call traces</a:t>
            </a:r>
            <a:r>
              <a:rPr lang="zh-CN" altLang="en-US" dirty="0"/>
              <a:t>，调用树以函数为根节点。如果一个函数不包含</a:t>
            </a:r>
            <a:r>
              <a:rPr lang="en-US" altLang="zh-CN" dirty="0"/>
              <a:t>call trace</a:t>
            </a:r>
            <a:r>
              <a:rPr lang="zh-CN" altLang="en-US" dirty="0"/>
              <a:t>，则从该函数到</a:t>
            </a:r>
            <a:r>
              <a:rPr lang="en-US" altLang="zh-CN" dirty="0"/>
              <a:t>sink point</a:t>
            </a:r>
            <a:r>
              <a:rPr lang="zh-CN" altLang="en-US" dirty="0"/>
              <a:t>没有可访问的路径，则就删除此函数在内的所有</a:t>
            </a:r>
            <a:r>
              <a:rPr lang="en-US" altLang="zh-CN" dirty="0"/>
              <a:t>input entry</a:t>
            </a:r>
            <a:r>
              <a:rPr lang="zh-CN" altLang="en-US" dirty="0"/>
              <a:t>。</a:t>
            </a:r>
          </a:p>
        </p:txBody>
      </p:sp>
      <p:sp>
        <p:nvSpPr>
          <p:cNvPr id="11" name="文本框 10">
            <a:extLst>
              <a:ext uri="{FF2B5EF4-FFF2-40B4-BE49-F238E27FC236}">
                <a16:creationId xmlns:a16="http://schemas.microsoft.com/office/drawing/2014/main" id="{10A417E1-9FC7-8CBA-B008-6BB35838A919}"/>
              </a:ext>
            </a:extLst>
          </p:cNvPr>
          <p:cNvSpPr txBox="1"/>
          <p:nvPr/>
        </p:nvSpPr>
        <p:spPr>
          <a:xfrm>
            <a:off x="1156677" y="4091691"/>
            <a:ext cx="9339513" cy="646331"/>
          </a:xfrm>
          <a:prstGeom prst="rect">
            <a:avLst/>
          </a:prstGeom>
          <a:noFill/>
        </p:spPr>
        <p:txBody>
          <a:bodyPr wrap="square">
            <a:spAutoFit/>
          </a:bodyPr>
          <a:lstStyle/>
          <a:p>
            <a:r>
              <a:rPr lang="en-US" altLang="zh-CN" dirty="0"/>
              <a:t>Call trace merging</a:t>
            </a:r>
            <a:r>
              <a:rPr lang="zh-CN" altLang="en-US" dirty="0"/>
              <a:t>：首先根据起点和输入关键字对所有的</a:t>
            </a:r>
            <a:r>
              <a:rPr lang="en-US" altLang="zh-CN" dirty="0"/>
              <a:t>traces</a:t>
            </a:r>
            <a:r>
              <a:rPr lang="zh-CN" altLang="en-US" dirty="0"/>
              <a:t>进行聚类，将</a:t>
            </a:r>
            <a:r>
              <a:rPr lang="en-US" altLang="zh-CN" dirty="0"/>
              <a:t>call traces</a:t>
            </a:r>
            <a:r>
              <a:rPr lang="zh-CN" altLang="en-US" dirty="0"/>
              <a:t>中所有的函数分为</a:t>
            </a:r>
            <a:r>
              <a:rPr lang="en-US" altLang="zh-CN" dirty="0"/>
              <a:t>guiding function</a:t>
            </a:r>
            <a:r>
              <a:rPr lang="zh-CN" altLang="en-US" dirty="0"/>
              <a:t>和</a:t>
            </a:r>
            <a:r>
              <a:rPr lang="en-US" altLang="zh-CN" dirty="0"/>
              <a:t>sink function</a:t>
            </a:r>
            <a:r>
              <a:rPr lang="zh-CN" altLang="en-US" dirty="0"/>
              <a:t>，并记录函数调用指令的类型和地址。</a:t>
            </a:r>
          </a:p>
        </p:txBody>
      </p:sp>
      <p:pic>
        <p:nvPicPr>
          <p:cNvPr id="10" name="图片 9">
            <a:extLst>
              <a:ext uri="{FF2B5EF4-FFF2-40B4-BE49-F238E27FC236}">
                <a16:creationId xmlns:a16="http://schemas.microsoft.com/office/drawing/2014/main" id="{84CC4FB5-3FD0-D50B-A7E3-0EB9DDFED4E8}"/>
              </a:ext>
            </a:extLst>
          </p:cNvPr>
          <p:cNvPicPr>
            <a:picLocks noChangeAspect="1"/>
          </p:cNvPicPr>
          <p:nvPr/>
        </p:nvPicPr>
        <p:blipFill>
          <a:blip r:embed="rId3"/>
          <a:stretch>
            <a:fillRect/>
          </a:stretch>
        </p:blipFill>
        <p:spPr>
          <a:xfrm>
            <a:off x="2556615" y="2003193"/>
            <a:ext cx="7277731" cy="3055885"/>
          </a:xfrm>
          <a:prstGeom prst="rect">
            <a:avLst/>
          </a:prstGeom>
        </p:spPr>
      </p:pic>
    </p:spTree>
    <p:extLst>
      <p:ext uri="{BB962C8B-B14F-4D97-AF65-F5344CB8AC3E}">
        <p14:creationId xmlns:p14="http://schemas.microsoft.com/office/powerpoint/2010/main" val="113267428"/>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1000"/>
                                        <p:tgtEl>
                                          <p:spTgt spid="9">
                                            <p:txEl>
                                              <p:pRg st="0" end="0"/>
                                            </p:txEl>
                                          </p:spTgt>
                                        </p:tgtEl>
                                      </p:cBhvr>
                                    </p:animEffect>
                                    <p:anim calcmode="lin" valueType="num">
                                      <p:cBhvr>
                                        <p:cTn id="8" dur="10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11">
                                            <p:txEl>
                                              <p:pRg st="0" end="0"/>
                                            </p:txEl>
                                          </p:spTgt>
                                        </p:tgtEl>
                                        <p:attrNameLst>
                                          <p:attrName>style.visibility</p:attrName>
                                        </p:attrNameLst>
                                      </p:cBhvr>
                                      <p:to>
                                        <p:strVal val="visible"/>
                                      </p:to>
                                    </p:set>
                                    <p:anim calcmode="lin" valueType="num">
                                      <p:cBhvr additive="base">
                                        <p:cTn id="14" dur="500" fill="hold"/>
                                        <p:tgtEl>
                                          <p:spTgt spid="11">
                                            <p:txEl>
                                              <p:pRg st="0" end="0"/>
                                            </p:txEl>
                                          </p:spTgt>
                                        </p:tgtEl>
                                        <p:attrNameLst>
                                          <p:attrName>ppt_x</p:attrName>
                                        </p:attrNameLst>
                                      </p:cBhvr>
                                      <p:tavLst>
                                        <p:tav tm="0">
                                          <p:val>
                                            <p:strVal val="#ppt_x"/>
                                          </p:val>
                                        </p:tav>
                                        <p:tav tm="100000">
                                          <p:val>
                                            <p:strVal val="#ppt_x"/>
                                          </p:val>
                                        </p:tav>
                                      </p:tavLst>
                                    </p:anim>
                                    <p:anim calcmode="lin" valueType="num">
                                      <p:cBhvr additive="base">
                                        <p:cTn id="15" dur="500" fill="hold"/>
                                        <p:tgtEl>
                                          <p:spTgt spid="1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10"/>
                                        </p:tgtEl>
                                        <p:attrNameLst>
                                          <p:attrName>style.visibility</p:attrName>
                                        </p:attrNameLst>
                                      </p:cBhvr>
                                      <p:to>
                                        <p:strVal val="visible"/>
                                      </p:to>
                                    </p:set>
                                    <p:anim calcmode="lin" valueType="num">
                                      <p:cBhvr additive="base">
                                        <p:cTn id="20" dur="500" fill="hold"/>
                                        <p:tgtEl>
                                          <p:spTgt spid="10"/>
                                        </p:tgtEl>
                                        <p:attrNameLst>
                                          <p:attrName>ppt_x</p:attrName>
                                        </p:attrNameLst>
                                      </p:cBhvr>
                                      <p:tavLst>
                                        <p:tav tm="0">
                                          <p:val>
                                            <p:strVal val="#ppt_x"/>
                                          </p:val>
                                        </p:tav>
                                        <p:tav tm="100000">
                                          <p:val>
                                            <p:strVal val="#ppt_x"/>
                                          </p:val>
                                        </p:tav>
                                      </p:tavLst>
                                    </p:anim>
                                    <p:anim calcmode="lin" valueType="num">
                                      <p:cBhvr additive="base">
                                        <p:cTn id="21"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5819"/>
            <a:ext cx="12192000" cy="6852181"/>
          </a:xfrm>
          <a:prstGeom prst="rect">
            <a:avLst/>
          </a:prstGeom>
        </p:spPr>
      </p:pic>
      <p:sp>
        <p:nvSpPr>
          <p:cNvPr id="15" name="矩形 14"/>
          <p:cNvSpPr/>
          <p:nvPr/>
        </p:nvSpPr>
        <p:spPr>
          <a:xfrm>
            <a:off x="2449722" y="1931264"/>
            <a:ext cx="7292557" cy="3045469"/>
          </a:xfrm>
          <a:prstGeom prst="rect">
            <a:avLst/>
          </a:prstGeom>
          <a:solidFill>
            <a:srgbClr val="244C89"/>
          </a:solidFill>
          <a:ln>
            <a:noFill/>
          </a:ln>
          <a:effectLst>
            <a:outerShdw blurRad="444500" dist="2540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a:p>
        </p:txBody>
      </p:sp>
      <p:sp>
        <p:nvSpPr>
          <p:cNvPr id="17" name="矩形 16"/>
          <p:cNvSpPr/>
          <p:nvPr/>
        </p:nvSpPr>
        <p:spPr>
          <a:xfrm>
            <a:off x="2679992" y="2159983"/>
            <a:ext cx="6832016" cy="2588032"/>
          </a:xfrm>
          <a:prstGeom prst="rect">
            <a:avLst/>
          </a:prstGeom>
          <a:noFill/>
          <a:ln w="25400">
            <a:solidFill>
              <a:schemeClr val="bg1"/>
            </a:solidFill>
          </a:ln>
          <a:effectLst>
            <a:outerShdw blurRad="444500" dist="2540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a:p>
        </p:txBody>
      </p:sp>
      <p:sp>
        <p:nvSpPr>
          <p:cNvPr id="24" name="文本框 23"/>
          <p:cNvSpPr txBox="1"/>
          <p:nvPr/>
        </p:nvSpPr>
        <p:spPr>
          <a:xfrm>
            <a:off x="3051312" y="2443843"/>
            <a:ext cx="1311578" cy="2215991"/>
          </a:xfrm>
          <a:prstGeom prst="rect">
            <a:avLst/>
          </a:prstGeom>
          <a:noFill/>
        </p:spPr>
        <p:txBody>
          <a:bodyPr wrap="none" rtlCol="0">
            <a:spAutoFit/>
          </a:bodyPr>
          <a:lstStyle/>
          <a:p>
            <a:pPr algn="ctr"/>
            <a:r>
              <a:rPr lang="en-US" altLang="zh-CN" sz="13800" dirty="0">
                <a:solidFill>
                  <a:schemeClr val="bg1"/>
                </a:solidFill>
                <a:latin typeface="Agency FB" panose="020B0503020202020204" pitchFamily="34" charset="0"/>
              </a:rPr>
              <a:t>01</a:t>
            </a:r>
            <a:endParaRPr lang="zh-CN" altLang="en-US" sz="13800" dirty="0">
              <a:solidFill>
                <a:schemeClr val="bg1"/>
              </a:solidFill>
              <a:latin typeface="Agency FB" panose="020B0503020202020204" pitchFamily="34" charset="0"/>
            </a:endParaRPr>
          </a:p>
        </p:txBody>
      </p:sp>
      <p:sp>
        <p:nvSpPr>
          <p:cNvPr id="25" name="文本框 24"/>
          <p:cNvSpPr txBox="1"/>
          <p:nvPr/>
        </p:nvSpPr>
        <p:spPr>
          <a:xfrm>
            <a:off x="4883014" y="3044279"/>
            <a:ext cx="4238307" cy="769441"/>
          </a:xfrm>
          <a:prstGeom prst="rect">
            <a:avLst/>
          </a:prstGeom>
          <a:noFill/>
        </p:spPr>
        <p:txBody>
          <a:bodyPr wrap="square" rtlCol="0">
            <a:spAutoFit/>
            <a:scene3d>
              <a:camera prst="orthographicFront"/>
              <a:lightRig rig="threePt" dir="t"/>
            </a:scene3d>
            <a:sp3d contourW="12700"/>
          </a:bodyPr>
          <a:lstStyle/>
          <a:p>
            <a:r>
              <a:rPr lang="en-US" altLang="zh-CN" sz="4400" b="1" dirty="0">
                <a:solidFill>
                  <a:schemeClr val="bg1"/>
                </a:solidFill>
                <a:latin typeface="思源黑体" panose="020B0500000000000000" pitchFamily="34" charset="-122"/>
                <a:ea typeface="思源黑体" panose="020B0500000000000000" pitchFamily="34" charset="-122"/>
              </a:rPr>
              <a:t>Author Team</a:t>
            </a:r>
            <a:endParaRPr lang="zh-CN" altLang="en-US" sz="4400" b="1" dirty="0">
              <a:solidFill>
                <a:schemeClr val="bg1"/>
              </a:solidFill>
              <a:latin typeface="思源黑体" panose="020B0500000000000000" pitchFamily="34" charset="-122"/>
              <a:ea typeface="思源黑体" panose="020B0500000000000000" pitchFamily="34" charset="-122"/>
            </a:endParaRPr>
          </a:p>
        </p:txBody>
      </p:sp>
      <p:cxnSp>
        <p:nvCxnSpPr>
          <p:cNvPr id="27" name="直接连接符 26"/>
          <p:cNvCxnSpPr/>
          <p:nvPr/>
        </p:nvCxnSpPr>
        <p:spPr>
          <a:xfrm>
            <a:off x="4552445" y="2832100"/>
            <a:ext cx="0" cy="1411944"/>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5478582"/>
      </p:ext>
    </p:extLst>
  </p:cSld>
  <p:clrMapOvr>
    <a:masterClrMapping/>
  </p:clrMapOvr>
  <p:transition spd="slow">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500" fill="hold"/>
                                        <p:tgtEl>
                                          <p:spTgt spid="15"/>
                                        </p:tgtEl>
                                        <p:attrNameLst>
                                          <p:attrName>ppt_w</p:attrName>
                                        </p:attrNameLst>
                                      </p:cBhvr>
                                      <p:tavLst>
                                        <p:tav tm="0">
                                          <p:val>
                                            <p:fltVal val="0"/>
                                          </p:val>
                                        </p:tav>
                                        <p:tav tm="100000">
                                          <p:val>
                                            <p:strVal val="#ppt_w"/>
                                          </p:val>
                                        </p:tav>
                                      </p:tavLst>
                                    </p:anim>
                                    <p:anim calcmode="lin" valueType="num">
                                      <p:cBhvr>
                                        <p:cTn id="8" dur="500" fill="hold"/>
                                        <p:tgtEl>
                                          <p:spTgt spid="15"/>
                                        </p:tgtEl>
                                        <p:attrNameLst>
                                          <p:attrName>ppt_h</p:attrName>
                                        </p:attrNameLst>
                                      </p:cBhvr>
                                      <p:tavLst>
                                        <p:tav tm="0">
                                          <p:val>
                                            <p:fltVal val="0"/>
                                          </p:val>
                                        </p:tav>
                                        <p:tav tm="100000">
                                          <p:val>
                                            <p:strVal val="#ppt_h"/>
                                          </p:val>
                                        </p:tav>
                                      </p:tavLst>
                                    </p:anim>
                                    <p:animEffect transition="in" filter="fade">
                                      <p:cBhvr>
                                        <p:cTn id="9" dur="500"/>
                                        <p:tgtEl>
                                          <p:spTgt spid="15"/>
                                        </p:tgtEl>
                                      </p:cBhvr>
                                    </p:animEffect>
                                  </p:childTnLst>
                                </p:cTn>
                              </p:par>
                              <p:par>
                                <p:cTn id="10" presetID="21" presetClass="entr" presetSubtype="8" fill="hold" grpId="0" nodeType="with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wheel(8)">
                                      <p:cBhvr>
                                        <p:cTn id="12" dur="1000"/>
                                        <p:tgtEl>
                                          <p:spTgt spid="17"/>
                                        </p:tgtEl>
                                      </p:cBhvr>
                                    </p:animEffect>
                                  </p:childTnLst>
                                </p:cTn>
                              </p:par>
                            </p:childTnLst>
                          </p:cTn>
                        </p:par>
                        <p:par>
                          <p:cTn id="13" fill="hold">
                            <p:stCondLst>
                              <p:cond delay="1000"/>
                            </p:stCondLst>
                            <p:childTnLst>
                              <p:par>
                                <p:cTn id="14" presetID="53" presetClass="entr" presetSubtype="16" fill="hold" grpId="0" nodeType="afterEffect">
                                  <p:stCondLst>
                                    <p:cond delay="0"/>
                                  </p:stCondLst>
                                  <p:childTnLst>
                                    <p:set>
                                      <p:cBhvr>
                                        <p:cTn id="15" dur="1" fill="hold">
                                          <p:stCondLst>
                                            <p:cond delay="0"/>
                                          </p:stCondLst>
                                        </p:cTn>
                                        <p:tgtEl>
                                          <p:spTgt spid="24"/>
                                        </p:tgtEl>
                                        <p:attrNameLst>
                                          <p:attrName>style.visibility</p:attrName>
                                        </p:attrNameLst>
                                      </p:cBhvr>
                                      <p:to>
                                        <p:strVal val="visible"/>
                                      </p:to>
                                    </p:set>
                                    <p:anim calcmode="lin" valueType="num">
                                      <p:cBhvr>
                                        <p:cTn id="16" dur="500" fill="hold"/>
                                        <p:tgtEl>
                                          <p:spTgt spid="24"/>
                                        </p:tgtEl>
                                        <p:attrNameLst>
                                          <p:attrName>ppt_w</p:attrName>
                                        </p:attrNameLst>
                                      </p:cBhvr>
                                      <p:tavLst>
                                        <p:tav tm="0">
                                          <p:val>
                                            <p:fltVal val="0"/>
                                          </p:val>
                                        </p:tav>
                                        <p:tav tm="100000">
                                          <p:val>
                                            <p:strVal val="#ppt_w"/>
                                          </p:val>
                                        </p:tav>
                                      </p:tavLst>
                                    </p:anim>
                                    <p:anim calcmode="lin" valueType="num">
                                      <p:cBhvr>
                                        <p:cTn id="17" dur="500" fill="hold"/>
                                        <p:tgtEl>
                                          <p:spTgt spid="24"/>
                                        </p:tgtEl>
                                        <p:attrNameLst>
                                          <p:attrName>ppt_h</p:attrName>
                                        </p:attrNameLst>
                                      </p:cBhvr>
                                      <p:tavLst>
                                        <p:tav tm="0">
                                          <p:val>
                                            <p:fltVal val="0"/>
                                          </p:val>
                                        </p:tav>
                                        <p:tav tm="100000">
                                          <p:val>
                                            <p:strVal val="#ppt_h"/>
                                          </p:val>
                                        </p:tav>
                                      </p:tavLst>
                                    </p:anim>
                                    <p:animEffect transition="in" filter="fade">
                                      <p:cBhvr>
                                        <p:cTn id="18" dur="500"/>
                                        <p:tgtEl>
                                          <p:spTgt spid="24"/>
                                        </p:tgtEl>
                                      </p:cBhvr>
                                    </p:animEffect>
                                  </p:childTnLst>
                                </p:cTn>
                              </p:par>
                            </p:childTnLst>
                          </p:cTn>
                        </p:par>
                        <p:par>
                          <p:cTn id="19" fill="hold">
                            <p:stCondLst>
                              <p:cond delay="1500"/>
                            </p:stCondLst>
                            <p:childTnLst>
                              <p:par>
                                <p:cTn id="20" presetID="22" presetClass="entr" presetSubtype="1" fill="hold" nodeType="after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wipe(up)">
                                      <p:cBhvr>
                                        <p:cTn id="22" dur="500"/>
                                        <p:tgtEl>
                                          <p:spTgt spid="27"/>
                                        </p:tgtEl>
                                      </p:cBhvr>
                                    </p:animEffect>
                                  </p:childTnLst>
                                </p:cTn>
                              </p:par>
                            </p:childTnLst>
                          </p:cTn>
                        </p:par>
                        <p:par>
                          <p:cTn id="23" fill="hold">
                            <p:stCondLst>
                              <p:cond delay="2000"/>
                            </p:stCondLst>
                            <p:childTnLst>
                              <p:par>
                                <p:cTn id="24" presetID="12" presetClass="entr" presetSubtype="2" fill="hold" grpId="0" nodeType="afterEffect">
                                  <p:stCondLst>
                                    <p:cond delay="0"/>
                                  </p:stCondLst>
                                  <p:childTnLst>
                                    <p:set>
                                      <p:cBhvr>
                                        <p:cTn id="25" dur="1" fill="hold">
                                          <p:stCondLst>
                                            <p:cond delay="0"/>
                                          </p:stCondLst>
                                        </p:cTn>
                                        <p:tgtEl>
                                          <p:spTgt spid="25"/>
                                        </p:tgtEl>
                                        <p:attrNameLst>
                                          <p:attrName>style.visibility</p:attrName>
                                        </p:attrNameLst>
                                      </p:cBhvr>
                                      <p:to>
                                        <p:strVal val="visible"/>
                                      </p:to>
                                    </p:set>
                                    <p:anim calcmode="lin" valueType="num">
                                      <p:cBhvr additive="base">
                                        <p:cTn id="26" dur="500"/>
                                        <p:tgtEl>
                                          <p:spTgt spid="25"/>
                                        </p:tgtEl>
                                        <p:attrNameLst>
                                          <p:attrName>ppt_x</p:attrName>
                                        </p:attrNameLst>
                                      </p:cBhvr>
                                      <p:tavLst>
                                        <p:tav tm="0">
                                          <p:val>
                                            <p:strVal val="#ppt_x+#ppt_w*1.125000"/>
                                          </p:val>
                                        </p:tav>
                                        <p:tav tm="100000">
                                          <p:val>
                                            <p:strVal val="#ppt_x"/>
                                          </p:val>
                                        </p:tav>
                                      </p:tavLst>
                                    </p:anim>
                                    <p:animEffect transition="in" filter="wipe(left)">
                                      <p:cBhvr>
                                        <p:cTn id="2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7" grpId="0" animBg="1"/>
      <p:bldP spid="24" grpId="0"/>
      <p:bldP spid="25"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标题 13"/>
          <p:cNvSpPr>
            <a:spLocks noGrp="1"/>
          </p:cNvSpPr>
          <p:nvPr>
            <p:ph type="title"/>
          </p:nvPr>
        </p:nvSpPr>
        <p:spPr>
          <a:xfrm>
            <a:off x="1406898" y="752801"/>
            <a:ext cx="5150210" cy="456129"/>
          </a:xfrm>
        </p:spPr>
        <p:txBody>
          <a:bodyPr/>
          <a:lstStyle/>
          <a:p>
            <a:pPr>
              <a:lnSpc>
                <a:spcPct val="120000"/>
              </a:lnSpc>
            </a:pPr>
            <a:r>
              <a:rPr lang="en-US" altLang="zh-CN" dirty="0"/>
              <a:t> 3.3 Input Sensitive Taint Analysis</a:t>
            </a:r>
            <a:endParaRPr lang="zh-CN" altLang="en-US" dirty="0"/>
          </a:p>
        </p:txBody>
      </p:sp>
      <p:sp>
        <p:nvSpPr>
          <p:cNvPr id="35" name="文本框 34">
            <a:extLst>
              <a:ext uri="{FF2B5EF4-FFF2-40B4-BE49-F238E27FC236}">
                <a16:creationId xmlns:a16="http://schemas.microsoft.com/office/drawing/2014/main" id="{EDE11F42-755D-592C-0802-5F88131CEADB}"/>
              </a:ext>
            </a:extLst>
          </p:cNvPr>
          <p:cNvSpPr txBox="1"/>
          <p:nvPr/>
        </p:nvSpPr>
        <p:spPr>
          <a:xfrm>
            <a:off x="844190" y="1565980"/>
            <a:ext cx="6096000" cy="369332"/>
          </a:xfrm>
          <a:prstGeom prst="rect">
            <a:avLst/>
          </a:prstGeom>
          <a:noFill/>
        </p:spPr>
        <p:txBody>
          <a:bodyPr wrap="square">
            <a:spAutoFit/>
          </a:bodyPr>
          <a:lstStyle/>
          <a:p>
            <a:r>
              <a:rPr lang="en-US" altLang="zh-CN"/>
              <a:t>Path Prioritization Strategy</a:t>
            </a:r>
            <a:endParaRPr lang="zh-CN" altLang="en-US" dirty="0"/>
          </a:p>
        </p:txBody>
      </p:sp>
      <p:sp>
        <p:nvSpPr>
          <p:cNvPr id="7" name="文本框 6">
            <a:extLst>
              <a:ext uri="{FF2B5EF4-FFF2-40B4-BE49-F238E27FC236}">
                <a16:creationId xmlns:a16="http://schemas.microsoft.com/office/drawing/2014/main" id="{880D661A-4E65-8BEE-686E-ABC4079B3BE4}"/>
              </a:ext>
            </a:extLst>
          </p:cNvPr>
          <p:cNvSpPr txBox="1"/>
          <p:nvPr/>
        </p:nvSpPr>
        <p:spPr>
          <a:xfrm>
            <a:off x="844190" y="2003193"/>
            <a:ext cx="10489557" cy="646331"/>
          </a:xfrm>
          <a:prstGeom prst="rect">
            <a:avLst/>
          </a:prstGeom>
          <a:noFill/>
        </p:spPr>
        <p:txBody>
          <a:bodyPr wrap="square">
            <a:spAutoFit/>
          </a:bodyPr>
          <a:lstStyle/>
          <a:p>
            <a:r>
              <a:rPr lang="zh-CN" altLang="en-US" dirty="0"/>
              <a:t>有些特定函数对路径探索的准确性和效率有重大影响，为了减轻这些特定函数的负面影响，识别它们并应用特殊规则。具体来说，如果：</a:t>
            </a:r>
          </a:p>
        </p:txBody>
      </p:sp>
      <p:sp>
        <p:nvSpPr>
          <p:cNvPr id="6" name="文本框 5">
            <a:extLst>
              <a:ext uri="{FF2B5EF4-FFF2-40B4-BE49-F238E27FC236}">
                <a16:creationId xmlns:a16="http://schemas.microsoft.com/office/drawing/2014/main" id="{49F0117B-788B-2769-8BDA-A63E1C85308A}"/>
              </a:ext>
            </a:extLst>
          </p:cNvPr>
          <p:cNvSpPr txBox="1"/>
          <p:nvPr/>
        </p:nvSpPr>
        <p:spPr>
          <a:xfrm>
            <a:off x="1524000" y="2856637"/>
            <a:ext cx="9930063" cy="2308324"/>
          </a:xfrm>
          <a:prstGeom prst="rect">
            <a:avLst/>
          </a:prstGeom>
          <a:noFill/>
        </p:spPr>
        <p:txBody>
          <a:bodyPr wrap="square">
            <a:spAutoFit/>
          </a:bodyPr>
          <a:lstStyle/>
          <a:p>
            <a:pPr marL="285750" indent="-285750">
              <a:buFont typeface="Wingdings" panose="05000000000000000000" pitchFamily="2" charset="2"/>
              <a:buChar char="Ø"/>
            </a:pPr>
            <a:r>
              <a:rPr lang="zh-CN" altLang="en-US" dirty="0"/>
              <a:t>一个函数至少包含一个循环。</a:t>
            </a:r>
            <a:endParaRPr lang="en-US" altLang="zh-CN" dirty="0"/>
          </a:p>
          <a:p>
            <a:pPr marL="285750" indent="-285750">
              <a:buFont typeface="Wingdings" panose="05000000000000000000" pitchFamily="2" charset="2"/>
              <a:buChar char="Ø"/>
            </a:pPr>
            <a:endParaRPr lang="zh-CN" altLang="en-US" dirty="0"/>
          </a:p>
          <a:p>
            <a:pPr marL="285750" indent="-285750">
              <a:buFont typeface="Wingdings" panose="05000000000000000000" pitchFamily="2" charset="2"/>
              <a:buChar char="Ø"/>
            </a:pPr>
            <a:r>
              <a:rPr lang="zh-CN" altLang="en-US" dirty="0"/>
              <a:t>函数的比较指令数大于阈值。</a:t>
            </a:r>
            <a:endParaRPr lang="en-US" altLang="zh-CN" dirty="0"/>
          </a:p>
          <a:p>
            <a:pPr marL="285750" indent="-285750">
              <a:buFont typeface="Wingdings" panose="05000000000000000000" pitchFamily="2" charset="2"/>
              <a:buChar char="Ø"/>
            </a:pPr>
            <a:endParaRPr lang="zh-CN" altLang="en-US" dirty="0"/>
          </a:p>
          <a:p>
            <a:pPr marL="285750" indent="-285750">
              <a:buFont typeface="Wingdings" panose="05000000000000000000" pitchFamily="2" charset="2"/>
              <a:buChar char="Ø"/>
            </a:pPr>
            <a:r>
              <a:rPr lang="zh-CN" altLang="en-US" dirty="0"/>
              <a:t>比较指令的某些部分可能会限制函数参数所指向的内存区域的内容，视为</a:t>
            </a:r>
            <a:r>
              <a:rPr lang="en-US" altLang="zh-CN" dirty="0" err="1"/>
              <a:t>memcmp</a:t>
            </a:r>
            <a:r>
              <a:rPr lang="en-US" altLang="zh-CN" dirty="0"/>
              <a:t>-like</a:t>
            </a:r>
            <a:r>
              <a:rPr lang="zh-CN" altLang="en-US" dirty="0"/>
              <a:t>的函数。</a:t>
            </a:r>
            <a:endParaRPr lang="en-US" altLang="zh-CN" dirty="0"/>
          </a:p>
          <a:p>
            <a:pPr marL="285750" indent="-285750">
              <a:buFont typeface="Wingdings" panose="05000000000000000000" pitchFamily="2" charset="2"/>
              <a:buChar char="Ø"/>
            </a:pPr>
            <a:endParaRPr lang="en-US" altLang="zh-CN" dirty="0"/>
          </a:p>
          <a:p>
            <a:pPr marL="285750" indent="-285750">
              <a:buFont typeface="Wingdings" panose="05000000000000000000" pitchFamily="2" charset="2"/>
              <a:buChar char="Ø"/>
            </a:pPr>
            <a:endParaRPr lang="zh-CN" altLang="en-US" dirty="0"/>
          </a:p>
          <a:p>
            <a:r>
              <a:rPr lang="zh-CN" altLang="en-US" dirty="0"/>
              <a:t>根据信息保存的数量，将这些函数分为两类：</a:t>
            </a:r>
            <a:r>
              <a:rPr lang="en-US" altLang="zh-CN" dirty="0"/>
              <a:t>parsers</a:t>
            </a:r>
            <a:r>
              <a:rPr lang="zh-CN" altLang="en-US" dirty="0"/>
              <a:t>和</a:t>
            </a:r>
            <a:r>
              <a:rPr lang="en-US" altLang="zh-CN" dirty="0"/>
              <a:t>sanitizers</a:t>
            </a:r>
            <a:r>
              <a:rPr lang="zh-CN" altLang="en-US" dirty="0"/>
              <a:t>。</a:t>
            </a:r>
          </a:p>
        </p:txBody>
      </p:sp>
    </p:spTree>
    <p:extLst>
      <p:ext uri="{BB962C8B-B14F-4D97-AF65-F5344CB8AC3E}">
        <p14:creationId xmlns:p14="http://schemas.microsoft.com/office/powerpoint/2010/main" val="1402387353"/>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 calcmode="lin" valueType="num">
                                      <p:cBhvr additive="base">
                                        <p:cTn id="12"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6">
                                            <p:txEl>
                                              <p:pRg st="4" end="4"/>
                                            </p:txEl>
                                          </p:spTgt>
                                        </p:tgtEl>
                                        <p:attrNameLst>
                                          <p:attrName>style.visibility</p:attrName>
                                        </p:attrNameLst>
                                      </p:cBhvr>
                                      <p:to>
                                        <p:strVal val="visible"/>
                                      </p:to>
                                    </p:set>
                                    <p:anim calcmode="lin" valueType="num">
                                      <p:cBhvr additive="base">
                                        <p:cTn id="18" dur="500" fill="hold"/>
                                        <p:tgtEl>
                                          <p:spTgt spid="6">
                                            <p:txEl>
                                              <p:pRg st="4" end="4"/>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6">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6">
                                            <p:txEl>
                                              <p:pRg st="7" end="7"/>
                                            </p:txEl>
                                          </p:spTgt>
                                        </p:tgtEl>
                                        <p:attrNameLst>
                                          <p:attrName>style.visibility</p:attrName>
                                        </p:attrNameLst>
                                      </p:cBhvr>
                                      <p:to>
                                        <p:strVal val="visible"/>
                                      </p:to>
                                    </p:set>
                                    <p:anim calcmode="lin" valueType="num">
                                      <p:cBhvr additive="base">
                                        <p:cTn id="24" dur="500" fill="hold"/>
                                        <p:tgtEl>
                                          <p:spTgt spid="6">
                                            <p:txEl>
                                              <p:pRg st="7" end="7"/>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6">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标题 13"/>
          <p:cNvSpPr>
            <a:spLocks noGrp="1"/>
          </p:cNvSpPr>
          <p:nvPr>
            <p:ph type="title"/>
          </p:nvPr>
        </p:nvSpPr>
        <p:spPr>
          <a:xfrm>
            <a:off x="1406898" y="752801"/>
            <a:ext cx="5150210" cy="456129"/>
          </a:xfrm>
        </p:spPr>
        <p:txBody>
          <a:bodyPr/>
          <a:lstStyle/>
          <a:p>
            <a:pPr>
              <a:lnSpc>
                <a:spcPct val="120000"/>
              </a:lnSpc>
            </a:pPr>
            <a:r>
              <a:rPr lang="en-US" altLang="zh-CN" dirty="0"/>
              <a:t> 3.3 Input Sensitive Taint Analysis</a:t>
            </a:r>
            <a:endParaRPr lang="zh-CN" altLang="en-US" dirty="0"/>
          </a:p>
        </p:txBody>
      </p:sp>
      <p:sp>
        <p:nvSpPr>
          <p:cNvPr id="35" name="文本框 34">
            <a:extLst>
              <a:ext uri="{FF2B5EF4-FFF2-40B4-BE49-F238E27FC236}">
                <a16:creationId xmlns:a16="http://schemas.microsoft.com/office/drawing/2014/main" id="{EDE11F42-755D-592C-0802-5F88131CEADB}"/>
              </a:ext>
            </a:extLst>
          </p:cNvPr>
          <p:cNvSpPr txBox="1"/>
          <p:nvPr/>
        </p:nvSpPr>
        <p:spPr>
          <a:xfrm>
            <a:off x="844190" y="1565980"/>
            <a:ext cx="6096000" cy="369332"/>
          </a:xfrm>
          <a:prstGeom prst="rect">
            <a:avLst/>
          </a:prstGeom>
          <a:noFill/>
        </p:spPr>
        <p:txBody>
          <a:bodyPr wrap="square">
            <a:spAutoFit/>
          </a:bodyPr>
          <a:lstStyle/>
          <a:p>
            <a:r>
              <a:rPr lang="en-US" altLang="zh-CN"/>
              <a:t>Path Prioritization Strategy</a:t>
            </a:r>
            <a:endParaRPr lang="zh-CN" altLang="en-US" dirty="0"/>
          </a:p>
        </p:txBody>
      </p:sp>
      <p:sp>
        <p:nvSpPr>
          <p:cNvPr id="7" name="文本框 6">
            <a:extLst>
              <a:ext uri="{FF2B5EF4-FFF2-40B4-BE49-F238E27FC236}">
                <a16:creationId xmlns:a16="http://schemas.microsoft.com/office/drawing/2014/main" id="{880D661A-4E65-8BEE-686E-ABC4079B3BE4}"/>
              </a:ext>
            </a:extLst>
          </p:cNvPr>
          <p:cNvSpPr txBox="1"/>
          <p:nvPr/>
        </p:nvSpPr>
        <p:spPr>
          <a:xfrm>
            <a:off x="844190" y="2003193"/>
            <a:ext cx="10489557" cy="923330"/>
          </a:xfrm>
          <a:prstGeom prst="rect">
            <a:avLst/>
          </a:prstGeom>
          <a:noFill/>
        </p:spPr>
        <p:txBody>
          <a:bodyPr wrap="square">
            <a:spAutoFit/>
          </a:bodyPr>
          <a:lstStyle/>
          <a:p>
            <a:r>
              <a:rPr lang="en-US" altLang="zh-CN"/>
              <a:t>Parsers</a:t>
            </a:r>
            <a:r>
              <a:rPr lang="zh-CN" altLang="en-US"/>
              <a:t>：一个解析器函数通常包含一个循环，如</a:t>
            </a:r>
            <a:r>
              <a:rPr lang="en-US" altLang="zh-CN"/>
              <a:t>funcA</a:t>
            </a:r>
            <a:r>
              <a:rPr lang="zh-CN" altLang="en-US"/>
              <a:t>，如果变量</a:t>
            </a:r>
            <a:r>
              <a:rPr lang="en-US" altLang="zh-CN"/>
              <a:t>s1</a:t>
            </a:r>
            <a:r>
              <a:rPr lang="zh-CN" altLang="en-US"/>
              <a:t>不受约束，则始终存在从默认语</a:t>
            </a:r>
          </a:p>
          <a:p>
            <a:r>
              <a:rPr lang="zh-CN" altLang="en-US"/>
              <a:t>句到</a:t>
            </a:r>
            <a:r>
              <a:rPr lang="en-US" altLang="zh-CN"/>
              <a:t>for</a:t>
            </a:r>
            <a:r>
              <a:rPr lang="zh-CN" altLang="en-US"/>
              <a:t>循环开头的路径，只有第五行的第一个</a:t>
            </a:r>
            <a:r>
              <a:rPr lang="en-US" altLang="zh-CN"/>
              <a:t>case</a:t>
            </a:r>
            <a:r>
              <a:rPr lang="zh-CN" altLang="en-US"/>
              <a:t>的路径会在函数外传播污点，若是缺少这些路径的分析将错误地确定用户输入不能影响变量</a:t>
            </a:r>
            <a:r>
              <a:rPr lang="en-US" altLang="zh-CN"/>
              <a:t>s2</a:t>
            </a:r>
            <a:r>
              <a:rPr lang="zh-CN" altLang="en-US"/>
              <a:t>和以后的路径。</a:t>
            </a:r>
            <a:endParaRPr lang="zh-CN" altLang="en-US" dirty="0"/>
          </a:p>
        </p:txBody>
      </p:sp>
      <p:pic>
        <p:nvPicPr>
          <p:cNvPr id="3" name="图片 2">
            <a:extLst>
              <a:ext uri="{FF2B5EF4-FFF2-40B4-BE49-F238E27FC236}">
                <a16:creationId xmlns:a16="http://schemas.microsoft.com/office/drawing/2014/main" id="{BD2D2D57-C5D0-22D6-A9C5-7BC7BD591E45}"/>
              </a:ext>
            </a:extLst>
          </p:cNvPr>
          <p:cNvPicPr>
            <a:picLocks noChangeAspect="1"/>
          </p:cNvPicPr>
          <p:nvPr/>
        </p:nvPicPr>
        <p:blipFill>
          <a:blip r:embed="rId3"/>
          <a:stretch>
            <a:fillRect/>
          </a:stretch>
        </p:blipFill>
        <p:spPr>
          <a:xfrm>
            <a:off x="3934275" y="2926523"/>
            <a:ext cx="3833192" cy="3429297"/>
          </a:xfrm>
          <a:prstGeom prst="rect">
            <a:avLst/>
          </a:prstGeom>
        </p:spPr>
      </p:pic>
    </p:spTree>
    <p:extLst>
      <p:ext uri="{BB962C8B-B14F-4D97-AF65-F5344CB8AC3E}">
        <p14:creationId xmlns:p14="http://schemas.microsoft.com/office/powerpoint/2010/main" val="1664238980"/>
      </p:ext>
    </p:extLst>
  </p:cSld>
  <p:clrMapOvr>
    <a:masterClrMapping/>
  </p:clrMapOvr>
  <p:transition spd="slow">
    <p:push dir="u"/>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标题 13"/>
          <p:cNvSpPr>
            <a:spLocks noGrp="1"/>
          </p:cNvSpPr>
          <p:nvPr>
            <p:ph type="title"/>
          </p:nvPr>
        </p:nvSpPr>
        <p:spPr>
          <a:xfrm>
            <a:off x="1406898" y="752801"/>
            <a:ext cx="5150210" cy="456129"/>
          </a:xfrm>
        </p:spPr>
        <p:txBody>
          <a:bodyPr/>
          <a:lstStyle/>
          <a:p>
            <a:pPr>
              <a:lnSpc>
                <a:spcPct val="120000"/>
              </a:lnSpc>
            </a:pPr>
            <a:r>
              <a:rPr lang="en-US" altLang="zh-CN" dirty="0"/>
              <a:t> 3.3 Input Sensitive Taint Analysis</a:t>
            </a:r>
            <a:endParaRPr lang="zh-CN" altLang="en-US" dirty="0"/>
          </a:p>
        </p:txBody>
      </p:sp>
      <p:sp>
        <p:nvSpPr>
          <p:cNvPr id="35" name="文本框 34">
            <a:extLst>
              <a:ext uri="{FF2B5EF4-FFF2-40B4-BE49-F238E27FC236}">
                <a16:creationId xmlns:a16="http://schemas.microsoft.com/office/drawing/2014/main" id="{EDE11F42-755D-592C-0802-5F88131CEADB}"/>
              </a:ext>
            </a:extLst>
          </p:cNvPr>
          <p:cNvSpPr txBox="1"/>
          <p:nvPr/>
        </p:nvSpPr>
        <p:spPr>
          <a:xfrm>
            <a:off x="844190" y="1565980"/>
            <a:ext cx="6096000" cy="369332"/>
          </a:xfrm>
          <a:prstGeom prst="rect">
            <a:avLst/>
          </a:prstGeom>
          <a:noFill/>
        </p:spPr>
        <p:txBody>
          <a:bodyPr wrap="square">
            <a:spAutoFit/>
          </a:bodyPr>
          <a:lstStyle/>
          <a:p>
            <a:r>
              <a:rPr lang="en-US" altLang="zh-CN"/>
              <a:t>Path Prioritization Strategy</a:t>
            </a:r>
            <a:endParaRPr lang="zh-CN" altLang="en-US" dirty="0"/>
          </a:p>
        </p:txBody>
      </p:sp>
      <p:sp>
        <p:nvSpPr>
          <p:cNvPr id="7" name="文本框 6">
            <a:extLst>
              <a:ext uri="{FF2B5EF4-FFF2-40B4-BE49-F238E27FC236}">
                <a16:creationId xmlns:a16="http://schemas.microsoft.com/office/drawing/2014/main" id="{880D661A-4E65-8BEE-686E-ABC4079B3BE4}"/>
              </a:ext>
            </a:extLst>
          </p:cNvPr>
          <p:cNvSpPr txBox="1"/>
          <p:nvPr/>
        </p:nvSpPr>
        <p:spPr>
          <a:xfrm>
            <a:off x="1082842" y="2003193"/>
            <a:ext cx="10419347" cy="646331"/>
          </a:xfrm>
          <a:prstGeom prst="rect">
            <a:avLst/>
          </a:prstGeom>
          <a:noFill/>
        </p:spPr>
        <p:txBody>
          <a:bodyPr wrap="square">
            <a:spAutoFit/>
          </a:bodyPr>
          <a:lstStyle/>
          <a:p>
            <a:r>
              <a:rPr lang="en-US" altLang="zh-CN" dirty="0"/>
              <a:t>Sanitizers</a:t>
            </a:r>
            <a:r>
              <a:rPr lang="zh-CN" altLang="en-US" dirty="0"/>
              <a:t>：可清除恶意数据或警告潜在威胁。如下图，为了过滤特定的字符串，插入的</a:t>
            </a:r>
            <a:r>
              <a:rPr lang="en-US" altLang="zh-CN" dirty="0"/>
              <a:t>sanitizers</a:t>
            </a:r>
            <a:r>
              <a:rPr lang="zh-CN" altLang="en-US" dirty="0"/>
              <a:t>函数，包含第七行对用户输入的复杂检查，</a:t>
            </a:r>
            <a:r>
              <a:rPr lang="en-US" altLang="zh-CN" dirty="0"/>
              <a:t>while</a:t>
            </a:r>
            <a:r>
              <a:rPr lang="zh-CN" altLang="en-US" dirty="0"/>
              <a:t>循环和比较会产生许多路径，然而，只对最长路径感兴趣。</a:t>
            </a:r>
          </a:p>
        </p:txBody>
      </p:sp>
      <p:pic>
        <p:nvPicPr>
          <p:cNvPr id="4" name="图片 3">
            <a:extLst>
              <a:ext uri="{FF2B5EF4-FFF2-40B4-BE49-F238E27FC236}">
                <a16:creationId xmlns:a16="http://schemas.microsoft.com/office/drawing/2014/main" id="{5C247DFB-E628-D411-82AF-D3DA62FA130C}"/>
              </a:ext>
            </a:extLst>
          </p:cNvPr>
          <p:cNvPicPr>
            <a:picLocks noChangeAspect="1"/>
          </p:cNvPicPr>
          <p:nvPr/>
        </p:nvPicPr>
        <p:blipFill>
          <a:blip r:embed="rId3"/>
          <a:stretch>
            <a:fillRect/>
          </a:stretch>
        </p:blipFill>
        <p:spPr>
          <a:xfrm>
            <a:off x="3241094" y="2820694"/>
            <a:ext cx="4907705" cy="3284505"/>
          </a:xfrm>
          <a:prstGeom prst="rect">
            <a:avLst/>
          </a:prstGeom>
        </p:spPr>
      </p:pic>
    </p:spTree>
    <p:extLst>
      <p:ext uri="{BB962C8B-B14F-4D97-AF65-F5344CB8AC3E}">
        <p14:creationId xmlns:p14="http://schemas.microsoft.com/office/powerpoint/2010/main" val="364673076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标题 13"/>
          <p:cNvSpPr>
            <a:spLocks noGrp="1"/>
          </p:cNvSpPr>
          <p:nvPr>
            <p:ph type="title"/>
          </p:nvPr>
        </p:nvSpPr>
        <p:spPr>
          <a:xfrm>
            <a:off x="1406898" y="752801"/>
            <a:ext cx="5150210" cy="456129"/>
          </a:xfrm>
        </p:spPr>
        <p:txBody>
          <a:bodyPr/>
          <a:lstStyle/>
          <a:p>
            <a:pPr>
              <a:lnSpc>
                <a:spcPct val="120000"/>
              </a:lnSpc>
            </a:pPr>
            <a:r>
              <a:rPr lang="en-US" altLang="zh-CN" dirty="0"/>
              <a:t> 3.3 Input Sensitive Taint Analysis</a:t>
            </a:r>
            <a:endParaRPr lang="zh-CN" altLang="en-US" dirty="0"/>
          </a:p>
        </p:txBody>
      </p:sp>
      <p:sp>
        <p:nvSpPr>
          <p:cNvPr id="35" name="文本框 34">
            <a:extLst>
              <a:ext uri="{FF2B5EF4-FFF2-40B4-BE49-F238E27FC236}">
                <a16:creationId xmlns:a16="http://schemas.microsoft.com/office/drawing/2014/main" id="{EDE11F42-755D-592C-0802-5F88131CEADB}"/>
              </a:ext>
            </a:extLst>
          </p:cNvPr>
          <p:cNvSpPr txBox="1"/>
          <p:nvPr/>
        </p:nvSpPr>
        <p:spPr>
          <a:xfrm>
            <a:off x="844190" y="1565980"/>
            <a:ext cx="6096000" cy="369332"/>
          </a:xfrm>
          <a:prstGeom prst="rect">
            <a:avLst/>
          </a:prstGeom>
          <a:noFill/>
        </p:spPr>
        <p:txBody>
          <a:bodyPr wrap="square">
            <a:spAutoFit/>
          </a:bodyPr>
          <a:lstStyle/>
          <a:p>
            <a:r>
              <a:rPr lang="en-US" altLang="zh-CN"/>
              <a:t>Path Prioritization Strategy</a:t>
            </a:r>
            <a:endParaRPr lang="zh-CN" altLang="en-US" dirty="0"/>
          </a:p>
        </p:txBody>
      </p:sp>
      <p:sp>
        <p:nvSpPr>
          <p:cNvPr id="7" name="文本框 6">
            <a:extLst>
              <a:ext uri="{FF2B5EF4-FFF2-40B4-BE49-F238E27FC236}">
                <a16:creationId xmlns:a16="http://schemas.microsoft.com/office/drawing/2014/main" id="{880D661A-4E65-8BEE-686E-ABC4079B3BE4}"/>
              </a:ext>
            </a:extLst>
          </p:cNvPr>
          <p:cNvSpPr txBox="1"/>
          <p:nvPr/>
        </p:nvSpPr>
        <p:spPr>
          <a:xfrm>
            <a:off x="1082842" y="2003193"/>
            <a:ext cx="10419347" cy="369332"/>
          </a:xfrm>
          <a:prstGeom prst="rect">
            <a:avLst/>
          </a:prstGeom>
          <a:noFill/>
        </p:spPr>
        <p:txBody>
          <a:bodyPr wrap="square">
            <a:spAutoFit/>
          </a:bodyPr>
          <a:lstStyle/>
          <a:p>
            <a:r>
              <a:rPr lang="zh-CN" altLang="en-US"/>
              <a:t>探索最长路径并获得约束：</a:t>
            </a:r>
            <a:r>
              <a:rPr lang="en-US" altLang="zh-CN"/>
              <a:t>rootNode</a:t>
            </a:r>
            <a:r>
              <a:rPr lang="zh-CN" altLang="en-US"/>
              <a:t>是函数的起始基本块，</a:t>
            </a:r>
            <a:endParaRPr lang="zh-CN" altLang="en-US" dirty="0"/>
          </a:p>
        </p:txBody>
      </p:sp>
      <p:sp>
        <p:nvSpPr>
          <p:cNvPr id="8" name="文本框 7">
            <a:extLst>
              <a:ext uri="{FF2B5EF4-FFF2-40B4-BE49-F238E27FC236}">
                <a16:creationId xmlns:a16="http://schemas.microsoft.com/office/drawing/2014/main" id="{150B66F2-2566-D827-54B7-2B43C6339E99}"/>
              </a:ext>
            </a:extLst>
          </p:cNvPr>
          <p:cNvSpPr txBox="1"/>
          <p:nvPr/>
        </p:nvSpPr>
        <p:spPr>
          <a:xfrm>
            <a:off x="1463841" y="2846475"/>
            <a:ext cx="9657347" cy="2031325"/>
          </a:xfrm>
          <a:prstGeom prst="rect">
            <a:avLst/>
          </a:prstGeom>
          <a:noFill/>
        </p:spPr>
        <p:txBody>
          <a:bodyPr wrap="square">
            <a:spAutoFit/>
          </a:bodyPr>
          <a:lstStyle/>
          <a:p>
            <a:pPr marL="285750" indent="-285750">
              <a:buFont typeface="Wingdings" panose="05000000000000000000" pitchFamily="2" charset="2"/>
              <a:buChar char="Ø"/>
            </a:pPr>
            <a:r>
              <a:rPr lang="zh-CN" altLang="en-US" dirty="0"/>
              <a:t>使用</a:t>
            </a:r>
            <a:r>
              <a:rPr lang="en-US" altLang="zh-CN" dirty="0" err="1"/>
              <a:t>Random_Walk_Serach</a:t>
            </a:r>
            <a:r>
              <a:rPr lang="zh-CN" altLang="en-US" dirty="0"/>
              <a:t>函数在有限的总次数</a:t>
            </a:r>
            <a:r>
              <a:rPr lang="en-US" altLang="zh-CN" dirty="0"/>
              <a:t>Max</a:t>
            </a:r>
            <a:r>
              <a:rPr lang="zh-CN" altLang="en-US" dirty="0"/>
              <a:t>内探索可达路径和基本块访问点，</a:t>
            </a:r>
            <a:r>
              <a:rPr lang="en-US" altLang="zh-CN" dirty="0" err="1"/>
              <a:t>Random_Walk_Serach</a:t>
            </a:r>
            <a:r>
              <a:rPr lang="zh-CN" altLang="en-US" dirty="0"/>
              <a:t>从</a:t>
            </a:r>
            <a:r>
              <a:rPr lang="en-US" altLang="zh-CN" dirty="0" err="1"/>
              <a:t>rootNode</a:t>
            </a:r>
            <a:r>
              <a:rPr lang="zh-CN" altLang="en-US" dirty="0"/>
              <a:t>中随机选择一个后续节点，并递归调用自身，直到遇到一个叶子节点并记录叶子节点。</a:t>
            </a:r>
            <a:endParaRPr lang="en-US" altLang="zh-CN" dirty="0"/>
          </a:p>
          <a:p>
            <a:pPr marL="285750" indent="-285750">
              <a:buFont typeface="Wingdings" panose="05000000000000000000" pitchFamily="2" charset="2"/>
              <a:buChar char="Ø"/>
            </a:pPr>
            <a:endParaRPr lang="zh-CN" altLang="en-US" dirty="0"/>
          </a:p>
          <a:p>
            <a:pPr marL="285750" indent="-285750">
              <a:buFont typeface="Wingdings" panose="05000000000000000000" pitchFamily="2" charset="2"/>
              <a:buChar char="Ø"/>
            </a:pPr>
            <a:r>
              <a:rPr lang="zh-CN" altLang="en-US" dirty="0"/>
              <a:t>扫描所有的叶节点，如果叶子节点入度大于阈值</a:t>
            </a:r>
            <a:r>
              <a:rPr lang="en-US" altLang="zh-CN" dirty="0"/>
              <a:t>N</a:t>
            </a:r>
            <a:r>
              <a:rPr lang="zh-CN" altLang="en-US" dirty="0"/>
              <a:t>，则删除该叶子结点。</a:t>
            </a:r>
            <a:endParaRPr lang="en-US" altLang="zh-CN" dirty="0"/>
          </a:p>
          <a:p>
            <a:pPr marL="285750" indent="-285750">
              <a:buFont typeface="Wingdings" panose="05000000000000000000" pitchFamily="2" charset="2"/>
              <a:buChar char="Ø"/>
            </a:pPr>
            <a:endParaRPr lang="zh-CN" altLang="en-US" dirty="0"/>
          </a:p>
          <a:p>
            <a:pPr marL="285750" indent="-285750">
              <a:buFont typeface="Wingdings" panose="05000000000000000000" pitchFamily="2" charset="2"/>
              <a:buChar char="Ø"/>
            </a:pPr>
            <a:r>
              <a:rPr lang="zh-CN" altLang="en-US" dirty="0"/>
              <a:t>重新探索该函数并输出最长路径的约束。</a:t>
            </a:r>
          </a:p>
        </p:txBody>
      </p:sp>
    </p:spTree>
    <p:extLst>
      <p:ext uri="{BB962C8B-B14F-4D97-AF65-F5344CB8AC3E}">
        <p14:creationId xmlns:p14="http://schemas.microsoft.com/office/powerpoint/2010/main" val="957033277"/>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5819"/>
            <a:ext cx="12192000" cy="6852181"/>
          </a:xfrm>
          <a:prstGeom prst="rect">
            <a:avLst/>
          </a:prstGeom>
        </p:spPr>
      </p:pic>
      <p:sp>
        <p:nvSpPr>
          <p:cNvPr id="15" name="矩形 14"/>
          <p:cNvSpPr/>
          <p:nvPr/>
        </p:nvSpPr>
        <p:spPr>
          <a:xfrm>
            <a:off x="2449722" y="1931264"/>
            <a:ext cx="7292557" cy="3045469"/>
          </a:xfrm>
          <a:prstGeom prst="rect">
            <a:avLst/>
          </a:prstGeom>
          <a:solidFill>
            <a:srgbClr val="244C89"/>
          </a:solidFill>
          <a:ln>
            <a:noFill/>
          </a:ln>
          <a:effectLst>
            <a:outerShdw blurRad="444500" dist="2540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a:p>
        </p:txBody>
      </p:sp>
      <p:sp>
        <p:nvSpPr>
          <p:cNvPr id="17" name="矩形 16"/>
          <p:cNvSpPr/>
          <p:nvPr/>
        </p:nvSpPr>
        <p:spPr>
          <a:xfrm>
            <a:off x="2679992" y="2159983"/>
            <a:ext cx="6832016" cy="2588032"/>
          </a:xfrm>
          <a:prstGeom prst="rect">
            <a:avLst/>
          </a:prstGeom>
          <a:noFill/>
          <a:ln w="25400">
            <a:solidFill>
              <a:schemeClr val="bg1"/>
            </a:solidFill>
          </a:ln>
          <a:effectLst>
            <a:outerShdw blurRad="444500" dist="2540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a:p>
        </p:txBody>
      </p:sp>
      <p:sp>
        <p:nvSpPr>
          <p:cNvPr id="24" name="文本框 23"/>
          <p:cNvSpPr txBox="1"/>
          <p:nvPr/>
        </p:nvSpPr>
        <p:spPr>
          <a:xfrm>
            <a:off x="2891813" y="2443843"/>
            <a:ext cx="1630576" cy="2215991"/>
          </a:xfrm>
          <a:prstGeom prst="rect">
            <a:avLst/>
          </a:prstGeom>
          <a:noFill/>
        </p:spPr>
        <p:txBody>
          <a:bodyPr wrap="none" rtlCol="0">
            <a:spAutoFit/>
          </a:bodyPr>
          <a:lstStyle/>
          <a:p>
            <a:pPr algn="ctr"/>
            <a:r>
              <a:rPr lang="en-US" altLang="zh-CN" sz="13800" dirty="0">
                <a:solidFill>
                  <a:schemeClr val="bg1"/>
                </a:solidFill>
                <a:latin typeface="Agency FB" panose="020B0503020202020204" pitchFamily="34" charset="0"/>
              </a:rPr>
              <a:t>04</a:t>
            </a:r>
            <a:endParaRPr lang="zh-CN" altLang="en-US" sz="13800" dirty="0">
              <a:solidFill>
                <a:schemeClr val="bg1"/>
              </a:solidFill>
              <a:latin typeface="Agency FB" panose="020B0503020202020204" pitchFamily="34" charset="0"/>
            </a:endParaRPr>
          </a:p>
        </p:txBody>
      </p:sp>
      <p:sp>
        <p:nvSpPr>
          <p:cNvPr id="25" name="文本框 24"/>
          <p:cNvSpPr txBox="1"/>
          <p:nvPr/>
        </p:nvSpPr>
        <p:spPr>
          <a:xfrm>
            <a:off x="4833022" y="2716242"/>
            <a:ext cx="5287161" cy="1446550"/>
          </a:xfrm>
          <a:prstGeom prst="rect">
            <a:avLst/>
          </a:prstGeom>
          <a:noFill/>
        </p:spPr>
        <p:txBody>
          <a:bodyPr wrap="square" rtlCol="0">
            <a:spAutoFit/>
            <a:scene3d>
              <a:camera prst="orthographicFront"/>
              <a:lightRig rig="threePt" dir="t"/>
            </a:scene3d>
            <a:sp3d contourW="12700"/>
          </a:bodyPr>
          <a:lstStyle/>
          <a:p>
            <a:r>
              <a:rPr lang="en-US" altLang="zh-CN" sz="4400" b="1" dirty="0">
                <a:solidFill>
                  <a:schemeClr val="bg1"/>
                </a:solidFill>
                <a:latin typeface="思源黑体" panose="020B0500000000000000" pitchFamily="34" charset="-122"/>
                <a:ea typeface="思源黑体" panose="020B0500000000000000" pitchFamily="34" charset="-122"/>
              </a:rPr>
              <a:t>Implementation</a:t>
            </a:r>
          </a:p>
          <a:p>
            <a:r>
              <a:rPr lang="en-US" altLang="zh-CN" sz="4400" b="1" dirty="0">
                <a:solidFill>
                  <a:schemeClr val="bg1"/>
                </a:solidFill>
                <a:latin typeface="思源黑体" panose="020B0500000000000000" pitchFamily="34" charset="-122"/>
                <a:ea typeface="思源黑体" panose="020B0500000000000000" pitchFamily="34" charset="-122"/>
              </a:rPr>
              <a:t>Evaluation</a:t>
            </a:r>
            <a:endParaRPr lang="zh-CN" altLang="en-US" sz="4400" b="1" dirty="0">
              <a:solidFill>
                <a:schemeClr val="bg1"/>
              </a:solidFill>
              <a:latin typeface="思源黑体" panose="020B0500000000000000" pitchFamily="34" charset="-122"/>
              <a:ea typeface="思源黑体" panose="020B0500000000000000" pitchFamily="34" charset="-122"/>
            </a:endParaRPr>
          </a:p>
        </p:txBody>
      </p:sp>
      <p:cxnSp>
        <p:nvCxnSpPr>
          <p:cNvPr id="27" name="直接连接符 26"/>
          <p:cNvCxnSpPr/>
          <p:nvPr/>
        </p:nvCxnSpPr>
        <p:spPr>
          <a:xfrm>
            <a:off x="4677705" y="2832100"/>
            <a:ext cx="0" cy="1411944"/>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8538636"/>
      </p:ext>
    </p:extLst>
  </p:cSld>
  <p:clrMapOvr>
    <a:masterClrMapping/>
  </p:clrMapOvr>
  <p:transition spd="slow">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500" fill="hold"/>
                                        <p:tgtEl>
                                          <p:spTgt spid="15"/>
                                        </p:tgtEl>
                                        <p:attrNameLst>
                                          <p:attrName>ppt_w</p:attrName>
                                        </p:attrNameLst>
                                      </p:cBhvr>
                                      <p:tavLst>
                                        <p:tav tm="0">
                                          <p:val>
                                            <p:fltVal val="0"/>
                                          </p:val>
                                        </p:tav>
                                        <p:tav tm="100000">
                                          <p:val>
                                            <p:strVal val="#ppt_w"/>
                                          </p:val>
                                        </p:tav>
                                      </p:tavLst>
                                    </p:anim>
                                    <p:anim calcmode="lin" valueType="num">
                                      <p:cBhvr>
                                        <p:cTn id="8" dur="500" fill="hold"/>
                                        <p:tgtEl>
                                          <p:spTgt spid="15"/>
                                        </p:tgtEl>
                                        <p:attrNameLst>
                                          <p:attrName>ppt_h</p:attrName>
                                        </p:attrNameLst>
                                      </p:cBhvr>
                                      <p:tavLst>
                                        <p:tav tm="0">
                                          <p:val>
                                            <p:fltVal val="0"/>
                                          </p:val>
                                        </p:tav>
                                        <p:tav tm="100000">
                                          <p:val>
                                            <p:strVal val="#ppt_h"/>
                                          </p:val>
                                        </p:tav>
                                      </p:tavLst>
                                    </p:anim>
                                    <p:animEffect transition="in" filter="fade">
                                      <p:cBhvr>
                                        <p:cTn id="9" dur="500"/>
                                        <p:tgtEl>
                                          <p:spTgt spid="15"/>
                                        </p:tgtEl>
                                      </p:cBhvr>
                                    </p:animEffect>
                                  </p:childTnLst>
                                </p:cTn>
                              </p:par>
                              <p:par>
                                <p:cTn id="10" presetID="21" presetClass="entr" presetSubtype="8" fill="hold" grpId="0" nodeType="with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wheel(8)">
                                      <p:cBhvr>
                                        <p:cTn id="12" dur="1000"/>
                                        <p:tgtEl>
                                          <p:spTgt spid="17"/>
                                        </p:tgtEl>
                                      </p:cBhvr>
                                    </p:animEffect>
                                  </p:childTnLst>
                                </p:cTn>
                              </p:par>
                            </p:childTnLst>
                          </p:cTn>
                        </p:par>
                        <p:par>
                          <p:cTn id="13" fill="hold">
                            <p:stCondLst>
                              <p:cond delay="1000"/>
                            </p:stCondLst>
                            <p:childTnLst>
                              <p:par>
                                <p:cTn id="14" presetID="53" presetClass="entr" presetSubtype="16" fill="hold" grpId="0" nodeType="afterEffect">
                                  <p:stCondLst>
                                    <p:cond delay="0"/>
                                  </p:stCondLst>
                                  <p:childTnLst>
                                    <p:set>
                                      <p:cBhvr>
                                        <p:cTn id="15" dur="1" fill="hold">
                                          <p:stCondLst>
                                            <p:cond delay="0"/>
                                          </p:stCondLst>
                                        </p:cTn>
                                        <p:tgtEl>
                                          <p:spTgt spid="24"/>
                                        </p:tgtEl>
                                        <p:attrNameLst>
                                          <p:attrName>style.visibility</p:attrName>
                                        </p:attrNameLst>
                                      </p:cBhvr>
                                      <p:to>
                                        <p:strVal val="visible"/>
                                      </p:to>
                                    </p:set>
                                    <p:anim calcmode="lin" valueType="num">
                                      <p:cBhvr>
                                        <p:cTn id="16" dur="500" fill="hold"/>
                                        <p:tgtEl>
                                          <p:spTgt spid="24"/>
                                        </p:tgtEl>
                                        <p:attrNameLst>
                                          <p:attrName>ppt_w</p:attrName>
                                        </p:attrNameLst>
                                      </p:cBhvr>
                                      <p:tavLst>
                                        <p:tav tm="0">
                                          <p:val>
                                            <p:fltVal val="0"/>
                                          </p:val>
                                        </p:tav>
                                        <p:tav tm="100000">
                                          <p:val>
                                            <p:strVal val="#ppt_w"/>
                                          </p:val>
                                        </p:tav>
                                      </p:tavLst>
                                    </p:anim>
                                    <p:anim calcmode="lin" valueType="num">
                                      <p:cBhvr>
                                        <p:cTn id="17" dur="500" fill="hold"/>
                                        <p:tgtEl>
                                          <p:spTgt spid="24"/>
                                        </p:tgtEl>
                                        <p:attrNameLst>
                                          <p:attrName>ppt_h</p:attrName>
                                        </p:attrNameLst>
                                      </p:cBhvr>
                                      <p:tavLst>
                                        <p:tav tm="0">
                                          <p:val>
                                            <p:fltVal val="0"/>
                                          </p:val>
                                        </p:tav>
                                        <p:tav tm="100000">
                                          <p:val>
                                            <p:strVal val="#ppt_h"/>
                                          </p:val>
                                        </p:tav>
                                      </p:tavLst>
                                    </p:anim>
                                    <p:animEffect transition="in" filter="fade">
                                      <p:cBhvr>
                                        <p:cTn id="18" dur="500"/>
                                        <p:tgtEl>
                                          <p:spTgt spid="24"/>
                                        </p:tgtEl>
                                      </p:cBhvr>
                                    </p:animEffect>
                                  </p:childTnLst>
                                </p:cTn>
                              </p:par>
                            </p:childTnLst>
                          </p:cTn>
                        </p:par>
                        <p:par>
                          <p:cTn id="19" fill="hold">
                            <p:stCondLst>
                              <p:cond delay="1500"/>
                            </p:stCondLst>
                            <p:childTnLst>
                              <p:par>
                                <p:cTn id="20" presetID="22" presetClass="entr" presetSubtype="1" fill="hold" nodeType="after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wipe(up)">
                                      <p:cBhvr>
                                        <p:cTn id="22" dur="500"/>
                                        <p:tgtEl>
                                          <p:spTgt spid="27"/>
                                        </p:tgtEl>
                                      </p:cBhvr>
                                    </p:animEffect>
                                  </p:childTnLst>
                                </p:cTn>
                              </p:par>
                            </p:childTnLst>
                          </p:cTn>
                        </p:par>
                        <p:par>
                          <p:cTn id="23" fill="hold">
                            <p:stCondLst>
                              <p:cond delay="2000"/>
                            </p:stCondLst>
                            <p:childTnLst>
                              <p:par>
                                <p:cTn id="24" presetID="12" presetClass="entr" presetSubtype="2" fill="hold" grpId="0" nodeType="afterEffect">
                                  <p:stCondLst>
                                    <p:cond delay="0"/>
                                  </p:stCondLst>
                                  <p:childTnLst>
                                    <p:set>
                                      <p:cBhvr>
                                        <p:cTn id="25" dur="1" fill="hold">
                                          <p:stCondLst>
                                            <p:cond delay="0"/>
                                          </p:stCondLst>
                                        </p:cTn>
                                        <p:tgtEl>
                                          <p:spTgt spid="25"/>
                                        </p:tgtEl>
                                        <p:attrNameLst>
                                          <p:attrName>style.visibility</p:attrName>
                                        </p:attrNameLst>
                                      </p:cBhvr>
                                      <p:to>
                                        <p:strVal val="visible"/>
                                      </p:to>
                                    </p:set>
                                    <p:anim calcmode="lin" valueType="num">
                                      <p:cBhvr additive="base">
                                        <p:cTn id="26" dur="500"/>
                                        <p:tgtEl>
                                          <p:spTgt spid="25"/>
                                        </p:tgtEl>
                                        <p:attrNameLst>
                                          <p:attrName>ppt_x</p:attrName>
                                        </p:attrNameLst>
                                      </p:cBhvr>
                                      <p:tavLst>
                                        <p:tav tm="0">
                                          <p:val>
                                            <p:strVal val="#ppt_x+#ppt_w*1.125000"/>
                                          </p:val>
                                        </p:tav>
                                        <p:tav tm="100000">
                                          <p:val>
                                            <p:strVal val="#ppt_x"/>
                                          </p:val>
                                        </p:tav>
                                      </p:tavLst>
                                    </p:anim>
                                    <p:animEffect transition="in" filter="wipe(left)">
                                      <p:cBhvr>
                                        <p:cTn id="2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7" grpId="0" animBg="1"/>
      <p:bldP spid="24" grpId="0"/>
      <p:bldP spid="25"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nSpc>
                <a:spcPct val="120000"/>
              </a:lnSpc>
            </a:pPr>
            <a:r>
              <a:rPr lang="en-US" altLang="zh-CN" dirty="0"/>
              <a:t>Implementation</a:t>
            </a:r>
            <a:endParaRPr lang="zh-CN" altLang="en-US" dirty="0"/>
          </a:p>
        </p:txBody>
      </p:sp>
      <p:sp>
        <p:nvSpPr>
          <p:cNvPr id="6" name="TextBox 29"/>
          <p:cNvSpPr txBox="1"/>
          <p:nvPr/>
        </p:nvSpPr>
        <p:spPr>
          <a:xfrm>
            <a:off x="1330655" y="2829931"/>
            <a:ext cx="2297918" cy="1034129"/>
          </a:xfrm>
          <a:prstGeom prst="rect">
            <a:avLst/>
          </a:prstGeom>
          <a:noFill/>
        </p:spPr>
        <p:txBody>
          <a:bodyPr wrap="square" lIns="0" tIns="0" rIns="0" bIns="0" rtlCol="0">
            <a:spAutoFit/>
          </a:bodyPr>
          <a:lstStyle/>
          <a:p>
            <a:pPr>
              <a:lnSpc>
                <a:spcPct val="120000"/>
              </a:lnSpc>
            </a:pPr>
            <a:r>
              <a:rPr lang="zh-CN" altLang="en-US" sz="2800" b="1" dirty="0">
                <a:solidFill>
                  <a:schemeClr val="bg1"/>
                </a:solidFill>
                <a:latin typeface="思源黑体" panose="020B0500000000000000" pitchFamily="34" charset="-122"/>
                <a:ea typeface="思源黑体" panose="020B0500000000000000" pitchFamily="34" charset="-122"/>
              </a:rPr>
              <a:t>点击输入</a:t>
            </a:r>
            <a:endParaRPr lang="en-US" altLang="zh-CN" sz="2800" b="1" dirty="0">
              <a:solidFill>
                <a:schemeClr val="bg1"/>
              </a:solidFill>
              <a:latin typeface="思源黑体" panose="020B0500000000000000" pitchFamily="34" charset="-122"/>
              <a:ea typeface="思源黑体" panose="020B0500000000000000" pitchFamily="34" charset="-122"/>
            </a:endParaRPr>
          </a:p>
          <a:p>
            <a:pPr>
              <a:lnSpc>
                <a:spcPct val="120000"/>
              </a:lnSpc>
            </a:pPr>
            <a:r>
              <a:rPr lang="zh-CN" altLang="en-US" sz="2800" b="1" dirty="0">
                <a:solidFill>
                  <a:schemeClr val="bg1"/>
                </a:solidFill>
                <a:latin typeface="思源黑体" panose="020B0500000000000000" pitchFamily="34" charset="-122"/>
                <a:ea typeface="思源黑体" panose="020B0500000000000000" pitchFamily="34" charset="-122"/>
              </a:rPr>
              <a:t>标题文本</a:t>
            </a:r>
            <a:endParaRPr lang="en-US" altLang="zh-CN" sz="2800" b="1" dirty="0">
              <a:solidFill>
                <a:schemeClr val="bg1"/>
              </a:solidFill>
              <a:latin typeface="思源黑体" panose="020B0500000000000000" pitchFamily="34" charset="-122"/>
              <a:ea typeface="思源黑体" panose="020B0500000000000000" pitchFamily="34" charset="-122"/>
            </a:endParaRPr>
          </a:p>
        </p:txBody>
      </p:sp>
      <p:sp>
        <p:nvSpPr>
          <p:cNvPr id="65" name="TextBox 88"/>
          <p:cNvSpPr txBox="1"/>
          <p:nvPr/>
        </p:nvSpPr>
        <p:spPr>
          <a:xfrm>
            <a:off x="1330655" y="4080140"/>
            <a:ext cx="2810271" cy="1107996"/>
          </a:xfrm>
          <a:prstGeom prst="rect">
            <a:avLst/>
          </a:prstGeom>
          <a:noFill/>
        </p:spPr>
        <p:txBody>
          <a:bodyPr wrap="square" lIns="0" tIns="0" rIns="0" bIns="0" rtlCol="0">
            <a:spAutoFit/>
          </a:bodyPr>
          <a:lstStyle/>
          <a:p>
            <a:pPr algn="just">
              <a:lnSpc>
                <a:spcPct val="120000"/>
              </a:lnSpc>
            </a:pPr>
            <a:r>
              <a:rPr lang="zh-CN" altLang="en-US" sz="1200" dirty="0">
                <a:solidFill>
                  <a:schemeClr val="bg1"/>
                </a:solidFill>
                <a:latin typeface="思源黑体" panose="020B0500000000000000" pitchFamily="34" charset="-122"/>
                <a:ea typeface="思源黑体" panose="020B0500000000000000" pitchFamily="34" charset="-122"/>
              </a:rPr>
              <a:t>详写内容</a:t>
            </a:r>
            <a:r>
              <a:rPr lang="en-US" altLang="zh-CN" sz="1200" dirty="0">
                <a:solidFill>
                  <a:schemeClr val="bg1"/>
                </a:solidFill>
                <a:latin typeface="思源黑体" panose="020B0500000000000000" pitchFamily="34" charset="-122"/>
                <a:ea typeface="思源黑体" panose="020B0500000000000000" pitchFamily="34" charset="-122"/>
              </a:rPr>
              <a:t>……</a:t>
            </a:r>
            <a:r>
              <a:rPr lang="zh-CN" altLang="en-US" sz="1200" dirty="0">
                <a:solidFill>
                  <a:schemeClr val="bg1"/>
                </a:solidFill>
                <a:latin typeface="思源黑体" panose="020B0500000000000000" pitchFamily="34" charset="-122"/>
                <a:ea typeface="思源黑体" panose="020B0500000000000000" pitchFamily="34" charset="-122"/>
              </a:rPr>
              <a:t>点击输入本栏的具体文字，简明扼要的说明分项内容，此为概念图解，请根据您的具体内容酌情修改</a:t>
            </a:r>
            <a:endParaRPr lang="en-US" altLang="zh-CN" sz="1200" dirty="0">
              <a:solidFill>
                <a:schemeClr val="bg1"/>
              </a:solidFill>
              <a:latin typeface="思源黑体" panose="020B0500000000000000" pitchFamily="34" charset="-122"/>
              <a:ea typeface="思源黑体" panose="020B0500000000000000" pitchFamily="34" charset="-122"/>
            </a:endParaRPr>
          </a:p>
          <a:p>
            <a:pPr algn="just">
              <a:lnSpc>
                <a:spcPct val="120000"/>
              </a:lnSpc>
            </a:pPr>
            <a:r>
              <a:rPr lang="zh-CN" altLang="en-US" sz="1200" dirty="0">
                <a:solidFill>
                  <a:schemeClr val="bg1"/>
                </a:solidFill>
                <a:latin typeface="思源黑体" panose="020B0500000000000000" pitchFamily="34" charset="-122"/>
                <a:ea typeface="思源黑体" panose="020B0500000000000000" pitchFamily="34" charset="-122"/>
              </a:rPr>
              <a:t>点击输入本栏的具体文字，简明扼要的说明分项内容</a:t>
            </a:r>
            <a:endParaRPr lang="en-US" altLang="zh-CN" sz="1200" dirty="0">
              <a:solidFill>
                <a:schemeClr val="bg1"/>
              </a:solidFill>
              <a:latin typeface="思源黑体" panose="020B0500000000000000" pitchFamily="34" charset="-122"/>
              <a:ea typeface="思源黑体" panose="020B0500000000000000" pitchFamily="34" charset="-122"/>
            </a:endParaRPr>
          </a:p>
        </p:txBody>
      </p:sp>
      <p:sp>
        <p:nvSpPr>
          <p:cNvPr id="70" name="文本框 69">
            <a:extLst>
              <a:ext uri="{FF2B5EF4-FFF2-40B4-BE49-F238E27FC236}">
                <a16:creationId xmlns:a16="http://schemas.microsoft.com/office/drawing/2014/main" id="{9103304F-3073-3606-D088-C95EBC907B44}"/>
              </a:ext>
            </a:extLst>
          </p:cNvPr>
          <p:cNvSpPr txBox="1"/>
          <p:nvPr/>
        </p:nvSpPr>
        <p:spPr>
          <a:xfrm>
            <a:off x="3185623" y="1859339"/>
            <a:ext cx="7956884" cy="3139321"/>
          </a:xfrm>
          <a:prstGeom prst="rect">
            <a:avLst/>
          </a:prstGeom>
          <a:noFill/>
        </p:spPr>
        <p:txBody>
          <a:bodyPr wrap="square">
            <a:spAutoFit/>
          </a:bodyPr>
          <a:lstStyle/>
          <a:p>
            <a:pPr marL="285750" indent="-285750">
              <a:buFont typeface="Wingdings" panose="05000000000000000000" pitchFamily="2" charset="2"/>
              <a:buChar char="Ø"/>
            </a:pPr>
            <a:r>
              <a:rPr lang="zh-CN" altLang="en-US" dirty="0"/>
              <a:t>编程语言：</a:t>
            </a:r>
            <a:r>
              <a:rPr lang="en-US" altLang="zh-CN" dirty="0"/>
              <a:t>python</a:t>
            </a:r>
          </a:p>
          <a:p>
            <a:pPr marL="285750" indent="-285750">
              <a:buFont typeface="Wingdings" panose="05000000000000000000" pitchFamily="2" charset="2"/>
              <a:buChar char="Ø"/>
            </a:pPr>
            <a:endParaRPr lang="en-US" altLang="zh-CN" dirty="0"/>
          </a:p>
          <a:p>
            <a:pPr marL="285750" indent="-285750">
              <a:buFont typeface="Wingdings" panose="05000000000000000000" pitchFamily="2" charset="2"/>
              <a:buChar char="Ø"/>
            </a:pPr>
            <a:r>
              <a:rPr lang="en-US" altLang="zh-CN" dirty="0"/>
              <a:t>XML</a:t>
            </a:r>
            <a:r>
              <a:rPr lang="zh-CN" altLang="en-US" dirty="0"/>
              <a:t>解析：标准库</a:t>
            </a:r>
            <a:endParaRPr lang="en-US" altLang="zh-CN" dirty="0"/>
          </a:p>
          <a:p>
            <a:pPr marL="285750" indent="-285750">
              <a:buFont typeface="Wingdings" panose="05000000000000000000" pitchFamily="2" charset="2"/>
              <a:buChar char="Ø"/>
            </a:pPr>
            <a:endParaRPr lang="zh-CN" altLang="en-US" dirty="0"/>
          </a:p>
          <a:p>
            <a:pPr marL="285750" indent="-285750">
              <a:buFont typeface="Wingdings" panose="05000000000000000000" pitchFamily="2" charset="2"/>
              <a:buChar char="Ø"/>
            </a:pPr>
            <a:r>
              <a:rPr lang="en-US" altLang="zh-CN" dirty="0"/>
              <a:t>JavaScript</a:t>
            </a:r>
            <a:r>
              <a:rPr lang="zh-CN" altLang="en-US" dirty="0"/>
              <a:t>：</a:t>
            </a:r>
            <a:r>
              <a:rPr lang="en-US" altLang="zh-CN" dirty="0"/>
              <a:t>Js2py</a:t>
            </a:r>
          </a:p>
          <a:p>
            <a:pPr marL="285750" indent="-285750">
              <a:buFont typeface="Wingdings" panose="05000000000000000000" pitchFamily="2" charset="2"/>
              <a:buChar char="Ø"/>
            </a:pPr>
            <a:endParaRPr lang="en-US" altLang="zh-CN" dirty="0"/>
          </a:p>
          <a:p>
            <a:pPr marL="285750" indent="-285750">
              <a:buFont typeface="Wingdings" panose="05000000000000000000" pitchFamily="2" charset="2"/>
              <a:buChar char="Ø"/>
            </a:pPr>
            <a:r>
              <a:rPr lang="en-US" altLang="zh-CN" dirty="0"/>
              <a:t>Input entry recognition</a:t>
            </a:r>
            <a:r>
              <a:rPr lang="zh-CN" altLang="en-US" dirty="0"/>
              <a:t>：</a:t>
            </a:r>
            <a:r>
              <a:rPr lang="en-US" altLang="zh-CN" dirty="0" err="1"/>
              <a:t>Ghidra</a:t>
            </a:r>
            <a:r>
              <a:rPr lang="en-US" altLang="zh-CN" dirty="0"/>
              <a:t> </a:t>
            </a:r>
            <a:r>
              <a:rPr lang="zh-CN" altLang="en-US" dirty="0"/>
              <a:t>和</a:t>
            </a:r>
            <a:r>
              <a:rPr lang="en-US" altLang="zh-CN" dirty="0"/>
              <a:t>extended </a:t>
            </a:r>
            <a:r>
              <a:rPr lang="en-US" altLang="zh-CN" dirty="0" err="1"/>
              <a:t>kartonte</a:t>
            </a:r>
            <a:r>
              <a:rPr lang="zh-CN" altLang="en-US" dirty="0"/>
              <a:t>的</a:t>
            </a:r>
            <a:r>
              <a:rPr lang="en-US" altLang="zh-CN" dirty="0"/>
              <a:t>CPF</a:t>
            </a:r>
            <a:r>
              <a:rPr lang="zh-CN" altLang="en-US" dirty="0"/>
              <a:t>（通信范式查找器）</a:t>
            </a:r>
            <a:endParaRPr lang="en-US" altLang="zh-CN" dirty="0"/>
          </a:p>
          <a:p>
            <a:pPr marL="285750" indent="-285750">
              <a:buFont typeface="Wingdings" panose="05000000000000000000" pitchFamily="2" charset="2"/>
              <a:buChar char="Ø"/>
            </a:pPr>
            <a:endParaRPr lang="zh-CN" altLang="en-US" dirty="0"/>
          </a:p>
          <a:p>
            <a:pPr marL="285750" indent="-285750">
              <a:buFont typeface="Wingdings" panose="05000000000000000000" pitchFamily="2" charset="2"/>
              <a:buChar char="Ø"/>
            </a:pPr>
            <a:r>
              <a:rPr lang="en-US" altLang="zh-CN" dirty="0"/>
              <a:t>Taint engine</a:t>
            </a:r>
            <a:r>
              <a:rPr lang="zh-CN" altLang="en-US" dirty="0"/>
              <a:t>：</a:t>
            </a:r>
            <a:r>
              <a:rPr lang="en-US" altLang="zh-CN" dirty="0" err="1"/>
              <a:t>angr</a:t>
            </a:r>
            <a:endParaRPr lang="en-US" altLang="zh-CN" dirty="0"/>
          </a:p>
          <a:p>
            <a:pPr marL="285750" indent="-285750">
              <a:buFont typeface="Wingdings" panose="05000000000000000000" pitchFamily="2" charset="2"/>
              <a:buChar char="Ø"/>
            </a:pPr>
            <a:endParaRPr lang="en-US" altLang="zh-CN" dirty="0"/>
          </a:p>
          <a:p>
            <a:pPr marL="285750" indent="-285750">
              <a:buFont typeface="Wingdings" panose="05000000000000000000" pitchFamily="2" charset="2"/>
              <a:buChar char="Ø"/>
            </a:pPr>
            <a:r>
              <a:rPr lang="zh-CN" altLang="en-US" dirty="0"/>
              <a:t>支持多架构：</a:t>
            </a:r>
            <a:r>
              <a:rPr lang="en-US" altLang="zh-CN" dirty="0"/>
              <a:t>x86</a:t>
            </a:r>
            <a:r>
              <a:rPr lang="zh-CN" altLang="en-US" dirty="0"/>
              <a:t>、</a:t>
            </a:r>
            <a:r>
              <a:rPr lang="en-US" altLang="zh-CN" dirty="0"/>
              <a:t>ARM</a:t>
            </a:r>
            <a:r>
              <a:rPr lang="zh-CN" altLang="en-US" dirty="0"/>
              <a:t>、</a:t>
            </a:r>
            <a:r>
              <a:rPr lang="en-US" altLang="zh-CN" dirty="0"/>
              <a:t>MIPS</a:t>
            </a:r>
          </a:p>
        </p:txBody>
      </p:sp>
    </p:spTree>
    <p:extLst>
      <p:ext uri="{BB962C8B-B14F-4D97-AF65-F5344CB8AC3E}">
        <p14:creationId xmlns:p14="http://schemas.microsoft.com/office/powerpoint/2010/main" val="351857965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iterate type="lt">
                                        <p:tmPct val="10000"/>
                                      </p:iterate>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850"/>
                                </p:stCondLst>
                                <p:childTnLst>
                                  <p:par>
                                    <p:cTn id="10" presetID="22" presetClass="entr" presetSubtype="1" fill="hold" grpId="0" nodeType="afterEffect">
                                      <p:stCondLst>
                                        <p:cond delay="0"/>
                                      </p:stCondLst>
                                      <p:childTnLst>
                                        <p:set>
                                          <p:cBhvr>
                                            <p:cTn id="11" dur="1" fill="hold">
                                              <p:stCondLst>
                                                <p:cond delay="0"/>
                                              </p:stCondLst>
                                            </p:cTn>
                                            <p:tgtEl>
                                              <p:spTgt spid="65"/>
                                            </p:tgtEl>
                                            <p:attrNameLst>
                                              <p:attrName>style.visibility</p:attrName>
                                            </p:attrNameLst>
                                          </p:cBhvr>
                                          <p:to>
                                            <p:strVal val="visible"/>
                                          </p:to>
                                        </p:set>
                                        <p:animEffect transition="in" filter="wipe(up)">
                                          <p:cBhvr>
                                            <p:cTn id="12" dur="12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5"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fill="hold"/>
                                            <p:tgtEl>
                                              <p:spTgt spid="27"/>
                                            </p:tgtEl>
                                            <p:attrNameLst>
                                              <p:attrName>ppt_x</p:attrName>
                                            </p:attrNameLst>
                                          </p:cBhvr>
                                          <p:tavLst>
                                            <p:tav tm="0">
                                              <p:val>
                                                <p:strVal val="0-#ppt_w/2"/>
                                              </p:val>
                                            </p:tav>
                                            <p:tav tm="100000">
                                              <p:val>
                                                <p:strVal val="#ppt_x"/>
                                              </p:val>
                                            </p:tav>
                                          </p:tavLst>
                                        </p:anim>
                                        <p:anim calcmode="lin" valueType="num">
                                          <p:cBhvr additive="base">
                                            <p:cTn id="8" dur="500" fill="hold"/>
                                            <p:tgtEl>
                                              <p:spTgt spid="27"/>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66"/>
                                            </p:tgtEl>
                                            <p:attrNameLst>
                                              <p:attrName>style.visibility</p:attrName>
                                            </p:attrNameLst>
                                          </p:cBhvr>
                                          <p:to>
                                            <p:strVal val="visible"/>
                                          </p:to>
                                        </p:set>
                                        <p:anim calcmode="lin" valueType="num">
                                          <p:cBhvr additive="base">
                                            <p:cTn id="11" dur="500" fill="hold"/>
                                            <p:tgtEl>
                                              <p:spTgt spid="66"/>
                                            </p:tgtEl>
                                            <p:attrNameLst>
                                              <p:attrName>ppt_x</p:attrName>
                                            </p:attrNameLst>
                                          </p:cBhvr>
                                          <p:tavLst>
                                            <p:tav tm="0">
                                              <p:val>
                                                <p:strVal val="1+#ppt_w/2"/>
                                              </p:val>
                                            </p:tav>
                                            <p:tav tm="100000">
                                              <p:val>
                                                <p:strVal val="#ppt_x"/>
                                              </p:val>
                                            </p:tav>
                                          </p:tavLst>
                                        </p:anim>
                                        <p:anim calcmode="lin" valueType="num">
                                          <p:cBhvr additive="base">
                                            <p:cTn id="12" dur="500" fill="hold"/>
                                            <p:tgtEl>
                                              <p:spTgt spid="66"/>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2" presetClass="entr" presetSubtype="8" fill="hold" grpId="0" nodeType="afterEffect">
                                      <p:stCondLst>
                                        <p:cond delay="0"/>
                                      </p:stCondLst>
                                      <p:iterate type="lt">
                                        <p:tmPct val="10000"/>
                                      </p:iterate>
                                      <p:childTnLst>
                                        <p:set>
                                          <p:cBhvr>
                                            <p:cTn id="15" dur="1" fill="hold">
                                              <p:stCondLst>
                                                <p:cond delay="0"/>
                                              </p:stCondLst>
                                            </p:cTn>
                                            <p:tgtEl>
                                              <p:spTgt spid="6"/>
                                            </p:tgtEl>
                                            <p:attrNameLst>
                                              <p:attrName>style.visibility</p:attrName>
                                            </p:attrNameLst>
                                          </p:cBhvr>
                                          <p:to>
                                            <p:strVal val="visible"/>
                                          </p:to>
                                        </p:set>
                                        <p:anim calcmode="lin" valueType="num">
                                          <p:cBhvr additive="base">
                                            <p:cTn id="16" dur="500" fill="hold"/>
                                            <p:tgtEl>
                                              <p:spTgt spid="6"/>
                                            </p:tgtEl>
                                            <p:attrNameLst>
                                              <p:attrName>ppt_x</p:attrName>
                                            </p:attrNameLst>
                                          </p:cBhvr>
                                          <p:tavLst>
                                            <p:tav tm="0">
                                              <p:val>
                                                <p:strVal val="0-#ppt_w/2"/>
                                              </p:val>
                                            </p:tav>
                                            <p:tav tm="100000">
                                              <p:val>
                                                <p:strVal val="#ppt_x"/>
                                              </p:val>
                                            </p:tav>
                                          </p:tavLst>
                                        </p:anim>
                                        <p:anim calcmode="lin" valueType="num">
                                          <p:cBhvr additive="base">
                                            <p:cTn id="17" dur="500" fill="hold"/>
                                            <p:tgtEl>
                                              <p:spTgt spid="6"/>
                                            </p:tgtEl>
                                            <p:attrNameLst>
                                              <p:attrName>ppt_y</p:attrName>
                                            </p:attrNameLst>
                                          </p:cBhvr>
                                          <p:tavLst>
                                            <p:tav tm="0">
                                              <p:val>
                                                <p:strVal val="#ppt_y"/>
                                              </p:val>
                                            </p:tav>
                                            <p:tav tm="100000">
                                              <p:val>
                                                <p:strVal val="#ppt_y"/>
                                              </p:val>
                                            </p:tav>
                                          </p:tavLst>
                                        </p:anim>
                                      </p:childTnLst>
                                    </p:cTn>
                                  </p:par>
                                </p:childTnLst>
                              </p:cTn>
                            </p:par>
                            <p:par>
                              <p:cTn id="18" fill="hold">
                                <p:stCondLst>
                                  <p:cond delay="1350"/>
                                </p:stCondLst>
                                <p:childTnLst>
                                  <p:par>
                                    <p:cTn id="19" presetID="22" presetClass="entr" presetSubtype="1" fill="hold" grpId="0" nodeType="afterEffect">
                                      <p:stCondLst>
                                        <p:cond delay="0"/>
                                      </p:stCondLst>
                                      <p:childTnLst>
                                        <p:set>
                                          <p:cBhvr>
                                            <p:cTn id="20" dur="1" fill="hold">
                                              <p:stCondLst>
                                                <p:cond delay="0"/>
                                              </p:stCondLst>
                                            </p:cTn>
                                            <p:tgtEl>
                                              <p:spTgt spid="65"/>
                                            </p:tgtEl>
                                            <p:attrNameLst>
                                              <p:attrName>style.visibility</p:attrName>
                                            </p:attrNameLst>
                                          </p:cBhvr>
                                          <p:to>
                                            <p:strVal val="visible"/>
                                          </p:to>
                                        </p:set>
                                        <p:animEffect transition="in" filter="wipe(up)">
                                          <p:cBhvr>
                                            <p:cTn id="21" dur="1200"/>
                                            <p:tgtEl>
                                              <p:spTgt spid="65"/>
                                            </p:tgtEl>
                                          </p:cBhvr>
                                        </p:animEffect>
                                      </p:childTnLst>
                                    </p:cTn>
                                  </p:par>
                                </p:childTnLst>
                              </p:cTn>
                            </p:par>
                            <p:par>
                              <p:cTn id="22" fill="hold">
                                <p:stCondLst>
                                  <p:cond delay="2550"/>
                                </p:stCondLst>
                                <p:childTnLst>
                                  <p:par>
                                    <p:cTn id="23" presetID="53" presetClass="entr" presetSubtype="16" fill="hold" nodeType="afterEffect">
                                      <p:stCondLst>
                                        <p:cond delay="0"/>
                                      </p:stCondLst>
                                      <p:childTnLst>
                                        <p:set>
                                          <p:cBhvr>
                                            <p:cTn id="24" dur="1" fill="hold">
                                              <p:stCondLst>
                                                <p:cond delay="0"/>
                                              </p:stCondLst>
                                            </p:cTn>
                                            <p:tgtEl>
                                              <p:spTgt spid="67"/>
                                            </p:tgtEl>
                                            <p:attrNameLst>
                                              <p:attrName>style.visibility</p:attrName>
                                            </p:attrNameLst>
                                          </p:cBhvr>
                                          <p:to>
                                            <p:strVal val="visible"/>
                                          </p:to>
                                        </p:set>
                                        <p:anim calcmode="lin" valueType="num">
                                          <p:cBhvr>
                                            <p:cTn id="25" dur="500" fill="hold"/>
                                            <p:tgtEl>
                                              <p:spTgt spid="67"/>
                                            </p:tgtEl>
                                            <p:attrNameLst>
                                              <p:attrName>ppt_w</p:attrName>
                                            </p:attrNameLst>
                                          </p:cBhvr>
                                          <p:tavLst>
                                            <p:tav tm="0">
                                              <p:val>
                                                <p:fltVal val="0"/>
                                              </p:val>
                                            </p:tav>
                                            <p:tav tm="100000">
                                              <p:val>
                                                <p:strVal val="#ppt_w"/>
                                              </p:val>
                                            </p:tav>
                                          </p:tavLst>
                                        </p:anim>
                                        <p:anim calcmode="lin" valueType="num">
                                          <p:cBhvr>
                                            <p:cTn id="26" dur="500" fill="hold"/>
                                            <p:tgtEl>
                                              <p:spTgt spid="67"/>
                                            </p:tgtEl>
                                            <p:attrNameLst>
                                              <p:attrName>ppt_h</p:attrName>
                                            </p:attrNameLst>
                                          </p:cBhvr>
                                          <p:tavLst>
                                            <p:tav tm="0">
                                              <p:val>
                                                <p:fltVal val="0"/>
                                              </p:val>
                                            </p:tav>
                                            <p:tav tm="100000">
                                              <p:val>
                                                <p:strVal val="#ppt_h"/>
                                              </p:val>
                                            </p:tav>
                                          </p:tavLst>
                                        </p:anim>
                                        <p:animEffect transition="in" filter="fade">
                                          <p:cBhvr>
                                            <p:cTn id="27" dur="500"/>
                                            <p:tgtEl>
                                              <p:spTgt spid="67"/>
                                            </p:tgtEl>
                                          </p:cBhvr>
                                        </p:animEffect>
                                      </p:childTnLst>
                                    </p:cTn>
                                  </p:par>
                                  <p:par>
                                    <p:cTn id="28" presetID="53" presetClass="entr" presetSubtype="16" fill="hold" nodeType="withEffect">
                                      <p:stCondLst>
                                        <p:cond delay="0"/>
                                      </p:stCondLst>
                                      <p:childTnLst>
                                        <p:set>
                                          <p:cBhvr>
                                            <p:cTn id="29" dur="1" fill="hold">
                                              <p:stCondLst>
                                                <p:cond delay="0"/>
                                              </p:stCondLst>
                                            </p:cTn>
                                            <p:tgtEl>
                                              <p:spTgt spid="49"/>
                                            </p:tgtEl>
                                            <p:attrNameLst>
                                              <p:attrName>style.visibility</p:attrName>
                                            </p:attrNameLst>
                                          </p:cBhvr>
                                          <p:to>
                                            <p:strVal val="visible"/>
                                          </p:to>
                                        </p:set>
                                        <p:anim calcmode="lin" valueType="num">
                                          <p:cBhvr>
                                            <p:cTn id="30" dur="500" fill="hold"/>
                                            <p:tgtEl>
                                              <p:spTgt spid="49"/>
                                            </p:tgtEl>
                                            <p:attrNameLst>
                                              <p:attrName>ppt_w</p:attrName>
                                            </p:attrNameLst>
                                          </p:cBhvr>
                                          <p:tavLst>
                                            <p:tav tm="0">
                                              <p:val>
                                                <p:fltVal val="0"/>
                                              </p:val>
                                            </p:tav>
                                            <p:tav tm="100000">
                                              <p:val>
                                                <p:strVal val="#ppt_w"/>
                                              </p:val>
                                            </p:tav>
                                          </p:tavLst>
                                        </p:anim>
                                        <p:anim calcmode="lin" valueType="num">
                                          <p:cBhvr>
                                            <p:cTn id="31" dur="500" fill="hold"/>
                                            <p:tgtEl>
                                              <p:spTgt spid="49"/>
                                            </p:tgtEl>
                                            <p:attrNameLst>
                                              <p:attrName>ppt_h</p:attrName>
                                            </p:attrNameLst>
                                          </p:cBhvr>
                                          <p:tavLst>
                                            <p:tav tm="0">
                                              <p:val>
                                                <p:fltVal val="0"/>
                                              </p:val>
                                            </p:tav>
                                            <p:tav tm="100000">
                                              <p:val>
                                                <p:strVal val="#ppt_h"/>
                                              </p:val>
                                            </p:tav>
                                          </p:tavLst>
                                        </p:anim>
                                        <p:animEffect transition="in" filter="fade">
                                          <p:cBhvr>
                                            <p:cTn id="32" dur="500"/>
                                            <p:tgtEl>
                                              <p:spTgt spid="49"/>
                                            </p:tgtEl>
                                          </p:cBhvr>
                                        </p:animEffect>
                                      </p:childTnLst>
                                    </p:cTn>
                                  </p:par>
                                  <p:par>
                                    <p:cTn id="33" presetID="53" presetClass="entr" presetSubtype="16" fill="hold" nodeType="withEffect">
                                      <p:stCondLst>
                                        <p:cond delay="200"/>
                                      </p:stCondLst>
                                      <p:childTnLst>
                                        <p:set>
                                          <p:cBhvr>
                                            <p:cTn id="34" dur="1" fill="hold">
                                              <p:stCondLst>
                                                <p:cond delay="0"/>
                                              </p:stCondLst>
                                            </p:cTn>
                                            <p:tgtEl>
                                              <p:spTgt spid="68"/>
                                            </p:tgtEl>
                                            <p:attrNameLst>
                                              <p:attrName>style.visibility</p:attrName>
                                            </p:attrNameLst>
                                          </p:cBhvr>
                                          <p:to>
                                            <p:strVal val="visible"/>
                                          </p:to>
                                        </p:set>
                                        <p:anim calcmode="lin" valueType="num">
                                          <p:cBhvr>
                                            <p:cTn id="35" dur="500" fill="hold"/>
                                            <p:tgtEl>
                                              <p:spTgt spid="68"/>
                                            </p:tgtEl>
                                            <p:attrNameLst>
                                              <p:attrName>ppt_w</p:attrName>
                                            </p:attrNameLst>
                                          </p:cBhvr>
                                          <p:tavLst>
                                            <p:tav tm="0">
                                              <p:val>
                                                <p:fltVal val="0"/>
                                              </p:val>
                                            </p:tav>
                                            <p:tav tm="100000">
                                              <p:val>
                                                <p:strVal val="#ppt_w"/>
                                              </p:val>
                                            </p:tav>
                                          </p:tavLst>
                                        </p:anim>
                                        <p:anim calcmode="lin" valueType="num">
                                          <p:cBhvr>
                                            <p:cTn id="36" dur="500" fill="hold"/>
                                            <p:tgtEl>
                                              <p:spTgt spid="68"/>
                                            </p:tgtEl>
                                            <p:attrNameLst>
                                              <p:attrName>ppt_h</p:attrName>
                                            </p:attrNameLst>
                                          </p:cBhvr>
                                          <p:tavLst>
                                            <p:tav tm="0">
                                              <p:val>
                                                <p:fltVal val="0"/>
                                              </p:val>
                                            </p:tav>
                                            <p:tav tm="100000">
                                              <p:val>
                                                <p:strVal val="#ppt_h"/>
                                              </p:val>
                                            </p:tav>
                                          </p:tavLst>
                                        </p:anim>
                                        <p:animEffect transition="in" filter="fade">
                                          <p:cBhvr>
                                            <p:cTn id="37" dur="500"/>
                                            <p:tgtEl>
                                              <p:spTgt spid="68"/>
                                            </p:tgtEl>
                                          </p:cBhvr>
                                        </p:animEffect>
                                      </p:childTnLst>
                                    </p:cTn>
                                  </p:par>
                                  <p:par>
                                    <p:cTn id="38" presetID="53" presetClass="entr" presetSubtype="16" fill="hold" nodeType="withEffect">
                                      <p:stCondLst>
                                        <p:cond delay="200"/>
                                      </p:stCondLst>
                                      <p:childTnLst>
                                        <p:set>
                                          <p:cBhvr>
                                            <p:cTn id="39" dur="1" fill="hold">
                                              <p:stCondLst>
                                                <p:cond delay="0"/>
                                              </p:stCondLst>
                                            </p:cTn>
                                            <p:tgtEl>
                                              <p:spTgt spid="46"/>
                                            </p:tgtEl>
                                            <p:attrNameLst>
                                              <p:attrName>style.visibility</p:attrName>
                                            </p:attrNameLst>
                                          </p:cBhvr>
                                          <p:to>
                                            <p:strVal val="visible"/>
                                          </p:to>
                                        </p:set>
                                        <p:anim calcmode="lin" valueType="num">
                                          <p:cBhvr>
                                            <p:cTn id="40" dur="500" fill="hold"/>
                                            <p:tgtEl>
                                              <p:spTgt spid="46"/>
                                            </p:tgtEl>
                                            <p:attrNameLst>
                                              <p:attrName>ppt_w</p:attrName>
                                            </p:attrNameLst>
                                          </p:cBhvr>
                                          <p:tavLst>
                                            <p:tav tm="0">
                                              <p:val>
                                                <p:fltVal val="0"/>
                                              </p:val>
                                            </p:tav>
                                            <p:tav tm="100000">
                                              <p:val>
                                                <p:strVal val="#ppt_w"/>
                                              </p:val>
                                            </p:tav>
                                          </p:tavLst>
                                        </p:anim>
                                        <p:anim calcmode="lin" valueType="num">
                                          <p:cBhvr>
                                            <p:cTn id="41" dur="500" fill="hold"/>
                                            <p:tgtEl>
                                              <p:spTgt spid="46"/>
                                            </p:tgtEl>
                                            <p:attrNameLst>
                                              <p:attrName>ppt_h</p:attrName>
                                            </p:attrNameLst>
                                          </p:cBhvr>
                                          <p:tavLst>
                                            <p:tav tm="0">
                                              <p:val>
                                                <p:fltVal val="0"/>
                                              </p:val>
                                            </p:tav>
                                            <p:tav tm="100000">
                                              <p:val>
                                                <p:strVal val="#ppt_h"/>
                                              </p:val>
                                            </p:tav>
                                          </p:tavLst>
                                        </p:anim>
                                        <p:animEffect transition="in" filter="fade">
                                          <p:cBhvr>
                                            <p:cTn id="42" dur="500"/>
                                            <p:tgtEl>
                                              <p:spTgt spid="46"/>
                                            </p:tgtEl>
                                          </p:cBhvr>
                                        </p:animEffect>
                                      </p:childTnLst>
                                    </p:cTn>
                                  </p:par>
                                  <p:par>
                                    <p:cTn id="43" presetID="53" presetClass="entr" presetSubtype="16" fill="hold" nodeType="withEffect">
                                      <p:stCondLst>
                                        <p:cond delay="400"/>
                                      </p:stCondLst>
                                      <p:childTnLst>
                                        <p:set>
                                          <p:cBhvr>
                                            <p:cTn id="44" dur="1" fill="hold">
                                              <p:stCondLst>
                                                <p:cond delay="0"/>
                                              </p:stCondLst>
                                            </p:cTn>
                                            <p:tgtEl>
                                              <p:spTgt spid="69"/>
                                            </p:tgtEl>
                                            <p:attrNameLst>
                                              <p:attrName>style.visibility</p:attrName>
                                            </p:attrNameLst>
                                          </p:cBhvr>
                                          <p:to>
                                            <p:strVal val="visible"/>
                                          </p:to>
                                        </p:set>
                                        <p:anim calcmode="lin" valueType="num">
                                          <p:cBhvr>
                                            <p:cTn id="45" dur="500" fill="hold"/>
                                            <p:tgtEl>
                                              <p:spTgt spid="69"/>
                                            </p:tgtEl>
                                            <p:attrNameLst>
                                              <p:attrName>ppt_w</p:attrName>
                                            </p:attrNameLst>
                                          </p:cBhvr>
                                          <p:tavLst>
                                            <p:tav tm="0">
                                              <p:val>
                                                <p:fltVal val="0"/>
                                              </p:val>
                                            </p:tav>
                                            <p:tav tm="100000">
                                              <p:val>
                                                <p:strVal val="#ppt_w"/>
                                              </p:val>
                                            </p:tav>
                                          </p:tavLst>
                                        </p:anim>
                                        <p:anim calcmode="lin" valueType="num">
                                          <p:cBhvr>
                                            <p:cTn id="46" dur="500" fill="hold"/>
                                            <p:tgtEl>
                                              <p:spTgt spid="69"/>
                                            </p:tgtEl>
                                            <p:attrNameLst>
                                              <p:attrName>ppt_h</p:attrName>
                                            </p:attrNameLst>
                                          </p:cBhvr>
                                          <p:tavLst>
                                            <p:tav tm="0">
                                              <p:val>
                                                <p:fltVal val="0"/>
                                              </p:val>
                                            </p:tav>
                                            <p:tav tm="100000">
                                              <p:val>
                                                <p:strVal val="#ppt_h"/>
                                              </p:val>
                                            </p:tav>
                                          </p:tavLst>
                                        </p:anim>
                                        <p:animEffect transition="in" filter="fade">
                                          <p:cBhvr>
                                            <p:cTn id="47" dur="500"/>
                                            <p:tgtEl>
                                              <p:spTgt spid="69"/>
                                            </p:tgtEl>
                                          </p:cBhvr>
                                        </p:animEffect>
                                      </p:childTnLst>
                                    </p:cTn>
                                  </p:par>
                                  <p:par>
                                    <p:cTn id="48" presetID="53" presetClass="entr" presetSubtype="16" fill="hold" nodeType="withEffect">
                                      <p:stCondLst>
                                        <p:cond delay="400"/>
                                      </p:stCondLst>
                                      <p:childTnLst>
                                        <p:set>
                                          <p:cBhvr>
                                            <p:cTn id="49" dur="1" fill="hold">
                                              <p:stCondLst>
                                                <p:cond delay="0"/>
                                              </p:stCondLst>
                                            </p:cTn>
                                            <p:tgtEl>
                                              <p:spTgt spid="28"/>
                                            </p:tgtEl>
                                            <p:attrNameLst>
                                              <p:attrName>style.visibility</p:attrName>
                                            </p:attrNameLst>
                                          </p:cBhvr>
                                          <p:to>
                                            <p:strVal val="visible"/>
                                          </p:to>
                                        </p:set>
                                        <p:anim calcmode="lin" valueType="num">
                                          <p:cBhvr>
                                            <p:cTn id="50" dur="500" fill="hold"/>
                                            <p:tgtEl>
                                              <p:spTgt spid="28"/>
                                            </p:tgtEl>
                                            <p:attrNameLst>
                                              <p:attrName>ppt_w</p:attrName>
                                            </p:attrNameLst>
                                          </p:cBhvr>
                                          <p:tavLst>
                                            <p:tav tm="0">
                                              <p:val>
                                                <p:fltVal val="0"/>
                                              </p:val>
                                            </p:tav>
                                            <p:tav tm="100000">
                                              <p:val>
                                                <p:strVal val="#ppt_w"/>
                                              </p:val>
                                            </p:tav>
                                          </p:tavLst>
                                        </p:anim>
                                        <p:anim calcmode="lin" valueType="num">
                                          <p:cBhvr>
                                            <p:cTn id="51" dur="500" fill="hold"/>
                                            <p:tgtEl>
                                              <p:spTgt spid="28"/>
                                            </p:tgtEl>
                                            <p:attrNameLst>
                                              <p:attrName>ppt_h</p:attrName>
                                            </p:attrNameLst>
                                          </p:cBhvr>
                                          <p:tavLst>
                                            <p:tav tm="0">
                                              <p:val>
                                                <p:fltVal val="0"/>
                                              </p:val>
                                            </p:tav>
                                            <p:tav tm="100000">
                                              <p:val>
                                                <p:strVal val="#ppt_h"/>
                                              </p:val>
                                            </p:tav>
                                          </p:tavLst>
                                        </p:anim>
                                        <p:animEffect transition="in" filter="fade">
                                          <p:cBhvr>
                                            <p:cTn id="52" dur="500"/>
                                            <p:tgtEl>
                                              <p:spTgt spid="28"/>
                                            </p:tgtEl>
                                          </p:cBhvr>
                                        </p:animEffect>
                                      </p:childTnLst>
                                    </p:cTn>
                                  </p:par>
                                </p:childTnLst>
                              </p:cTn>
                            </p:par>
                            <p:par>
                              <p:cTn id="53" fill="hold">
                                <p:stCondLst>
                                  <p:cond delay="3450"/>
                                </p:stCondLst>
                                <p:childTnLst>
                                  <p:par>
                                    <p:cTn id="54" presetID="2" presetClass="entr" presetSubtype="4" fill="hold" grpId="0" nodeType="afterEffect">
                                      <p:stCondLst>
                                        <p:cond delay="0"/>
                                      </p:stCondLst>
                                      <p:childTnLst>
                                        <p:set>
                                          <p:cBhvr>
                                            <p:cTn id="55" dur="1" fill="hold">
                                              <p:stCondLst>
                                                <p:cond delay="0"/>
                                              </p:stCondLst>
                                            </p:cTn>
                                            <p:tgtEl>
                                              <p:spTgt spid="14"/>
                                            </p:tgtEl>
                                            <p:attrNameLst>
                                              <p:attrName>style.visibility</p:attrName>
                                            </p:attrNameLst>
                                          </p:cBhvr>
                                          <p:to>
                                            <p:strVal val="visible"/>
                                          </p:to>
                                        </p:set>
                                        <p:anim calcmode="lin" valueType="num">
                                          <p:cBhvr additive="base">
                                            <p:cTn id="56" dur="1000" fill="hold"/>
                                            <p:tgtEl>
                                              <p:spTgt spid="14"/>
                                            </p:tgtEl>
                                            <p:attrNameLst>
                                              <p:attrName>ppt_x</p:attrName>
                                            </p:attrNameLst>
                                          </p:cBhvr>
                                          <p:tavLst>
                                            <p:tav tm="0">
                                              <p:val>
                                                <p:strVal val="#ppt_x"/>
                                              </p:val>
                                            </p:tav>
                                            <p:tav tm="100000">
                                              <p:val>
                                                <p:strVal val="#ppt_x"/>
                                              </p:val>
                                            </p:tav>
                                          </p:tavLst>
                                        </p:anim>
                                        <p:anim calcmode="lin" valueType="num">
                                          <p:cBhvr additive="base">
                                            <p:cTn id="57" dur="1000" fill="hold"/>
                                            <p:tgtEl>
                                              <p:spTgt spid="14"/>
                                            </p:tgtEl>
                                            <p:attrNameLst>
                                              <p:attrName>ppt_y</p:attrName>
                                            </p:attrNameLst>
                                          </p:cBhvr>
                                          <p:tavLst>
                                            <p:tav tm="0">
                                              <p:val>
                                                <p:strVal val="1+#ppt_h/2"/>
                                              </p:val>
                                            </p:tav>
                                            <p:tav tm="100000">
                                              <p:val>
                                                <p:strVal val="#ppt_y"/>
                                              </p:val>
                                            </p:tav>
                                          </p:tavLst>
                                        </p:anim>
                                      </p:childTnLst>
                                    </p:cTn>
                                  </p:par>
                                  <p:par>
                                    <p:cTn id="58" presetID="2" presetClass="entr" presetSubtype="4" fill="hold" grpId="0" nodeType="withEffect">
                                      <p:stCondLst>
                                        <p:cond delay="0"/>
                                      </p:stCondLst>
                                      <p:childTnLst>
                                        <p:set>
                                          <p:cBhvr>
                                            <p:cTn id="59" dur="1" fill="hold">
                                              <p:stCondLst>
                                                <p:cond delay="0"/>
                                              </p:stCondLst>
                                            </p:cTn>
                                            <p:tgtEl>
                                              <p:spTgt spid="15"/>
                                            </p:tgtEl>
                                            <p:attrNameLst>
                                              <p:attrName>style.visibility</p:attrName>
                                            </p:attrNameLst>
                                          </p:cBhvr>
                                          <p:to>
                                            <p:strVal val="visible"/>
                                          </p:to>
                                        </p:set>
                                        <p:anim calcmode="lin" valueType="num">
                                          <p:cBhvr additive="base">
                                            <p:cTn id="60" dur="1000" fill="hold"/>
                                            <p:tgtEl>
                                              <p:spTgt spid="15"/>
                                            </p:tgtEl>
                                            <p:attrNameLst>
                                              <p:attrName>ppt_x</p:attrName>
                                            </p:attrNameLst>
                                          </p:cBhvr>
                                          <p:tavLst>
                                            <p:tav tm="0">
                                              <p:val>
                                                <p:strVal val="#ppt_x"/>
                                              </p:val>
                                            </p:tav>
                                            <p:tav tm="100000">
                                              <p:val>
                                                <p:strVal val="#ppt_x"/>
                                              </p:val>
                                            </p:tav>
                                          </p:tavLst>
                                        </p:anim>
                                        <p:anim calcmode="lin" valueType="num">
                                          <p:cBhvr additive="base">
                                            <p:cTn id="61" dur="1000" fill="hold"/>
                                            <p:tgtEl>
                                              <p:spTgt spid="15"/>
                                            </p:tgtEl>
                                            <p:attrNameLst>
                                              <p:attrName>ppt_y</p:attrName>
                                            </p:attrNameLst>
                                          </p:cBhvr>
                                          <p:tavLst>
                                            <p:tav tm="0">
                                              <p:val>
                                                <p:strVal val="1+#ppt_h/2"/>
                                              </p:val>
                                            </p:tav>
                                            <p:tav tm="100000">
                                              <p:val>
                                                <p:strVal val="#ppt_y"/>
                                              </p:val>
                                            </p:tav>
                                          </p:tavLst>
                                        </p:anim>
                                      </p:childTnLst>
                                    </p:cTn>
                                  </p:par>
                                  <p:par>
                                    <p:cTn id="62" presetID="2" presetClass="entr" presetSubtype="4" fill="hold" grpId="0" nodeType="withEffect">
                                      <p:stCondLst>
                                        <p:cond delay="150"/>
                                      </p:stCondLst>
                                      <p:childTnLst>
                                        <p:set>
                                          <p:cBhvr>
                                            <p:cTn id="63" dur="1" fill="hold">
                                              <p:stCondLst>
                                                <p:cond delay="0"/>
                                              </p:stCondLst>
                                            </p:cTn>
                                            <p:tgtEl>
                                              <p:spTgt spid="58"/>
                                            </p:tgtEl>
                                            <p:attrNameLst>
                                              <p:attrName>style.visibility</p:attrName>
                                            </p:attrNameLst>
                                          </p:cBhvr>
                                          <p:to>
                                            <p:strVal val="visible"/>
                                          </p:to>
                                        </p:set>
                                        <p:anim calcmode="lin" valueType="num">
                                          <p:cBhvr additive="base">
                                            <p:cTn id="64" dur="1000" fill="hold"/>
                                            <p:tgtEl>
                                              <p:spTgt spid="58"/>
                                            </p:tgtEl>
                                            <p:attrNameLst>
                                              <p:attrName>ppt_x</p:attrName>
                                            </p:attrNameLst>
                                          </p:cBhvr>
                                          <p:tavLst>
                                            <p:tav tm="0">
                                              <p:val>
                                                <p:strVal val="#ppt_x"/>
                                              </p:val>
                                            </p:tav>
                                            <p:tav tm="100000">
                                              <p:val>
                                                <p:strVal val="#ppt_x"/>
                                              </p:val>
                                            </p:tav>
                                          </p:tavLst>
                                        </p:anim>
                                        <p:anim calcmode="lin" valueType="num">
                                          <p:cBhvr additive="base">
                                            <p:cTn id="65" dur="1000" fill="hold"/>
                                            <p:tgtEl>
                                              <p:spTgt spid="58"/>
                                            </p:tgtEl>
                                            <p:attrNameLst>
                                              <p:attrName>ppt_y</p:attrName>
                                            </p:attrNameLst>
                                          </p:cBhvr>
                                          <p:tavLst>
                                            <p:tav tm="0">
                                              <p:val>
                                                <p:strVal val="1+#ppt_h/2"/>
                                              </p:val>
                                            </p:tav>
                                            <p:tav tm="100000">
                                              <p:val>
                                                <p:strVal val="#ppt_y"/>
                                              </p:val>
                                            </p:tav>
                                          </p:tavLst>
                                        </p:anim>
                                      </p:childTnLst>
                                    </p:cTn>
                                  </p:par>
                                  <p:par>
                                    <p:cTn id="66" presetID="2" presetClass="entr" presetSubtype="4" fill="hold" grpId="0" nodeType="withEffect">
                                      <p:stCondLst>
                                        <p:cond delay="150"/>
                                      </p:stCondLst>
                                      <p:childTnLst>
                                        <p:set>
                                          <p:cBhvr>
                                            <p:cTn id="67" dur="1" fill="hold">
                                              <p:stCondLst>
                                                <p:cond delay="0"/>
                                              </p:stCondLst>
                                            </p:cTn>
                                            <p:tgtEl>
                                              <p:spTgt spid="59"/>
                                            </p:tgtEl>
                                            <p:attrNameLst>
                                              <p:attrName>style.visibility</p:attrName>
                                            </p:attrNameLst>
                                          </p:cBhvr>
                                          <p:to>
                                            <p:strVal val="visible"/>
                                          </p:to>
                                        </p:set>
                                        <p:anim calcmode="lin" valueType="num">
                                          <p:cBhvr additive="base">
                                            <p:cTn id="68" dur="1000" fill="hold"/>
                                            <p:tgtEl>
                                              <p:spTgt spid="59"/>
                                            </p:tgtEl>
                                            <p:attrNameLst>
                                              <p:attrName>ppt_x</p:attrName>
                                            </p:attrNameLst>
                                          </p:cBhvr>
                                          <p:tavLst>
                                            <p:tav tm="0">
                                              <p:val>
                                                <p:strVal val="#ppt_x"/>
                                              </p:val>
                                            </p:tav>
                                            <p:tav tm="100000">
                                              <p:val>
                                                <p:strVal val="#ppt_x"/>
                                              </p:val>
                                            </p:tav>
                                          </p:tavLst>
                                        </p:anim>
                                        <p:anim calcmode="lin" valueType="num">
                                          <p:cBhvr additive="base">
                                            <p:cTn id="69" dur="1000" fill="hold"/>
                                            <p:tgtEl>
                                              <p:spTgt spid="59"/>
                                            </p:tgtEl>
                                            <p:attrNameLst>
                                              <p:attrName>ppt_y</p:attrName>
                                            </p:attrNameLst>
                                          </p:cBhvr>
                                          <p:tavLst>
                                            <p:tav tm="0">
                                              <p:val>
                                                <p:strVal val="1+#ppt_h/2"/>
                                              </p:val>
                                            </p:tav>
                                            <p:tav tm="100000">
                                              <p:val>
                                                <p:strVal val="#ppt_y"/>
                                              </p:val>
                                            </p:tav>
                                          </p:tavLst>
                                        </p:anim>
                                      </p:childTnLst>
                                    </p:cTn>
                                  </p:par>
                                  <p:par>
                                    <p:cTn id="70" presetID="2" presetClass="entr" presetSubtype="4" fill="hold" grpId="0" nodeType="withEffect">
                                      <p:stCondLst>
                                        <p:cond delay="300"/>
                                      </p:stCondLst>
                                      <p:childTnLst>
                                        <p:set>
                                          <p:cBhvr>
                                            <p:cTn id="71" dur="1" fill="hold">
                                              <p:stCondLst>
                                                <p:cond delay="0"/>
                                              </p:stCondLst>
                                            </p:cTn>
                                            <p:tgtEl>
                                              <p:spTgt spid="62"/>
                                            </p:tgtEl>
                                            <p:attrNameLst>
                                              <p:attrName>style.visibility</p:attrName>
                                            </p:attrNameLst>
                                          </p:cBhvr>
                                          <p:to>
                                            <p:strVal val="visible"/>
                                          </p:to>
                                        </p:set>
                                        <p:anim calcmode="lin" valueType="num">
                                          <p:cBhvr additive="base">
                                            <p:cTn id="72" dur="1000" fill="hold"/>
                                            <p:tgtEl>
                                              <p:spTgt spid="62"/>
                                            </p:tgtEl>
                                            <p:attrNameLst>
                                              <p:attrName>ppt_x</p:attrName>
                                            </p:attrNameLst>
                                          </p:cBhvr>
                                          <p:tavLst>
                                            <p:tav tm="0">
                                              <p:val>
                                                <p:strVal val="#ppt_x"/>
                                              </p:val>
                                            </p:tav>
                                            <p:tav tm="100000">
                                              <p:val>
                                                <p:strVal val="#ppt_x"/>
                                              </p:val>
                                            </p:tav>
                                          </p:tavLst>
                                        </p:anim>
                                        <p:anim calcmode="lin" valueType="num">
                                          <p:cBhvr additive="base">
                                            <p:cTn id="73" dur="1000" fill="hold"/>
                                            <p:tgtEl>
                                              <p:spTgt spid="62"/>
                                            </p:tgtEl>
                                            <p:attrNameLst>
                                              <p:attrName>ppt_y</p:attrName>
                                            </p:attrNameLst>
                                          </p:cBhvr>
                                          <p:tavLst>
                                            <p:tav tm="0">
                                              <p:val>
                                                <p:strVal val="1+#ppt_h/2"/>
                                              </p:val>
                                            </p:tav>
                                            <p:tav tm="100000">
                                              <p:val>
                                                <p:strVal val="#ppt_y"/>
                                              </p:val>
                                            </p:tav>
                                          </p:tavLst>
                                        </p:anim>
                                      </p:childTnLst>
                                    </p:cTn>
                                  </p:par>
                                  <p:par>
                                    <p:cTn id="74" presetID="2" presetClass="entr" presetSubtype="4" fill="hold" grpId="0" nodeType="withEffect">
                                      <p:stCondLst>
                                        <p:cond delay="300"/>
                                      </p:stCondLst>
                                      <p:childTnLst>
                                        <p:set>
                                          <p:cBhvr>
                                            <p:cTn id="75" dur="1" fill="hold">
                                              <p:stCondLst>
                                                <p:cond delay="0"/>
                                              </p:stCondLst>
                                            </p:cTn>
                                            <p:tgtEl>
                                              <p:spTgt spid="63"/>
                                            </p:tgtEl>
                                            <p:attrNameLst>
                                              <p:attrName>style.visibility</p:attrName>
                                            </p:attrNameLst>
                                          </p:cBhvr>
                                          <p:to>
                                            <p:strVal val="visible"/>
                                          </p:to>
                                        </p:set>
                                        <p:anim calcmode="lin" valueType="num">
                                          <p:cBhvr additive="base">
                                            <p:cTn id="76" dur="1000" fill="hold"/>
                                            <p:tgtEl>
                                              <p:spTgt spid="63"/>
                                            </p:tgtEl>
                                            <p:attrNameLst>
                                              <p:attrName>ppt_x</p:attrName>
                                            </p:attrNameLst>
                                          </p:cBhvr>
                                          <p:tavLst>
                                            <p:tav tm="0">
                                              <p:val>
                                                <p:strVal val="#ppt_x"/>
                                              </p:val>
                                            </p:tav>
                                            <p:tav tm="100000">
                                              <p:val>
                                                <p:strVal val="#ppt_x"/>
                                              </p:val>
                                            </p:tav>
                                          </p:tavLst>
                                        </p:anim>
                                        <p:anim calcmode="lin" valueType="num">
                                          <p:cBhvr additive="base">
                                            <p:cTn id="77" dur="1000" fill="hold"/>
                                            <p:tgtEl>
                                              <p:spTgt spid="6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6" grpId="0"/>
          <p:bldP spid="14" grpId="0"/>
          <p:bldP spid="15" grpId="0"/>
          <p:bldP spid="58" grpId="0"/>
          <p:bldP spid="59" grpId="0"/>
          <p:bldP spid="62" grpId="0"/>
          <p:bldP spid="63" grpId="0"/>
          <p:bldP spid="65" grpId="0"/>
          <p:bldP spid="66" grpId="0" animBg="1"/>
        </p:bldLst>
      </p:timing>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nvPr>
        </p:nvSpPr>
        <p:spPr/>
        <p:txBody>
          <a:bodyPr/>
          <a:lstStyle/>
          <a:p>
            <a:pPr>
              <a:lnSpc>
                <a:spcPct val="120000"/>
              </a:lnSpc>
            </a:pPr>
            <a:r>
              <a:rPr lang="en-US" altLang="zh-CN" dirty="0"/>
              <a:t>Evaluation</a:t>
            </a:r>
            <a:endParaRPr lang="zh-CN" altLang="en-US" dirty="0"/>
          </a:p>
        </p:txBody>
      </p:sp>
      <p:sp>
        <p:nvSpPr>
          <p:cNvPr id="31" name="文本框 30">
            <a:extLst>
              <a:ext uri="{FF2B5EF4-FFF2-40B4-BE49-F238E27FC236}">
                <a16:creationId xmlns:a16="http://schemas.microsoft.com/office/drawing/2014/main" id="{BF0C6736-4827-4392-377E-A3E5D285D2B6}"/>
              </a:ext>
            </a:extLst>
          </p:cNvPr>
          <p:cNvSpPr txBox="1"/>
          <p:nvPr/>
        </p:nvSpPr>
        <p:spPr>
          <a:xfrm>
            <a:off x="1700462" y="2176988"/>
            <a:ext cx="9015665" cy="2031325"/>
          </a:xfrm>
          <a:prstGeom prst="rect">
            <a:avLst/>
          </a:prstGeom>
          <a:noFill/>
        </p:spPr>
        <p:txBody>
          <a:bodyPr wrap="square">
            <a:spAutoFit/>
          </a:bodyPr>
          <a:lstStyle/>
          <a:p>
            <a:r>
              <a:rPr lang="zh-CN" altLang="en-US" dirty="0"/>
              <a:t>回答以下三个问题：</a:t>
            </a:r>
            <a:endParaRPr lang="en-US" altLang="zh-CN" dirty="0"/>
          </a:p>
          <a:p>
            <a:endParaRPr lang="zh-CN" altLang="en-US" dirty="0"/>
          </a:p>
          <a:p>
            <a:pPr marL="742950" lvl="1" indent="-285750">
              <a:buFont typeface="Wingdings" panose="05000000000000000000" pitchFamily="2" charset="2"/>
              <a:buChar char="Ø"/>
            </a:pPr>
            <a:r>
              <a:rPr lang="en-US" altLang="zh-CN" dirty="0"/>
              <a:t>Q1:SaTC </a:t>
            </a:r>
            <a:r>
              <a:rPr lang="zh-CN" altLang="en-US" dirty="0"/>
              <a:t>能找到真实世界的漏洞吗？效果如何</a:t>
            </a:r>
            <a:r>
              <a:rPr lang="en-US" altLang="zh-CN" dirty="0"/>
              <a:t>——</a:t>
            </a:r>
            <a:r>
              <a:rPr lang="zh-CN" altLang="en-US" dirty="0"/>
              <a:t>是否与最先进的工具相比？ </a:t>
            </a:r>
            <a:endParaRPr lang="en-US" altLang="zh-CN" dirty="0"/>
          </a:p>
          <a:p>
            <a:pPr marL="285750" indent="-285750">
              <a:buFont typeface="Wingdings" panose="05000000000000000000" pitchFamily="2" charset="2"/>
              <a:buChar char="Ø"/>
            </a:pPr>
            <a:endParaRPr lang="zh-CN" altLang="en-US" dirty="0"/>
          </a:p>
          <a:p>
            <a:pPr marL="742950" lvl="1" indent="-285750">
              <a:buFont typeface="Wingdings" panose="05000000000000000000" pitchFamily="2" charset="2"/>
              <a:buChar char="Ø"/>
            </a:pPr>
            <a:r>
              <a:rPr lang="en-US" altLang="zh-CN" dirty="0"/>
              <a:t>Q2:</a:t>
            </a:r>
            <a:r>
              <a:rPr lang="zh-CN" altLang="en-US" dirty="0"/>
              <a:t>能否准确检测输入的关键字？ </a:t>
            </a:r>
            <a:endParaRPr lang="en-US" altLang="zh-CN" dirty="0"/>
          </a:p>
          <a:p>
            <a:pPr marL="285750" indent="-285750">
              <a:buFont typeface="Wingdings" panose="05000000000000000000" pitchFamily="2" charset="2"/>
              <a:buChar char="Ø"/>
            </a:pPr>
            <a:endParaRPr lang="zh-CN" altLang="en-US" dirty="0"/>
          </a:p>
          <a:p>
            <a:pPr marL="742950" lvl="1" indent="-285750">
              <a:buFont typeface="Wingdings" panose="05000000000000000000" pitchFamily="2" charset="2"/>
              <a:buChar char="Ø"/>
            </a:pPr>
            <a:r>
              <a:rPr lang="en-US" altLang="zh-CN" dirty="0"/>
              <a:t>Q3:</a:t>
            </a:r>
            <a:r>
              <a:rPr lang="zh-CN" altLang="en-US" dirty="0"/>
              <a:t>我们的污点分析的效率和准确性如何？ </a:t>
            </a:r>
          </a:p>
        </p:txBody>
      </p:sp>
    </p:spTree>
    <p:extLst>
      <p:ext uri="{BB962C8B-B14F-4D97-AF65-F5344CB8AC3E}">
        <p14:creationId xmlns:p14="http://schemas.microsoft.com/office/powerpoint/2010/main" val="1117405460"/>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1">
                                            <p:txEl>
                                              <p:pRg st="2" end="2"/>
                                            </p:txEl>
                                          </p:spTgt>
                                        </p:tgtEl>
                                        <p:attrNameLst>
                                          <p:attrName>style.visibility</p:attrName>
                                        </p:attrNameLst>
                                      </p:cBhvr>
                                      <p:to>
                                        <p:strVal val="visible"/>
                                      </p:to>
                                    </p:set>
                                    <p:animEffect transition="in" filter="fade">
                                      <p:cBhvr>
                                        <p:cTn id="7" dur="1000"/>
                                        <p:tgtEl>
                                          <p:spTgt spid="31">
                                            <p:txEl>
                                              <p:pRg st="2" end="2"/>
                                            </p:txEl>
                                          </p:spTgt>
                                        </p:tgtEl>
                                      </p:cBhvr>
                                    </p:animEffect>
                                    <p:anim calcmode="lin" valueType="num">
                                      <p:cBhvr>
                                        <p:cTn id="8" dur="1000" fill="hold"/>
                                        <p:tgtEl>
                                          <p:spTgt spid="31">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31">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31">
                                            <p:txEl>
                                              <p:pRg st="4" end="4"/>
                                            </p:txEl>
                                          </p:spTgt>
                                        </p:tgtEl>
                                        <p:attrNameLst>
                                          <p:attrName>style.visibility</p:attrName>
                                        </p:attrNameLst>
                                      </p:cBhvr>
                                      <p:to>
                                        <p:strVal val="visible"/>
                                      </p:to>
                                    </p:set>
                                    <p:anim calcmode="lin" valueType="num">
                                      <p:cBhvr additive="base">
                                        <p:cTn id="14" dur="500" fill="hold"/>
                                        <p:tgtEl>
                                          <p:spTgt spid="31">
                                            <p:txEl>
                                              <p:pRg st="4" end="4"/>
                                            </p:txEl>
                                          </p:spTgt>
                                        </p:tgtEl>
                                        <p:attrNameLst>
                                          <p:attrName>ppt_x</p:attrName>
                                        </p:attrNameLst>
                                      </p:cBhvr>
                                      <p:tavLst>
                                        <p:tav tm="0">
                                          <p:val>
                                            <p:strVal val="#ppt_x"/>
                                          </p:val>
                                        </p:tav>
                                        <p:tav tm="100000">
                                          <p:val>
                                            <p:strVal val="#ppt_x"/>
                                          </p:val>
                                        </p:tav>
                                      </p:tavLst>
                                    </p:anim>
                                    <p:anim calcmode="lin" valueType="num">
                                      <p:cBhvr additive="base">
                                        <p:cTn id="15" dur="500" fill="hold"/>
                                        <p:tgtEl>
                                          <p:spTgt spid="31">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31">
                                            <p:txEl>
                                              <p:pRg st="6" end="6"/>
                                            </p:txEl>
                                          </p:spTgt>
                                        </p:tgtEl>
                                        <p:attrNameLst>
                                          <p:attrName>style.visibility</p:attrName>
                                        </p:attrNameLst>
                                      </p:cBhvr>
                                      <p:to>
                                        <p:strVal val="visible"/>
                                      </p:to>
                                    </p:set>
                                    <p:anim calcmode="lin" valueType="num">
                                      <p:cBhvr additive="base">
                                        <p:cTn id="20" dur="500" fill="hold"/>
                                        <p:tgtEl>
                                          <p:spTgt spid="31">
                                            <p:txEl>
                                              <p:pRg st="6" end="6"/>
                                            </p:txEl>
                                          </p:spTgt>
                                        </p:tgtEl>
                                        <p:attrNameLst>
                                          <p:attrName>ppt_x</p:attrName>
                                        </p:attrNameLst>
                                      </p:cBhvr>
                                      <p:tavLst>
                                        <p:tav tm="0">
                                          <p:val>
                                            <p:strVal val="#ppt_x"/>
                                          </p:val>
                                        </p:tav>
                                        <p:tav tm="100000">
                                          <p:val>
                                            <p:strVal val="#ppt_x"/>
                                          </p:val>
                                        </p:tav>
                                      </p:tavLst>
                                    </p:anim>
                                    <p:anim calcmode="lin" valueType="num">
                                      <p:cBhvr additive="base">
                                        <p:cTn id="21" dur="500" fill="hold"/>
                                        <p:tgtEl>
                                          <p:spTgt spid="31">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nvPr>
        </p:nvSpPr>
        <p:spPr/>
        <p:txBody>
          <a:bodyPr/>
          <a:lstStyle/>
          <a:p>
            <a:pPr>
              <a:lnSpc>
                <a:spcPct val="120000"/>
              </a:lnSpc>
            </a:pPr>
            <a:r>
              <a:rPr lang="en-US" altLang="zh-CN" dirty="0"/>
              <a:t>Evaluation</a:t>
            </a:r>
            <a:endParaRPr lang="zh-CN" altLang="en-US" dirty="0"/>
          </a:p>
        </p:txBody>
      </p:sp>
      <p:sp>
        <p:nvSpPr>
          <p:cNvPr id="5" name="文本框 4">
            <a:extLst>
              <a:ext uri="{FF2B5EF4-FFF2-40B4-BE49-F238E27FC236}">
                <a16:creationId xmlns:a16="http://schemas.microsoft.com/office/drawing/2014/main" id="{80C1B9C5-F973-4AAA-A290-2B7907FB544A}"/>
              </a:ext>
            </a:extLst>
          </p:cNvPr>
          <p:cNvSpPr txBox="1"/>
          <p:nvPr/>
        </p:nvSpPr>
        <p:spPr>
          <a:xfrm>
            <a:off x="1311442" y="1569087"/>
            <a:ext cx="10191544" cy="646331"/>
          </a:xfrm>
          <a:prstGeom prst="rect">
            <a:avLst/>
          </a:prstGeom>
          <a:noFill/>
        </p:spPr>
        <p:txBody>
          <a:bodyPr wrap="square">
            <a:spAutoFit/>
          </a:bodyPr>
          <a:lstStyle/>
          <a:p>
            <a:r>
              <a:rPr lang="en-US" altLang="zh-CN" dirty="0"/>
              <a:t>Dataset</a:t>
            </a:r>
            <a:r>
              <a:rPr lang="zh-CN" altLang="en-US" dirty="0"/>
              <a:t>：</a:t>
            </a:r>
            <a:r>
              <a:rPr lang="en-US" altLang="zh-CN" dirty="0"/>
              <a:t>6</a:t>
            </a:r>
            <a:r>
              <a:rPr lang="zh-CN" altLang="en-US" dirty="0"/>
              <a:t>个供应商、</a:t>
            </a:r>
            <a:r>
              <a:rPr lang="en-US" altLang="zh-CN" dirty="0"/>
              <a:t>39</a:t>
            </a:r>
            <a:r>
              <a:rPr lang="zh-CN" altLang="en-US" dirty="0"/>
              <a:t>个设备样本（</a:t>
            </a:r>
            <a:r>
              <a:rPr lang="en-US" altLang="zh-CN" dirty="0"/>
              <a:t>37</a:t>
            </a:r>
            <a:r>
              <a:rPr lang="zh-CN" altLang="en-US" dirty="0"/>
              <a:t>个路由器，</a:t>
            </a:r>
            <a:r>
              <a:rPr lang="en-US" altLang="zh-CN" dirty="0"/>
              <a:t>2</a:t>
            </a:r>
            <a:r>
              <a:rPr lang="zh-CN" altLang="en-US" dirty="0"/>
              <a:t>个摄像头）、</a:t>
            </a:r>
            <a:r>
              <a:rPr lang="en-US" altLang="zh-CN" dirty="0"/>
              <a:t>33</a:t>
            </a:r>
            <a:r>
              <a:rPr lang="zh-CN" altLang="en-US" dirty="0"/>
              <a:t>个以前未知的</a:t>
            </a:r>
            <a:r>
              <a:rPr lang="en-US" altLang="zh-CN" dirty="0"/>
              <a:t>bugs</a:t>
            </a:r>
            <a:r>
              <a:rPr lang="zh-CN" altLang="en-US" dirty="0"/>
              <a:t>。</a:t>
            </a:r>
            <a:r>
              <a:rPr lang="en-US" altLang="zh-CN" dirty="0" err="1"/>
              <a:t>sizeP</a:t>
            </a:r>
            <a:r>
              <a:rPr lang="zh-CN" altLang="en-US" dirty="0"/>
              <a:t>、</a:t>
            </a:r>
            <a:r>
              <a:rPr lang="en-US" altLang="zh-CN" dirty="0" err="1"/>
              <a:t>sizeUP</a:t>
            </a:r>
            <a:r>
              <a:rPr lang="zh-CN" altLang="en-US" dirty="0"/>
              <a:t>分别代表解包前后的大小。</a:t>
            </a:r>
          </a:p>
        </p:txBody>
      </p:sp>
      <p:pic>
        <p:nvPicPr>
          <p:cNvPr id="3" name="图片 2">
            <a:extLst>
              <a:ext uri="{FF2B5EF4-FFF2-40B4-BE49-F238E27FC236}">
                <a16:creationId xmlns:a16="http://schemas.microsoft.com/office/drawing/2014/main" id="{5BD92818-EF7E-730C-7312-48874B9A22E8}"/>
              </a:ext>
            </a:extLst>
          </p:cNvPr>
          <p:cNvPicPr>
            <a:picLocks noChangeAspect="1"/>
          </p:cNvPicPr>
          <p:nvPr/>
        </p:nvPicPr>
        <p:blipFill>
          <a:blip r:embed="rId3"/>
          <a:stretch>
            <a:fillRect/>
          </a:stretch>
        </p:blipFill>
        <p:spPr>
          <a:xfrm>
            <a:off x="2514147" y="2215418"/>
            <a:ext cx="7035368" cy="2309245"/>
          </a:xfrm>
          <a:prstGeom prst="rect">
            <a:avLst/>
          </a:prstGeom>
        </p:spPr>
      </p:pic>
      <p:sp>
        <p:nvSpPr>
          <p:cNvPr id="8" name="文本框 7">
            <a:extLst>
              <a:ext uri="{FF2B5EF4-FFF2-40B4-BE49-F238E27FC236}">
                <a16:creationId xmlns:a16="http://schemas.microsoft.com/office/drawing/2014/main" id="{AA2C0D10-7B02-EDD2-4FCB-6D657E06B49A}"/>
              </a:ext>
            </a:extLst>
          </p:cNvPr>
          <p:cNvSpPr txBox="1"/>
          <p:nvPr/>
        </p:nvSpPr>
        <p:spPr>
          <a:xfrm>
            <a:off x="1198350" y="4627871"/>
            <a:ext cx="10191544" cy="1477328"/>
          </a:xfrm>
          <a:prstGeom prst="rect">
            <a:avLst/>
          </a:prstGeom>
          <a:noFill/>
        </p:spPr>
        <p:txBody>
          <a:bodyPr wrap="square">
            <a:spAutoFit/>
          </a:bodyPr>
          <a:lstStyle/>
          <a:p>
            <a:r>
              <a:rPr lang="en-US" altLang="zh-CN" dirty="0"/>
              <a:t>Existing Tool</a:t>
            </a:r>
            <a:r>
              <a:rPr lang="zh-CN" altLang="en-US" dirty="0"/>
              <a:t>：</a:t>
            </a:r>
            <a:r>
              <a:rPr lang="en-US" altLang="zh-CN" dirty="0" err="1"/>
              <a:t>karonte</a:t>
            </a:r>
            <a:r>
              <a:rPr lang="en-US" altLang="zh-CN" dirty="0"/>
              <a:t> </a:t>
            </a:r>
            <a:r>
              <a:rPr lang="zh-CN" altLang="en-US" dirty="0"/>
              <a:t>目前最先进的嵌入式静态</a:t>
            </a:r>
            <a:r>
              <a:rPr lang="en-US" altLang="zh-CN" dirty="0"/>
              <a:t>BUG</a:t>
            </a:r>
            <a:r>
              <a:rPr lang="zh-CN" altLang="en-US" dirty="0"/>
              <a:t>搜索工具，它监控固件后端中多个二进制文件之间的交互，并利用污点分析来跟踪二进制文件之间的数据流以检测漏洞。</a:t>
            </a:r>
            <a:endParaRPr lang="en-US" altLang="zh-CN" dirty="0"/>
          </a:p>
          <a:p>
            <a:endParaRPr lang="zh-CN" altLang="en-US" dirty="0"/>
          </a:p>
          <a:p>
            <a:r>
              <a:rPr lang="en-US" altLang="zh-CN" dirty="0"/>
              <a:t>Bug Confirmation</a:t>
            </a:r>
            <a:r>
              <a:rPr lang="zh-CN" altLang="en-US" dirty="0"/>
              <a:t>：</a:t>
            </a:r>
            <a:r>
              <a:rPr lang="en-US" altLang="zh-CN" dirty="0" err="1"/>
              <a:t>SaTC</a:t>
            </a:r>
            <a:r>
              <a:rPr lang="en-US" altLang="zh-CN" dirty="0"/>
              <a:t> </a:t>
            </a:r>
            <a:r>
              <a:rPr lang="zh-CN" altLang="en-US" dirty="0"/>
              <a:t>产生的每个警报都包含从起点到</a:t>
            </a:r>
            <a:r>
              <a:rPr lang="en-US" altLang="zh-CN" dirty="0"/>
              <a:t>sink</a:t>
            </a:r>
            <a:r>
              <a:rPr lang="zh-CN" altLang="en-US" dirty="0"/>
              <a:t>函数的调用</a:t>
            </a:r>
            <a:r>
              <a:rPr lang="en-US" altLang="zh-CN" dirty="0"/>
              <a:t>traces</a:t>
            </a:r>
            <a:r>
              <a:rPr lang="zh-CN" altLang="en-US" dirty="0"/>
              <a:t>，以及相应的输入关键字，可追踪溯源</a:t>
            </a:r>
            <a:r>
              <a:rPr lang="en-US" altLang="zh-CN" dirty="0"/>
              <a:t>,</a:t>
            </a:r>
            <a:r>
              <a:rPr lang="zh-CN" altLang="en-US" dirty="0"/>
              <a:t>在真实环境下。</a:t>
            </a:r>
          </a:p>
        </p:txBody>
      </p:sp>
    </p:spTree>
    <p:extLst>
      <p:ext uri="{BB962C8B-B14F-4D97-AF65-F5344CB8AC3E}">
        <p14:creationId xmlns:p14="http://schemas.microsoft.com/office/powerpoint/2010/main" val="41888637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animEffect transition="in" filter="fade">
                                      <p:cBhvr>
                                        <p:cTn id="13" dur="1000"/>
                                        <p:tgtEl>
                                          <p:spTgt spid="8">
                                            <p:txEl>
                                              <p:pRg st="2" end="2"/>
                                            </p:txEl>
                                          </p:spTgt>
                                        </p:tgtEl>
                                      </p:cBhvr>
                                    </p:animEffect>
                                    <p:anim calcmode="lin" valueType="num">
                                      <p:cBhvr>
                                        <p:cTn id="14" dur="1000" fill="hold"/>
                                        <p:tgtEl>
                                          <p:spTgt spid="8">
                                            <p:txEl>
                                              <p:pRg st="2" end="2"/>
                                            </p:txEl>
                                          </p:spTgt>
                                        </p:tgtEl>
                                        <p:attrNameLst>
                                          <p:attrName>ppt_x</p:attrName>
                                        </p:attrNameLst>
                                      </p:cBhvr>
                                      <p:tavLst>
                                        <p:tav tm="0">
                                          <p:val>
                                            <p:strVal val="#ppt_x"/>
                                          </p:val>
                                        </p:tav>
                                        <p:tav tm="100000">
                                          <p:val>
                                            <p:strVal val="#ppt_x"/>
                                          </p:val>
                                        </p:tav>
                                      </p:tavLst>
                                    </p:anim>
                                    <p:anim calcmode="lin" valueType="num">
                                      <p:cBhvr>
                                        <p:cTn id="15" dur="1000" fill="hold"/>
                                        <p:tgtEl>
                                          <p:spTgt spid="8">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nvPr>
        </p:nvSpPr>
        <p:spPr/>
        <p:txBody>
          <a:bodyPr/>
          <a:lstStyle/>
          <a:p>
            <a:pPr>
              <a:lnSpc>
                <a:spcPct val="120000"/>
              </a:lnSpc>
            </a:pPr>
            <a:r>
              <a:rPr lang="en-US" altLang="zh-CN" dirty="0"/>
              <a:t>Evaluation</a:t>
            </a:r>
            <a:endParaRPr lang="zh-CN" altLang="en-US" dirty="0"/>
          </a:p>
        </p:txBody>
      </p:sp>
      <p:sp>
        <p:nvSpPr>
          <p:cNvPr id="9" name="文本框 8">
            <a:extLst>
              <a:ext uri="{FF2B5EF4-FFF2-40B4-BE49-F238E27FC236}">
                <a16:creationId xmlns:a16="http://schemas.microsoft.com/office/drawing/2014/main" id="{64043F26-F4E1-3D7E-D56C-DF378FF5B786}"/>
              </a:ext>
            </a:extLst>
          </p:cNvPr>
          <p:cNvSpPr txBox="1"/>
          <p:nvPr/>
        </p:nvSpPr>
        <p:spPr>
          <a:xfrm>
            <a:off x="1034716" y="1527508"/>
            <a:ext cx="6096000" cy="369332"/>
          </a:xfrm>
          <a:prstGeom prst="rect">
            <a:avLst/>
          </a:prstGeom>
          <a:noFill/>
        </p:spPr>
        <p:txBody>
          <a:bodyPr wrap="square">
            <a:spAutoFit/>
          </a:bodyPr>
          <a:lstStyle/>
          <a:p>
            <a:r>
              <a:rPr lang="en-US" altLang="zh-CN" dirty="0"/>
              <a:t> Real-world Vulnerabilities</a:t>
            </a:r>
            <a:endParaRPr lang="zh-CN" altLang="en-US" dirty="0"/>
          </a:p>
        </p:txBody>
      </p:sp>
      <p:sp>
        <p:nvSpPr>
          <p:cNvPr id="10" name="文本框 9">
            <a:extLst>
              <a:ext uri="{FF2B5EF4-FFF2-40B4-BE49-F238E27FC236}">
                <a16:creationId xmlns:a16="http://schemas.microsoft.com/office/drawing/2014/main" id="{F121C0DC-58C5-5CC4-5A72-B5B6E0528F85}"/>
              </a:ext>
            </a:extLst>
          </p:cNvPr>
          <p:cNvSpPr txBox="1"/>
          <p:nvPr/>
        </p:nvSpPr>
        <p:spPr>
          <a:xfrm>
            <a:off x="1042737" y="2071039"/>
            <a:ext cx="10106526" cy="646331"/>
          </a:xfrm>
          <a:prstGeom prst="rect">
            <a:avLst/>
          </a:prstGeom>
          <a:noFill/>
        </p:spPr>
        <p:txBody>
          <a:bodyPr wrap="square">
            <a:spAutoFit/>
          </a:bodyPr>
          <a:lstStyle/>
          <a:p>
            <a:r>
              <a:rPr lang="zh-CN" altLang="en-US" dirty="0"/>
              <a:t>检测到</a:t>
            </a:r>
            <a:r>
              <a:rPr lang="en-US" altLang="zh-CN" dirty="0"/>
              <a:t>33</a:t>
            </a:r>
            <a:r>
              <a:rPr lang="zh-CN" altLang="en-US" dirty="0"/>
              <a:t>个以前未知的</a:t>
            </a:r>
            <a:r>
              <a:rPr lang="en-US" altLang="zh-CN" dirty="0"/>
              <a:t>bugs</a:t>
            </a:r>
            <a:r>
              <a:rPr lang="zh-CN" altLang="en-US" dirty="0"/>
              <a:t>，其中</a:t>
            </a:r>
            <a:r>
              <a:rPr lang="en-US" altLang="zh-CN" dirty="0"/>
              <a:t>30</a:t>
            </a:r>
            <a:r>
              <a:rPr lang="zh-CN" altLang="en-US" dirty="0"/>
              <a:t>个被开发人员确认。其中</a:t>
            </a:r>
            <a:r>
              <a:rPr lang="en-US" altLang="zh-CN" dirty="0"/>
              <a:t>25</a:t>
            </a:r>
            <a:r>
              <a:rPr lang="zh-CN" altLang="en-US" dirty="0"/>
              <a:t>个是命令注入漏洞，两个是缓冲区溢出错误，其他六个属于不正确的访问控制。</a:t>
            </a:r>
          </a:p>
        </p:txBody>
      </p:sp>
      <p:pic>
        <p:nvPicPr>
          <p:cNvPr id="6" name="图片 5">
            <a:extLst>
              <a:ext uri="{FF2B5EF4-FFF2-40B4-BE49-F238E27FC236}">
                <a16:creationId xmlns:a16="http://schemas.microsoft.com/office/drawing/2014/main" id="{6B168246-1373-5310-7BFA-F326D582E8E8}"/>
              </a:ext>
            </a:extLst>
          </p:cNvPr>
          <p:cNvPicPr>
            <a:picLocks noChangeAspect="1"/>
          </p:cNvPicPr>
          <p:nvPr/>
        </p:nvPicPr>
        <p:blipFill>
          <a:blip r:embed="rId3"/>
          <a:stretch>
            <a:fillRect/>
          </a:stretch>
        </p:blipFill>
        <p:spPr>
          <a:xfrm>
            <a:off x="4263683" y="1349929"/>
            <a:ext cx="4094254" cy="4841327"/>
          </a:xfrm>
          <a:prstGeom prst="rect">
            <a:avLst/>
          </a:prstGeom>
        </p:spPr>
      </p:pic>
    </p:spTree>
    <p:extLst>
      <p:ext uri="{BB962C8B-B14F-4D97-AF65-F5344CB8AC3E}">
        <p14:creationId xmlns:p14="http://schemas.microsoft.com/office/powerpoint/2010/main" val="183369830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nvPr>
        </p:nvSpPr>
        <p:spPr/>
        <p:txBody>
          <a:bodyPr/>
          <a:lstStyle/>
          <a:p>
            <a:pPr>
              <a:lnSpc>
                <a:spcPct val="120000"/>
              </a:lnSpc>
            </a:pPr>
            <a:r>
              <a:rPr lang="en-US" altLang="zh-CN" dirty="0"/>
              <a:t>Evaluation</a:t>
            </a:r>
            <a:endParaRPr lang="zh-CN" altLang="en-US" dirty="0"/>
          </a:p>
        </p:txBody>
      </p:sp>
      <p:sp>
        <p:nvSpPr>
          <p:cNvPr id="9" name="文本框 8">
            <a:extLst>
              <a:ext uri="{FF2B5EF4-FFF2-40B4-BE49-F238E27FC236}">
                <a16:creationId xmlns:a16="http://schemas.microsoft.com/office/drawing/2014/main" id="{64043F26-F4E1-3D7E-D56C-DF378FF5B786}"/>
              </a:ext>
            </a:extLst>
          </p:cNvPr>
          <p:cNvSpPr txBox="1"/>
          <p:nvPr/>
        </p:nvSpPr>
        <p:spPr>
          <a:xfrm>
            <a:off x="1034716" y="1527508"/>
            <a:ext cx="6096000" cy="369332"/>
          </a:xfrm>
          <a:prstGeom prst="rect">
            <a:avLst/>
          </a:prstGeom>
          <a:noFill/>
        </p:spPr>
        <p:txBody>
          <a:bodyPr wrap="square">
            <a:spAutoFit/>
          </a:bodyPr>
          <a:lstStyle/>
          <a:p>
            <a:r>
              <a:rPr lang="en-US" altLang="zh-CN" dirty="0"/>
              <a:t> Real-world Vulnerabilities</a:t>
            </a:r>
            <a:endParaRPr lang="zh-CN" altLang="en-US" dirty="0"/>
          </a:p>
        </p:txBody>
      </p:sp>
      <p:sp>
        <p:nvSpPr>
          <p:cNvPr id="5" name="文本框 4">
            <a:extLst>
              <a:ext uri="{FF2B5EF4-FFF2-40B4-BE49-F238E27FC236}">
                <a16:creationId xmlns:a16="http://schemas.microsoft.com/office/drawing/2014/main" id="{84678CCF-043D-E6D2-6F94-104D861BB43C}"/>
              </a:ext>
            </a:extLst>
          </p:cNvPr>
          <p:cNvSpPr txBox="1"/>
          <p:nvPr/>
        </p:nvSpPr>
        <p:spPr>
          <a:xfrm>
            <a:off x="1406898" y="2202564"/>
            <a:ext cx="9633285" cy="369332"/>
          </a:xfrm>
          <a:prstGeom prst="rect">
            <a:avLst/>
          </a:prstGeom>
          <a:noFill/>
        </p:spPr>
        <p:txBody>
          <a:bodyPr wrap="square">
            <a:spAutoFit/>
          </a:bodyPr>
          <a:lstStyle/>
          <a:p>
            <a:r>
              <a:rPr lang="en-US" altLang="zh-CN" dirty="0"/>
              <a:t>Comparison with KARONTE</a:t>
            </a:r>
            <a:r>
              <a:rPr lang="zh-CN" altLang="en-US" dirty="0"/>
              <a:t>：使用</a:t>
            </a:r>
            <a:r>
              <a:rPr lang="en-US" altLang="zh-CN" dirty="0"/>
              <a:t>KARONTE</a:t>
            </a:r>
            <a:r>
              <a:rPr lang="zh-CN" altLang="en-US" dirty="0"/>
              <a:t>发布的数据集，四大物联网供应商，共</a:t>
            </a:r>
            <a:r>
              <a:rPr lang="en-US" altLang="zh-CN" dirty="0"/>
              <a:t>49</a:t>
            </a:r>
            <a:r>
              <a:rPr lang="zh-CN" altLang="en-US" dirty="0"/>
              <a:t>个固件样本。</a:t>
            </a:r>
          </a:p>
        </p:txBody>
      </p:sp>
      <p:pic>
        <p:nvPicPr>
          <p:cNvPr id="4" name="图片 3">
            <a:extLst>
              <a:ext uri="{FF2B5EF4-FFF2-40B4-BE49-F238E27FC236}">
                <a16:creationId xmlns:a16="http://schemas.microsoft.com/office/drawing/2014/main" id="{146400DD-82DB-FF31-1A15-D5CF484EFF2A}"/>
              </a:ext>
            </a:extLst>
          </p:cNvPr>
          <p:cNvPicPr>
            <a:picLocks noChangeAspect="1"/>
          </p:cNvPicPr>
          <p:nvPr/>
        </p:nvPicPr>
        <p:blipFill>
          <a:blip r:embed="rId3"/>
          <a:stretch>
            <a:fillRect/>
          </a:stretch>
        </p:blipFill>
        <p:spPr>
          <a:xfrm>
            <a:off x="2571444" y="3259806"/>
            <a:ext cx="7049111" cy="1928027"/>
          </a:xfrm>
          <a:prstGeom prst="rect">
            <a:avLst/>
          </a:prstGeom>
        </p:spPr>
      </p:pic>
    </p:spTree>
    <p:extLst>
      <p:ext uri="{BB962C8B-B14F-4D97-AF65-F5344CB8AC3E}">
        <p14:creationId xmlns:p14="http://schemas.microsoft.com/office/powerpoint/2010/main" val="1626909356"/>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pPr>
              <a:lnSpc>
                <a:spcPct val="120000"/>
              </a:lnSpc>
            </a:pPr>
            <a:r>
              <a:rPr lang="en-US" altLang="zh-CN" dirty="0"/>
              <a:t>Author Team</a:t>
            </a:r>
            <a:endParaRPr lang="zh-CN" altLang="en-US" dirty="0"/>
          </a:p>
        </p:txBody>
      </p:sp>
      <p:sp>
        <p:nvSpPr>
          <p:cNvPr id="10" name="TextBox 28"/>
          <p:cNvSpPr txBox="1"/>
          <p:nvPr/>
        </p:nvSpPr>
        <p:spPr>
          <a:xfrm>
            <a:off x="4211038" y="2124382"/>
            <a:ext cx="2253331" cy="304250"/>
          </a:xfrm>
          <a:prstGeom prst="rect">
            <a:avLst/>
          </a:prstGeom>
          <a:noFill/>
        </p:spPr>
        <p:txBody>
          <a:bodyPr wrap="square" lIns="0" tIns="0" rIns="0" bIns="0" rtlCol="0">
            <a:spAutoFit/>
          </a:bodyPr>
          <a:lstStyle>
            <a:defPPr>
              <a:defRPr lang="zh-CN"/>
            </a:defPPr>
            <a:lvl1pPr algn="r">
              <a:defRPr sz="2600">
                <a:solidFill>
                  <a:schemeClr val="accent2"/>
                </a:solidFill>
                <a:latin typeface="微软雅黑" panose="020B0503020204020204" pitchFamily="34" charset="-122"/>
                <a:ea typeface="微软雅黑" panose="020B0503020204020204" pitchFamily="34" charset="-122"/>
              </a:defRPr>
            </a:lvl1pPr>
          </a:lstStyle>
          <a:p>
            <a:pPr algn="l">
              <a:lnSpc>
                <a:spcPct val="120000"/>
              </a:lnSpc>
            </a:pPr>
            <a:r>
              <a:rPr lang="zh-CN" altLang="en-US" sz="1800" b="1" dirty="0">
                <a:solidFill>
                  <a:srgbClr val="313D51"/>
                </a:solidFill>
                <a:latin typeface="思源黑体" panose="020B0500000000000000" pitchFamily="34" charset="-122"/>
                <a:ea typeface="思源黑体" panose="020B0500000000000000" pitchFamily="34" charset="-122"/>
              </a:rPr>
              <a:t>陈力波 上海交通大学</a:t>
            </a:r>
          </a:p>
        </p:txBody>
      </p:sp>
      <p:sp>
        <p:nvSpPr>
          <p:cNvPr id="11" name="矩形 10"/>
          <p:cNvSpPr/>
          <p:nvPr/>
        </p:nvSpPr>
        <p:spPr>
          <a:xfrm>
            <a:off x="4211037" y="2703871"/>
            <a:ext cx="6279850" cy="646011"/>
          </a:xfrm>
          <a:prstGeom prst="rect">
            <a:avLst/>
          </a:prstGeom>
        </p:spPr>
        <p:txBody>
          <a:bodyPr wrap="square" lIns="0" tIns="0" rIns="0" bIns="0">
            <a:spAutoFit/>
          </a:bodyPr>
          <a:lstStyle/>
          <a:p>
            <a:pPr algn="just">
              <a:lnSpc>
                <a:spcPct val="120000"/>
              </a:lnSpc>
            </a:pPr>
            <a:r>
              <a:rPr lang="zh-CN" altLang="en-US" sz="1200" dirty="0">
                <a:solidFill>
                  <a:schemeClr val="tx1">
                    <a:lumMod val="65000"/>
                    <a:lumOff val="35000"/>
                  </a:schemeClr>
                </a:solidFill>
                <a:latin typeface="思源黑体" panose="020B0500000000000000" pitchFamily="34" charset="-122"/>
                <a:ea typeface="思源黑体" panose="020B0500000000000000" pitchFamily="34" charset="-122"/>
              </a:rPr>
              <a:t>毕业于清华大学网络与信息安全实验室（</a:t>
            </a:r>
            <a:r>
              <a:rPr lang="en-US" altLang="zh-CN" sz="1200" dirty="0">
                <a:solidFill>
                  <a:schemeClr val="tx1">
                    <a:lumMod val="65000"/>
                    <a:lumOff val="35000"/>
                  </a:schemeClr>
                </a:solidFill>
                <a:latin typeface="思源黑体" panose="020B0500000000000000" pitchFamily="34" charset="-122"/>
                <a:ea typeface="思源黑体" panose="020B0500000000000000" pitchFamily="34" charset="-122"/>
              </a:rPr>
              <a:t>NISL</a:t>
            </a:r>
            <a:r>
              <a:rPr lang="zh-CN" altLang="en-US" sz="1200" dirty="0">
                <a:solidFill>
                  <a:schemeClr val="tx1">
                    <a:lumMod val="65000"/>
                    <a:lumOff val="35000"/>
                  </a:schemeClr>
                </a:solidFill>
                <a:latin typeface="思源黑体" panose="020B0500000000000000" pitchFamily="34" charset="-122"/>
                <a:ea typeface="思源黑体" panose="020B0500000000000000" pitchFamily="34" charset="-122"/>
              </a:rPr>
              <a:t>），是</a:t>
            </a:r>
            <a:r>
              <a:rPr lang="en-US" altLang="zh-CN" sz="1200" dirty="0">
                <a:solidFill>
                  <a:schemeClr val="tx1">
                    <a:lumMod val="65000"/>
                    <a:lumOff val="35000"/>
                  </a:schemeClr>
                </a:solidFill>
                <a:latin typeface="思源黑体" panose="020B0500000000000000" pitchFamily="34" charset="-122"/>
                <a:ea typeface="思源黑体" panose="020B0500000000000000" pitchFamily="34" charset="-122"/>
              </a:rPr>
              <a:t>CTF</a:t>
            </a:r>
            <a:r>
              <a:rPr lang="zh-CN" altLang="en-US" sz="1200" dirty="0">
                <a:solidFill>
                  <a:schemeClr val="tx1">
                    <a:lumMod val="65000"/>
                    <a:lumOff val="35000"/>
                  </a:schemeClr>
                </a:solidFill>
                <a:latin typeface="思源黑体" panose="020B0500000000000000" pitchFamily="34" charset="-122"/>
                <a:ea typeface="思源黑体" panose="020B0500000000000000" pitchFamily="34" charset="-122"/>
              </a:rPr>
              <a:t>战队“蓝莲花”初创成员，获</a:t>
            </a:r>
            <a:r>
              <a:rPr lang="en-US" altLang="zh-CN" sz="1200" dirty="0">
                <a:solidFill>
                  <a:schemeClr val="tx1">
                    <a:lumMod val="65000"/>
                    <a:lumOff val="35000"/>
                  </a:schemeClr>
                </a:solidFill>
                <a:latin typeface="思源黑体" panose="020B0500000000000000" pitchFamily="34" charset="-122"/>
                <a:ea typeface="思源黑体" panose="020B0500000000000000" pitchFamily="34" charset="-122"/>
              </a:rPr>
              <a:t>Defcon CTF 2012</a:t>
            </a:r>
            <a:r>
              <a:rPr lang="zh-CN" altLang="en-US" sz="1200" dirty="0">
                <a:solidFill>
                  <a:schemeClr val="tx1">
                    <a:lumMod val="65000"/>
                    <a:lumOff val="35000"/>
                  </a:schemeClr>
                </a:solidFill>
                <a:latin typeface="思源黑体" panose="020B0500000000000000" pitchFamily="34" charset="-122"/>
                <a:ea typeface="思源黑体" panose="020B0500000000000000" pitchFamily="34" charset="-122"/>
              </a:rPr>
              <a:t>全球资格赛排名</a:t>
            </a:r>
            <a:r>
              <a:rPr lang="en-US" altLang="zh-CN" sz="1200" dirty="0">
                <a:solidFill>
                  <a:schemeClr val="tx1">
                    <a:lumMod val="65000"/>
                    <a:lumOff val="35000"/>
                  </a:schemeClr>
                </a:solidFill>
                <a:latin typeface="思源黑体" panose="020B0500000000000000" pitchFamily="34" charset="-122"/>
                <a:ea typeface="思源黑体" panose="020B0500000000000000" pitchFamily="34" charset="-122"/>
              </a:rPr>
              <a:t>19</a:t>
            </a:r>
            <a:r>
              <a:rPr lang="zh-CN" altLang="en-US" sz="1200" dirty="0">
                <a:solidFill>
                  <a:schemeClr val="tx1">
                    <a:lumMod val="65000"/>
                    <a:lumOff val="35000"/>
                  </a:schemeClr>
                </a:solidFill>
                <a:latin typeface="思源黑体" panose="020B0500000000000000" pitchFamily="34" charset="-122"/>
                <a:ea typeface="思源黑体" panose="020B0500000000000000" pitchFamily="34" charset="-122"/>
              </a:rPr>
              <a:t>。目前从事网络攻防、系统安全研究，聚焦网络基础设施、</a:t>
            </a:r>
            <a:r>
              <a:rPr lang="en-US" altLang="zh-CN" sz="1200" dirty="0">
                <a:solidFill>
                  <a:schemeClr val="tx1">
                    <a:lumMod val="65000"/>
                    <a:lumOff val="35000"/>
                  </a:schemeClr>
                </a:solidFill>
                <a:latin typeface="思源黑体" panose="020B0500000000000000" pitchFamily="34" charset="-122"/>
                <a:ea typeface="思源黑体" panose="020B0500000000000000" pitchFamily="34" charset="-122"/>
              </a:rPr>
              <a:t>IoT</a:t>
            </a:r>
            <a:r>
              <a:rPr lang="zh-CN" altLang="en-US" sz="1200" dirty="0">
                <a:solidFill>
                  <a:schemeClr val="tx1">
                    <a:lumMod val="65000"/>
                    <a:lumOff val="35000"/>
                  </a:schemeClr>
                </a:solidFill>
                <a:latin typeface="思源黑体" panose="020B0500000000000000" pitchFamily="34" charset="-122"/>
                <a:ea typeface="思源黑体" panose="020B0500000000000000" pitchFamily="34" charset="-122"/>
              </a:rPr>
              <a:t>、区块链等领域安全问题，</a:t>
            </a:r>
            <a:endParaRPr lang="en-US" altLang="zh-CN" sz="1200" dirty="0">
              <a:solidFill>
                <a:schemeClr val="tx1">
                  <a:lumMod val="65000"/>
                  <a:lumOff val="35000"/>
                </a:schemeClr>
              </a:solidFill>
              <a:latin typeface="思源黑体" panose="020B0500000000000000" pitchFamily="34" charset="-122"/>
              <a:ea typeface="思源黑体" panose="020B0500000000000000" pitchFamily="34" charset="-122"/>
            </a:endParaRPr>
          </a:p>
        </p:txBody>
      </p:sp>
      <p:sp>
        <p:nvSpPr>
          <p:cNvPr id="4" name="矩形 3"/>
          <p:cNvSpPr/>
          <p:nvPr/>
        </p:nvSpPr>
        <p:spPr>
          <a:xfrm>
            <a:off x="4211038" y="2467369"/>
            <a:ext cx="2607344" cy="45719"/>
          </a:xfrm>
          <a:prstGeom prst="rect">
            <a:avLst/>
          </a:prstGeom>
          <a:solidFill>
            <a:srgbClr val="244C8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5" name="矩形 4"/>
          <p:cNvSpPr/>
          <p:nvPr/>
        </p:nvSpPr>
        <p:spPr>
          <a:xfrm>
            <a:off x="1825094" y="1853021"/>
            <a:ext cx="1767016" cy="1767016"/>
          </a:xfrm>
          <a:prstGeom prst="rect">
            <a:avLst/>
          </a:prstGeom>
          <a:noFill/>
          <a:ln>
            <a:solidFill>
              <a:srgbClr val="244C89"/>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16" name="TextBox 28"/>
          <p:cNvSpPr txBox="1"/>
          <p:nvPr/>
        </p:nvSpPr>
        <p:spPr>
          <a:xfrm>
            <a:off x="1825095" y="4467730"/>
            <a:ext cx="2253331" cy="304379"/>
          </a:xfrm>
          <a:prstGeom prst="rect">
            <a:avLst/>
          </a:prstGeom>
          <a:noFill/>
        </p:spPr>
        <p:txBody>
          <a:bodyPr wrap="square" lIns="0" tIns="0" rIns="0" bIns="0" rtlCol="0">
            <a:spAutoFit/>
          </a:bodyPr>
          <a:lstStyle>
            <a:defPPr>
              <a:defRPr lang="zh-CN"/>
            </a:defPPr>
            <a:lvl1pPr algn="r">
              <a:defRPr sz="2600">
                <a:solidFill>
                  <a:schemeClr val="accent2"/>
                </a:solidFill>
                <a:latin typeface="微软雅黑" panose="020B0503020204020204" pitchFamily="34" charset="-122"/>
                <a:ea typeface="微软雅黑" panose="020B0503020204020204" pitchFamily="34" charset="-122"/>
              </a:defRPr>
            </a:lvl1pPr>
          </a:lstStyle>
          <a:p>
            <a:pPr algn="l">
              <a:lnSpc>
                <a:spcPct val="120000"/>
              </a:lnSpc>
            </a:pPr>
            <a:r>
              <a:rPr lang="en-US" altLang="zh-CN" sz="1800" b="1" dirty="0" err="1">
                <a:solidFill>
                  <a:srgbClr val="313D51"/>
                </a:solidFill>
                <a:latin typeface="思源黑体" panose="020B0500000000000000" pitchFamily="34" charset="-122"/>
                <a:ea typeface="思源黑体" panose="020B0500000000000000" pitchFamily="34" charset="-122"/>
              </a:rPr>
              <a:t>Yanhao</a:t>
            </a:r>
            <a:r>
              <a:rPr lang="en-US" altLang="zh-CN" sz="1800" b="1" dirty="0">
                <a:solidFill>
                  <a:srgbClr val="313D51"/>
                </a:solidFill>
                <a:latin typeface="思源黑体" panose="020B0500000000000000" pitchFamily="34" charset="-122"/>
                <a:ea typeface="思源黑体" panose="020B0500000000000000" pitchFamily="34" charset="-122"/>
              </a:rPr>
              <a:t> Wang</a:t>
            </a:r>
            <a:endParaRPr lang="zh-CN" altLang="en-US" sz="1800" b="1" dirty="0">
              <a:solidFill>
                <a:srgbClr val="313D51"/>
              </a:solidFill>
              <a:latin typeface="思源黑体" panose="020B0500000000000000" pitchFamily="34" charset="-122"/>
              <a:ea typeface="思源黑体" panose="020B0500000000000000" pitchFamily="34" charset="-122"/>
            </a:endParaRPr>
          </a:p>
        </p:txBody>
      </p:sp>
      <p:sp>
        <p:nvSpPr>
          <p:cNvPr id="18" name="矩形 17"/>
          <p:cNvSpPr/>
          <p:nvPr/>
        </p:nvSpPr>
        <p:spPr>
          <a:xfrm>
            <a:off x="1825095" y="4810717"/>
            <a:ext cx="2607344" cy="45719"/>
          </a:xfrm>
          <a:prstGeom prst="rect">
            <a:avLst/>
          </a:prstGeom>
          <a:solidFill>
            <a:srgbClr val="244C8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20" name="矩形 19"/>
          <p:cNvSpPr/>
          <p:nvPr/>
        </p:nvSpPr>
        <p:spPr>
          <a:xfrm>
            <a:off x="8723871" y="4196369"/>
            <a:ext cx="1767016" cy="1767016"/>
          </a:xfrm>
          <a:prstGeom prst="rect">
            <a:avLst/>
          </a:prstGeom>
          <a:noFill/>
          <a:ln>
            <a:solidFill>
              <a:srgbClr val="244C89"/>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cxnSp>
        <p:nvCxnSpPr>
          <p:cNvPr id="8" name="直接连接符 7"/>
          <p:cNvCxnSpPr/>
          <p:nvPr/>
        </p:nvCxnSpPr>
        <p:spPr>
          <a:xfrm>
            <a:off x="1825094" y="4003588"/>
            <a:ext cx="8665793" cy="0"/>
          </a:xfrm>
          <a:prstGeom prst="line">
            <a:avLst/>
          </a:prstGeom>
          <a:ln>
            <a:solidFill>
              <a:srgbClr val="433D3C"/>
            </a:solidFill>
            <a:prstDash val="dash"/>
          </a:ln>
        </p:spPr>
        <p:style>
          <a:lnRef idx="1">
            <a:schemeClr val="accent1"/>
          </a:lnRef>
          <a:fillRef idx="0">
            <a:schemeClr val="accent1"/>
          </a:fillRef>
          <a:effectRef idx="0">
            <a:schemeClr val="accent1"/>
          </a:effectRef>
          <a:fontRef idx="minor">
            <a:schemeClr val="tx1"/>
          </a:fontRef>
        </p:style>
      </p:cxnSp>
      <p:pic>
        <p:nvPicPr>
          <p:cNvPr id="9" name="图片 8">
            <a:extLst>
              <a:ext uri="{FF2B5EF4-FFF2-40B4-BE49-F238E27FC236}">
                <a16:creationId xmlns:a16="http://schemas.microsoft.com/office/drawing/2014/main" id="{478B67E9-B806-E3EA-6D19-9894CD4944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90199" y="1908460"/>
            <a:ext cx="1628759" cy="1628759"/>
          </a:xfrm>
          <a:prstGeom prst="rect">
            <a:avLst/>
          </a:prstGeom>
        </p:spPr>
      </p:pic>
      <p:pic>
        <p:nvPicPr>
          <p:cNvPr id="13" name="图片 12">
            <a:extLst>
              <a:ext uri="{FF2B5EF4-FFF2-40B4-BE49-F238E27FC236}">
                <a16:creationId xmlns:a16="http://schemas.microsoft.com/office/drawing/2014/main" id="{E4FE4A6C-2AF4-B0B0-3F8C-9C5EAF8E611B}"/>
              </a:ext>
            </a:extLst>
          </p:cNvPr>
          <p:cNvPicPr>
            <a:picLocks noChangeAspect="1"/>
          </p:cNvPicPr>
          <p:nvPr/>
        </p:nvPicPr>
        <p:blipFill>
          <a:blip r:embed="rId4"/>
          <a:stretch>
            <a:fillRect/>
          </a:stretch>
        </p:blipFill>
        <p:spPr>
          <a:xfrm>
            <a:off x="3825731" y="1493316"/>
            <a:ext cx="6241321" cy="4694327"/>
          </a:xfrm>
          <a:prstGeom prst="rect">
            <a:avLst/>
          </a:prstGeom>
        </p:spPr>
      </p:pic>
    </p:spTree>
    <p:extLst>
      <p:ext uri="{BB962C8B-B14F-4D97-AF65-F5344CB8AC3E}">
        <p14:creationId xmlns:p14="http://schemas.microsoft.com/office/powerpoint/2010/main" val="88991714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childTnLst>
                          </p:cTn>
                        </p:par>
                        <p:par>
                          <p:cTn id="8" fill="hold">
                            <p:stCondLst>
                              <p:cond delay="500"/>
                            </p:stCondLst>
                            <p:childTnLst>
                              <p:par>
                                <p:cTn id="9" presetID="2" presetClass="entr" presetSubtype="2"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1+#ppt_w/2"/>
                                          </p:val>
                                        </p:tav>
                                        <p:tav tm="100000">
                                          <p:val>
                                            <p:strVal val="#ppt_x"/>
                                          </p:val>
                                        </p:tav>
                                      </p:tavLst>
                                    </p:anim>
                                    <p:anim calcmode="lin" valueType="num">
                                      <p:cBhvr additive="base">
                                        <p:cTn id="12" dur="500" fill="hold"/>
                                        <p:tgtEl>
                                          <p:spTgt spid="10"/>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0-#ppt_w/2"/>
                                          </p:val>
                                        </p:tav>
                                        <p:tav tm="100000">
                                          <p:val>
                                            <p:strVal val="#ppt_x"/>
                                          </p:val>
                                        </p:tav>
                                      </p:tavLst>
                                    </p:anim>
                                    <p:anim calcmode="lin" valueType="num">
                                      <p:cBhvr additive="base">
                                        <p:cTn id="16" dur="500" fill="hold"/>
                                        <p:tgtEl>
                                          <p:spTgt spid="4"/>
                                        </p:tgtEl>
                                        <p:attrNameLst>
                                          <p:attrName>ppt_y</p:attrName>
                                        </p:attrNameLst>
                                      </p:cBhvr>
                                      <p:tavLst>
                                        <p:tav tm="0">
                                          <p:val>
                                            <p:strVal val="#ppt_y"/>
                                          </p:val>
                                        </p:tav>
                                        <p:tav tm="100000">
                                          <p:val>
                                            <p:strVal val="#ppt_y"/>
                                          </p:val>
                                        </p:tav>
                                      </p:tavLst>
                                    </p:anim>
                                  </p:childTnLst>
                                </p:cTn>
                              </p:par>
                            </p:childTnLst>
                          </p:cTn>
                        </p:par>
                        <p:par>
                          <p:cTn id="17" fill="hold">
                            <p:stCondLst>
                              <p:cond delay="1000"/>
                            </p:stCondLst>
                            <p:childTnLst>
                              <p:par>
                                <p:cTn id="18" presetID="53" presetClass="entr" presetSubtype="16" fill="hold" grpId="0" nodeType="afterEffect">
                                  <p:stCondLst>
                                    <p:cond delay="0"/>
                                  </p:stCondLst>
                                  <p:iterate type="lt">
                                    <p:tmPct val="10000"/>
                                  </p:iterate>
                                  <p:childTnLst>
                                    <p:set>
                                      <p:cBhvr>
                                        <p:cTn id="19" dur="1" fill="hold">
                                          <p:stCondLst>
                                            <p:cond delay="0"/>
                                          </p:stCondLst>
                                        </p:cTn>
                                        <p:tgtEl>
                                          <p:spTgt spid="11"/>
                                        </p:tgtEl>
                                        <p:attrNameLst>
                                          <p:attrName>style.visibility</p:attrName>
                                        </p:attrNameLst>
                                      </p:cBhvr>
                                      <p:to>
                                        <p:strVal val="visible"/>
                                      </p:to>
                                    </p:set>
                                    <p:anim calcmode="lin" valueType="num">
                                      <p:cBhvr>
                                        <p:cTn id="20" dur="250" fill="hold"/>
                                        <p:tgtEl>
                                          <p:spTgt spid="11"/>
                                        </p:tgtEl>
                                        <p:attrNameLst>
                                          <p:attrName>ppt_w</p:attrName>
                                        </p:attrNameLst>
                                      </p:cBhvr>
                                      <p:tavLst>
                                        <p:tav tm="0">
                                          <p:val>
                                            <p:fltVal val="0"/>
                                          </p:val>
                                        </p:tav>
                                        <p:tav tm="100000">
                                          <p:val>
                                            <p:strVal val="#ppt_w"/>
                                          </p:val>
                                        </p:tav>
                                      </p:tavLst>
                                    </p:anim>
                                    <p:anim calcmode="lin" valueType="num">
                                      <p:cBhvr>
                                        <p:cTn id="21" dur="250" fill="hold"/>
                                        <p:tgtEl>
                                          <p:spTgt spid="11"/>
                                        </p:tgtEl>
                                        <p:attrNameLst>
                                          <p:attrName>ppt_h</p:attrName>
                                        </p:attrNameLst>
                                      </p:cBhvr>
                                      <p:tavLst>
                                        <p:tav tm="0">
                                          <p:val>
                                            <p:fltVal val="0"/>
                                          </p:val>
                                        </p:tav>
                                        <p:tav tm="100000">
                                          <p:val>
                                            <p:strVal val="#ppt_h"/>
                                          </p:val>
                                        </p:tav>
                                      </p:tavLst>
                                    </p:anim>
                                    <p:animEffect transition="in" filter="fade">
                                      <p:cBhvr>
                                        <p:cTn id="22" dur="250"/>
                                        <p:tgtEl>
                                          <p:spTgt spid="11"/>
                                        </p:tgtEl>
                                      </p:cBhvr>
                                    </p:animEffect>
                                  </p:childTnLst>
                                </p:cTn>
                              </p:par>
                            </p:childTnLst>
                          </p:cTn>
                        </p:par>
                        <p:par>
                          <p:cTn id="23" fill="hold">
                            <p:stCondLst>
                              <p:cond delay="3825"/>
                            </p:stCondLst>
                            <p:childTnLst>
                              <p:par>
                                <p:cTn id="24" presetID="2" presetClass="entr" presetSubtype="2" fill="hold" grpId="0" nodeType="afterEffect">
                                  <p:stCondLst>
                                    <p:cond delay="0"/>
                                  </p:stCondLst>
                                  <p:childTnLst>
                                    <p:set>
                                      <p:cBhvr>
                                        <p:cTn id="25" dur="1" fill="hold">
                                          <p:stCondLst>
                                            <p:cond delay="0"/>
                                          </p:stCondLst>
                                        </p:cTn>
                                        <p:tgtEl>
                                          <p:spTgt spid="16"/>
                                        </p:tgtEl>
                                        <p:attrNameLst>
                                          <p:attrName>style.visibility</p:attrName>
                                        </p:attrNameLst>
                                      </p:cBhvr>
                                      <p:to>
                                        <p:strVal val="visible"/>
                                      </p:to>
                                    </p:set>
                                    <p:anim calcmode="lin" valueType="num">
                                      <p:cBhvr additive="base">
                                        <p:cTn id="26" dur="500" fill="hold"/>
                                        <p:tgtEl>
                                          <p:spTgt spid="16"/>
                                        </p:tgtEl>
                                        <p:attrNameLst>
                                          <p:attrName>ppt_x</p:attrName>
                                        </p:attrNameLst>
                                      </p:cBhvr>
                                      <p:tavLst>
                                        <p:tav tm="0">
                                          <p:val>
                                            <p:strVal val="1+#ppt_w/2"/>
                                          </p:val>
                                        </p:tav>
                                        <p:tav tm="100000">
                                          <p:val>
                                            <p:strVal val="#ppt_x"/>
                                          </p:val>
                                        </p:tav>
                                      </p:tavLst>
                                    </p:anim>
                                    <p:anim calcmode="lin" valueType="num">
                                      <p:cBhvr additive="base">
                                        <p:cTn id="27" dur="500" fill="hold"/>
                                        <p:tgtEl>
                                          <p:spTgt spid="16"/>
                                        </p:tgtEl>
                                        <p:attrNameLst>
                                          <p:attrName>ppt_y</p:attrName>
                                        </p:attrNameLst>
                                      </p:cBhvr>
                                      <p:tavLst>
                                        <p:tav tm="0">
                                          <p:val>
                                            <p:strVal val="#ppt_y"/>
                                          </p:val>
                                        </p:tav>
                                        <p:tav tm="100000">
                                          <p:val>
                                            <p:strVal val="#ppt_y"/>
                                          </p:val>
                                        </p:tav>
                                      </p:tavLst>
                                    </p:anim>
                                  </p:childTnLst>
                                </p:cTn>
                              </p:par>
                              <p:par>
                                <p:cTn id="28" presetID="2" presetClass="entr" presetSubtype="8" fill="hold" grpId="0" nodeType="withEffect">
                                  <p:stCondLst>
                                    <p:cond delay="0"/>
                                  </p:stCondLst>
                                  <p:childTnLst>
                                    <p:set>
                                      <p:cBhvr>
                                        <p:cTn id="29" dur="1" fill="hold">
                                          <p:stCondLst>
                                            <p:cond delay="0"/>
                                          </p:stCondLst>
                                        </p:cTn>
                                        <p:tgtEl>
                                          <p:spTgt spid="18"/>
                                        </p:tgtEl>
                                        <p:attrNameLst>
                                          <p:attrName>style.visibility</p:attrName>
                                        </p:attrNameLst>
                                      </p:cBhvr>
                                      <p:to>
                                        <p:strVal val="visible"/>
                                      </p:to>
                                    </p:set>
                                    <p:anim calcmode="lin" valueType="num">
                                      <p:cBhvr additive="base">
                                        <p:cTn id="30" dur="500" fill="hold"/>
                                        <p:tgtEl>
                                          <p:spTgt spid="18"/>
                                        </p:tgtEl>
                                        <p:attrNameLst>
                                          <p:attrName>ppt_x</p:attrName>
                                        </p:attrNameLst>
                                      </p:cBhvr>
                                      <p:tavLst>
                                        <p:tav tm="0">
                                          <p:val>
                                            <p:strVal val="0-#ppt_w/2"/>
                                          </p:val>
                                        </p:tav>
                                        <p:tav tm="100000">
                                          <p:val>
                                            <p:strVal val="#ppt_x"/>
                                          </p:val>
                                        </p:tav>
                                      </p:tavLst>
                                    </p:anim>
                                    <p:anim calcmode="lin" valueType="num">
                                      <p:cBhvr additive="base">
                                        <p:cTn id="31" dur="500" fill="hold"/>
                                        <p:tgtEl>
                                          <p:spTgt spid="18"/>
                                        </p:tgtEl>
                                        <p:attrNameLst>
                                          <p:attrName>ppt_y</p:attrName>
                                        </p:attrNameLst>
                                      </p:cBhvr>
                                      <p:tavLst>
                                        <p:tav tm="0">
                                          <p:val>
                                            <p:strVal val="#ppt_y"/>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nodeType="click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fade">
                                      <p:cBhvr>
                                        <p:cTn id="36" dur="1000"/>
                                        <p:tgtEl>
                                          <p:spTgt spid="13"/>
                                        </p:tgtEl>
                                      </p:cBhvr>
                                    </p:animEffect>
                                    <p:anim calcmode="lin" valueType="num">
                                      <p:cBhvr>
                                        <p:cTn id="37" dur="1000" fill="hold"/>
                                        <p:tgtEl>
                                          <p:spTgt spid="13"/>
                                        </p:tgtEl>
                                        <p:attrNameLst>
                                          <p:attrName>ppt_x</p:attrName>
                                        </p:attrNameLst>
                                      </p:cBhvr>
                                      <p:tavLst>
                                        <p:tav tm="0">
                                          <p:val>
                                            <p:strVal val="#ppt_x"/>
                                          </p:val>
                                        </p:tav>
                                        <p:tav tm="100000">
                                          <p:val>
                                            <p:strVal val="#ppt_x"/>
                                          </p:val>
                                        </p:tav>
                                      </p:tavLst>
                                    </p:anim>
                                    <p:anim calcmode="lin" valueType="num">
                                      <p:cBhvr>
                                        <p:cTn id="38"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4" grpId="0" animBg="1"/>
      <p:bldP spid="16" grpId="0"/>
      <p:bldP spid="18"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nvPr>
        </p:nvSpPr>
        <p:spPr/>
        <p:txBody>
          <a:bodyPr/>
          <a:lstStyle/>
          <a:p>
            <a:pPr>
              <a:lnSpc>
                <a:spcPct val="120000"/>
              </a:lnSpc>
            </a:pPr>
            <a:r>
              <a:rPr lang="en-US" altLang="zh-CN" dirty="0"/>
              <a:t>Evaluation</a:t>
            </a:r>
            <a:endParaRPr lang="zh-CN" altLang="en-US" dirty="0"/>
          </a:p>
        </p:txBody>
      </p:sp>
      <p:sp>
        <p:nvSpPr>
          <p:cNvPr id="9" name="文本框 8">
            <a:extLst>
              <a:ext uri="{FF2B5EF4-FFF2-40B4-BE49-F238E27FC236}">
                <a16:creationId xmlns:a16="http://schemas.microsoft.com/office/drawing/2014/main" id="{64043F26-F4E1-3D7E-D56C-DF378FF5B786}"/>
              </a:ext>
            </a:extLst>
          </p:cNvPr>
          <p:cNvSpPr txBox="1"/>
          <p:nvPr/>
        </p:nvSpPr>
        <p:spPr>
          <a:xfrm>
            <a:off x="1034716" y="1527508"/>
            <a:ext cx="6096000" cy="369332"/>
          </a:xfrm>
          <a:prstGeom prst="rect">
            <a:avLst/>
          </a:prstGeom>
          <a:noFill/>
        </p:spPr>
        <p:txBody>
          <a:bodyPr wrap="square">
            <a:spAutoFit/>
          </a:bodyPr>
          <a:lstStyle/>
          <a:p>
            <a:r>
              <a:rPr lang="en-US" altLang="zh-CN" dirty="0"/>
              <a:t> Real-world Vulnerabilities</a:t>
            </a:r>
            <a:endParaRPr lang="zh-CN" altLang="en-US" dirty="0"/>
          </a:p>
        </p:txBody>
      </p:sp>
      <p:pic>
        <p:nvPicPr>
          <p:cNvPr id="2" name="图片 1">
            <a:extLst>
              <a:ext uri="{FF2B5EF4-FFF2-40B4-BE49-F238E27FC236}">
                <a16:creationId xmlns:a16="http://schemas.microsoft.com/office/drawing/2014/main" id="{BB918C22-D2EF-8D30-C77E-C829422AB676}"/>
              </a:ext>
            </a:extLst>
          </p:cNvPr>
          <p:cNvPicPr>
            <a:picLocks noChangeAspect="1"/>
          </p:cNvPicPr>
          <p:nvPr/>
        </p:nvPicPr>
        <p:blipFill>
          <a:blip r:embed="rId3"/>
          <a:stretch>
            <a:fillRect/>
          </a:stretch>
        </p:blipFill>
        <p:spPr>
          <a:xfrm>
            <a:off x="2267406" y="1896840"/>
            <a:ext cx="7047587" cy="1926503"/>
          </a:xfrm>
          <a:prstGeom prst="rect">
            <a:avLst/>
          </a:prstGeom>
        </p:spPr>
      </p:pic>
      <p:sp>
        <p:nvSpPr>
          <p:cNvPr id="6" name="文本框 5">
            <a:extLst>
              <a:ext uri="{FF2B5EF4-FFF2-40B4-BE49-F238E27FC236}">
                <a16:creationId xmlns:a16="http://schemas.microsoft.com/office/drawing/2014/main" id="{6ABECFCA-436D-87A2-A06F-8BC8A1963BC1}"/>
              </a:ext>
            </a:extLst>
          </p:cNvPr>
          <p:cNvSpPr txBox="1"/>
          <p:nvPr/>
        </p:nvSpPr>
        <p:spPr>
          <a:xfrm>
            <a:off x="828571" y="3945498"/>
            <a:ext cx="10534857" cy="2031325"/>
          </a:xfrm>
          <a:prstGeom prst="rect">
            <a:avLst/>
          </a:prstGeom>
          <a:noFill/>
        </p:spPr>
        <p:txBody>
          <a:bodyPr wrap="square">
            <a:spAutoFit/>
          </a:bodyPr>
          <a:lstStyle/>
          <a:p>
            <a:r>
              <a:rPr lang="en-US" altLang="zh-CN" dirty="0"/>
              <a:t>KARONTE</a:t>
            </a:r>
            <a:r>
              <a:rPr lang="zh-CN" altLang="en-US" dirty="0"/>
              <a:t>错过一些</a:t>
            </a:r>
            <a:r>
              <a:rPr lang="en-US" altLang="zh-CN" dirty="0" err="1"/>
              <a:t>SaTC</a:t>
            </a:r>
            <a:r>
              <a:rPr lang="zh-CN" altLang="en-US" dirty="0"/>
              <a:t>发现警报的原因：</a:t>
            </a:r>
            <a:endParaRPr lang="en-US" altLang="zh-CN" dirty="0"/>
          </a:p>
          <a:p>
            <a:endParaRPr lang="zh-CN" altLang="en-US" dirty="0"/>
          </a:p>
          <a:p>
            <a:pPr marL="742950" lvl="1" indent="-285750">
              <a:buFont typeface="Wingdings" panose="05000000000000000000" pitchFamily="2" charset="2"/>
              <a:buChar char="Ø"/>
            </a:pPr>
            <a:r>
              <a:rPr lang="en-US" altLang="zh-CN" dirty="0"/>
              <a:t>KARONTE</a:t>
            </a:r>
            <a:r>
              <a:rPr lang="zh-CN" altLang="en-US" dirty="0"/>
              <a:t>使用指令和函数特征来识别边界二进制文件，而</a:t>
            </a:r>
            <a:r>
              <a:rPr lang="en-US" altLang="zh-CN" dirty="0" err="1"/>
              <a:t>SaTC</a:t>
            </a:r>
            <a:r>
              <a:rPr lang="zh-CN" altLang="en-US" dirty="0"/>
              <a:t>考虑从前端文件中提取的字符串。</a:t>
            </a:r>
            <a:endParaRPr lang="en-US" altLang="zh-CN" dirty="0"/>
          </a:p>
          <a:p>
            <a:pPr marL="285750" indent="-285750">
              <a:buFont typeface="Wingdings" panose="05000000000000000000" pitchFamily="2" charset="2"/>
              <a:buChar char="Ø"/>
            </a:pPr>
            <a:endParaRPr lang="zh-CN" altLang="en-US" dirty="0"/>
          </a:p>
          <a:p>
            <a:pPr marL="742950" lvl="1" indent="-285750">
              <a:buFont typeface="Wingdings" panose="05000000000000000000" pitchFamily="2" charset="2"/>
              <a:buChar char="Ø"/>
            </a:pPr>
            <a:r>
              <a:rPr lang="en-US" altLang="zh-CN" dirty="0" err="1"/>
              <a:t>SaTC</a:t>
            </a:r>
            <a:r>
              <a:rPr lang="zh-CN" altLang="en-US" dirty="0"/>
              <a:t>和</a:t>
            </a:r>
            <a:r>
              <a:rPr lang="en-US" altLang="zh-CN" dirty="0"/>
              <a:t>KARONTE</a:t>
            </a:r>
            <a:r>
              <a:rPr lang="zh-CN" altLang="en-US" dirty="0"/>
              <a:t>确定不同的</a:t>
            </a:r>
            <a:r>
              <a:rPr lang="en-US" altLang="zh-CN" dirty="0"/>
              <a:t>input entry</a:t>
            </a:r>
            <a:r>
              <a:rPr lang="zh-CN" altLang="en-US" dirty="0"/>
              <a:t>。</a:t>
            </a:r>
            <a:endParaRPr lang="en-US" altLang="zh-CN" dirty="0"/>
          </a:p>
          <a:p>
            <a:pPr marL="285750" indent="-285750">
              <a:buFont typeface="Wingdings" panose="05000000000000000000" pitchFamily="2" charset="2"/>
              <a:buChar char="Ø"/>
            </a:pPr>
            <a:endParaRPr lang="zh-CN" altLang="en-US" dirty="0"/>
          </a:p>
          <a:p>
            <a:pPr marL="742950" lvl="1" indent="-285750">
              <a:buFont typeface="Wingdings" panose="05000000000000000000" pitchFamily="2" charset="2"/>
              <a:buChar char="Ø"/>
            </a:pPr>
            <a:r>
              <a:rPr lang="en-US" altLang="zh-CN" dirty="0"/>
              <a:t>KARONTE</a:t>
            </a:r>
            <a:r>
              <a:rPr lang="zh-CN" altLang="en-US" dirty="0"/>
              <a:t>无法检测任何命令注入漏洞，因为它不跟踪从输入入口点到</a:t>
            </a:r>
            <a:r>
              <a:rPr lang="en-US" altLang="zh-CN" dirty="0"/>
              <a:t>system-like</a:t>
            </a:r>
            <a:r>
              <a:rPr lang="zh-CN" altLang="en-US" dirty="0"/>
              <a:t>函数的数据流。</a:t>
            </a:r>
          </a:p>
        </p:txBody>
      </p:sp>
    </p:spTree>
    <p:extLst>
      <p:ext uri="{BB962C8B-B14F-4D97-AF65-F5344CB8AC3E}">
        <p14:creationId xmlns:p14="http://schemas.microsoft.com/office/powerpoint/2010/main" val="2495293552"/>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anim calcmode="lin" valueType="num">
                                      <p:cBhvr additive="base">
                                        <p:cTn id="7"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xEl>
                                              <p:pRg st="4" end="4"/>
                                            </p:txEl>
                                          </p:spTgt>
                                        </p:tgtEl>
                                        <p:attrNameLst>
                                          <p:attrName>style.visibility</p:attrName>
                                        </p:attrNameLst>
                                      </p:cBhvr>
                                      <p:to>
                                        <p:strVal val="visible"/>
                                      </p:to>
                                    </p:set>
                                    <p:anim calcmode="lin" valueType="num">
                                      <p:cBhvr additive="base">
                                        <p:cTn id="13" dur="500" fill="hold"/>
                                        <p:tgtEl>
                                          <p:spTgt spid="6">
                                            <p:txEl>
                                              <p:pRg st="4" end="4"/>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
                                            <p:txEl>
                                              <p:pRg st="6" end="6"/>
                                            </p:txEl>
                                          </p:spTgt>
                                        </p:tgtEl>
                                        <p:attrNameLst>
                                          <p:attrName>style.visibility</p:attrName>
                                        </p:attrNameLst>
                                      </p:cBhvr>
                                      <p:to>
                                        <p:strVal val="visible"/>
                                      </p:to>
                                    </p:set>
                                    <p:anim calcmode="lin" valueType="num">
                                      <p:cBhvr additive="base">
                                        <p:cTn id="19" dur="500" fill="hold"/>
                                        <p:tgtEl>
                                          <p:spTgt spid="6">
                                            <p:txEl>
                                              <p:pRg st="6" end="6"/>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6">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nvPr>
        </p:nvSpPr>
        <p:spPr/>
        <p:txBody>
          <a:bodyPr/>
          <a:lstStyle/>
          <a:p>
            <a:pPr>
              <a:lnSpc>
                <a:spcPct val="120000"/>
              </a:lnSpc>
            </a:pPr>
            <a:r>
              <a:rPr lang="en-US" altLang="zh-CN" dirty="0"/>
              <a:t>Evaluation</a:t>
            </a:r>
            <a:endParaRPr lang="zh-CN" altLang="en-US" dirty="0"/>
          </a:p>
        </p:txBody>
      </p:sp>
      <p:sp>
        <p:nvSpPr>
          <p:cNvPr id="9" name="文本框 8">
            <a:extLst>
              <a:ext uri="{FF2B5EF4-FFF2-40B4-BE49-F238E27FC236}">
                <a16:creationId xmlns:a16="http://schemas.microsoft.com/office/drawing/2014/main" id="{64043F26-F4E1-3D7E-D56C-DF378FF5B786}"/>
              </a:ext>
            </a:extLst>
          </p:cNvPr>
          <p:cNvSpPr txBox="1"/>
          <p:nvPr/>
        </p:nvSpPr>
        <p:spPr>
          <a:xfrm>
            <a:off x="1034716" y="1527508"/>
            <a:ext cx="6096000" cy="369332"/>
          </a:xfrm>
          <a:prstGeom prst="rect">
            <a:avLst/>
          </a:prstGeom>
          <a:noFill/>
        </p:spPr>
        <p:txBody>
          <a:bodyPr wrap="square">
            <a:spAutoFit/>
          </a:bodyPr>
          <a:lstStyle/>
          <a:p>
            <a:r>
              <a:rPr lang="en-US" altLang="zh-CN" dirty="0"/>
              <a:t> Real-world Vulnerabilities</a:t>
            </a:r>
            <a:endParaRPr lang="zh-CN" altLang="en-US" dirty="0"/>
          </a:p>
        </p:txBody>
      </p:sp>
      <p:sp>
        <p:nvSpPr>
          <p:cNvPr id="5" name="文本框 4">
            <a:extLst>
              <a:ext uri="{FF2B5EF4-FFF2-40B4-BE49-F238E27FC236}">
                <a16:creationId xmlns:a16="http://schemas.microsoft.com/office/drawing/2014/main" id="{84678CCF-043D-E6D2-6F94-104D861BB43C}"/>
              </a:ext>
            </a:extLst>
          </p:cNvPr>
          <p:cNvSpPr txBox="1"/>
          <p:nvPr/>
        </p:nvSpPr>
        <p:spPr>
          <a:xfrm>
            <a:off x="1406898" y="2202564"/>
            <a:ext cx="9633285" cy="646331"/>
          </a:xfrm>
          <a:prstGeom prst="rect">
            <a:avLst/>
          </a:prstGeom>
          <a:noFill/>
        </p:spPr>
        <p:txBody>
          <a:bodyPr wrap="square">
            <a:spAutoFit/>
          </a:bodyPr>
          <a:lstStyle/>
          <a:p>
            <a:r>
              <a:rPr lang="zh-CN" altLang="en-US"/>
              <a:t>进一步选择三个厂商的</a:t>
            </a:r>
            <a:r>
              <a:rPr lang="en-US" altLang="zh-CN"/>
              <a:t>7</a:t>
            </a:r>
            <a:r>
              <a:rPr lang="zh-CN" altLang="en-US"/>
              <a:t>个固件样本，分别是</a:t>
            </a:r>
            <a:r>
              <a:rPr lang="en-US" altLang="zh-CN"/>
              <a:t>Tenda</a:t>
            </a:r>
            <a:r>
              <a:rPr lang="zh-CN" altLang="en-US"/>
              <a:t>、</a:t>
            </a:r>
            <a:r>
              <a:rPr lang="en-US" altLang="zh-CN"/>
              <a:t>D-link</a:t>
            </a:r>
            <a:r>
              <a:rPr lang="zh-CN" altLang="en-US"/>
              <a:t>和</a:t>
            </a:r>
            <a:r>
              <a:rPr lang="en-US" altLang="zh-CN"/>
              <a:t>NETGEAR</a:t>
            </a:r>
            <a:r>
              <a:rPr lang="zh-CN" altLang="en-US"/>
              <a:t>，设置</a:t>
            </a:r>
            <a:r>
              <a:rPr lang="en-US" altLang="zh-CN"/>
              <a:t>SaTC</a:t>
            </a:r>
            <a:r>
              <a:rPr lang="zh-CN" altLang="en-US"/>
              <a:t>仅检测命令注入漏洞。</a:t>
            </a:r>
            <a:r>
              <a:rPr lang="en-US" altLang="zh-CN"/>
              <a:t>SaTC</a:t>
            </a:r>
            <a:r>
              <a:rPr lang="zh-CN" altLang="en-US"/>
              <a:t>发现</a:t>
            </a:r>
            <a:r>
              <a:rPr lang="en-US" altLang="zh-CN"/>
              <a:t>36</a:t>
            </a:r>
            <a:r>
              <a:rPr lang="zh-CN" altLang="en-US"/>
              <a:t>个真阳性，而</a:t>
            </a:r>
            <a:r>
              <a:rPr lang="en-US" altLang="zh-CN"/>
              <a:t>KARONTE</a:t>
            </a:r>
            <a:r>
              <a:rPr lang="zh-CN" altLang="en-US"/>
              <a:t>没发现任何真阳性。</a:t>
            </a:r>
            <a:endParaRPr lang="zh-CN" altLang="en-US" dirty="0"/>
          </a:p>
        </p:txBody>
      </p:sp>
      <p:pic>
        <p:nvPicPr>
          <p:cNvPr id="3" name="图片 2">
            <a:extLst>
              <a:ext uri="{FF2B5EF4-FFF2-40B4-BE49-F238E27FC236}">
                <a16:creationId xmlns:a16="http://schemas.microsoft.com/office/drawing/2014/main" id="{E843099C-7015-F782-95EA-B2F0AF2BDA74}"/>
              </a:ext>
            </a:extLst>
          </p:cNvPr>
          <p:cNvPicPr>
            <a:picLocks noChangeAspect="1"/>
          </p:cNvPicPr>
          <p:nvPr/>
        </p:nvPicPr>
        <p:blipFill>
          <a:blip r:embed="rId3"/>
          <a:stretch>
            <a:fillRect/>
          </a:stretch>
        </p:blipFill>
        <p:spPr>
          <a:xfrm>
            <a:off x="2544772" y="3166651"/>
            <a:ext cx="7102455" cy="2194750"/>
          </a:xfrm>
          <a:prstGeom prst="rect">
            <a:avLst/>
          </a:prstGeom>
        </p:spPr>
      </p:pic>
    </p:spTree>
    <p:extLst>
      <p:ext uri="{BB962C8B-B14F-4D97-AF65-F5344CB8AC3E}">
        <p14:creationId xmlns:p14="http://schemas.microsoft.com/office/powerpoint/2010/main" val="3655284768"/>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nvPr>
        </p:nvSpPr>
        <p:spPr/>
        <p:txBody>
          <a:bodyPr/>
          <a:lstStyle/>
          <a:p>
            <a:pPr>
              <a:lnSpc>
                <a:spcPct val="120000"/>
              </a:lnSpc>
            </a:pPr>
            <a:r>
              <a:rPr lang="en-US" altLang="zh-CN" dirty="0"/>
              <a:t>Evaluation</a:t>
            </a:r>
            <a:endParaRPr lang="zh-CN" altLang="en-US" dirty="0"/>
          </a:p>
        </p:txBody>
      </p:sp>
      <p:sp>
        <p:nvSpPr>
          <p:cNvPr id="9" name="文本框 8">
            <a:extLst>
              <a:ext uri="{FF2B5EF4-FFF2-40B4-BE49-F238E27FC236}">
                <a16:creationId xmlns:a16="http://schemas.microsoft.com/office/drawing/2014/main" id="{64043F26-F4E1-3D7E-D56C-DF378FF5B786}"/>
              </a:ext>
            </a:extLst>
          </p:cNvPr>
          <p:cNvSpPr txBox="1"/>
          <p:nvPr/>
        </p:nvSpPr>
        <p:spPr>
          <a:xfrm>
            <a:off x="1034716" y="1527508"/>
            <a:ext cx="6096000" cy="369332"/>
          </a:xfrm>
          <a:prstGeom prst="rect">
            <a:avLst/>
          </a:prstGeom>
          <a:noFill/>
        </p:spPr>
        <p:txBody>
          <a:bodyPr wrap="square">
            <a:spAutoFit/>
          </a:bodyPr>
          <a:lstStyle/>
          <a:p>
            <a:r>
              <a:rPr lang="en-US" altLang="zh-CN"/>
              <a:t>Accuracy of keyword extraction</a:t>
            </a:r>
            <a:endParaRPr lang="zh-CN" altLang="en-US" dirty="0"/>
          </a:p>
        </p:txBody>
      </p:sp>
      <p:pic>
        <p:nvPicPr>
          <p:cNvPr id="4" name="图片 3">
            <a:extLst>
              <a:ext uri="{FF2B5EF4-FFF2-40B4-BE49-F238E27FC236}">
                <a16:creationId xmlns:a16="http://schemas.microsoft.com/office/drawing/2014/main" id="{A9330645-8CC0-E3EE-F307-BAD128AD17E8}"/>
              </a:ext>
            </a:extLst>
          </p:cNvPr>
          <p:cNvPicPr>
            <a:picLocks noChangeAspect="1"/>
          </p:cNvPicPr>
          <p:nvPr/>
        </p:nvPicPr>
        <p:blipFill>
          <a:blip r:embed="rId3"/>
          <a:stretch>
            <a:fillRect/>
          </a:stretch>
        </p:blipFill>
        <p:spPr>
          <a:xfrm>
            <a:off x="1034716" y="1980923"/>
            <a:ext cx="10513078" cy="3719328"/>
          </a:xfrm>
          <a:prstGeom prst="rect">
            <a:avLst/>
          </a:prstGeom>
        </p:spPr>
      </p:pic>
    </p:spTree>
    <p:extLst>
      <p:ext uri="{BB962C8B-B14F-4D97-AF65-F5344CB8AC3E}">
        <p14:creationId xmlns:p14="http://schemas.microsoft.com/office/powerpoint/2010/main" val="2919107463"/>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nvPr>
        </p:nvSpPr>
        <p:spPr/>
        <p:txBody>
          <a:bodyPr/>
          <a:lstStyle/>
          <a:p>
            <a:pPr>
              <a:lnSpc>
                <a:spcPct val="120000"/>
              </a:lnSpc>
            </a:pPr>
            <a:r>
              <a:rPr lang="en-US" altLang="zh-CN" dirty="0"/>
              <a:t>Evaluation</a:t>
            </a:r>
            <a:endParaRPr lang="zh-CN" altLang="en-US" dirty="0"/>
          </a:p>
        </p:txBody>
      </p:sp>
      <p:sp>
        <p:nvSpPr>
          <p:cNvPr id="9" name="文本框 8">
            <a:extLst>
              <a:ext uri="{FF2B5EF4-FFF2-40B4-BE49-F238E27FC236}">
                <a16:creationId xmlns:a16="http://schemas.microsoft.com/office/drawing/2014/main" id="{64043F26-F4E1-3D7E-D56C-DF378FF5B786}"/>
              </a:ext>
            </a:extLst>
          </p:cNvPr>
          <p:cNvSpPr txBox="1"/>
          <p:nvPr/>
        </p:nvSpPr>
        <p:spPr>
          <a:xfrm>
            <a:off x="1034716" y="1527508"/>
            <a:ext cx="6096000" cy="369332"/>
          </a:xfrm>
          <a:prstGeom prst="rect">
            <a:avLst/>
          </a:prstGeom>
          <a:noFill/>
        </p:spPr>
        <p:txBody>
          <a:bodyPr wrap="square">
            <a:spAutoFit/>
          </a:bodyPr>
          <a:lstStyle/>
          <a:p>
            <a:r>
              <a:rPr lang="en-US" altLang="zh-CN"/>
              <a:t> Efficacy of Taint Analysis</a:t>
            </a:r>
            <a:endParaRPr lang="zh-CN" altLang="en-US" dirty="0"/>
          </a:p>
        </p:txBody>
      </p:sp>
      <p:pic>
        <p:nvPicPr>
          <p:cNvPr id="6" name="图片 5">
            <a:extLst>
              <a:ext uri="{FF2B5EF4-FFF2-40B4-BE49-F238E27FC236}">
                <a16:creationId xmlns:a16="http://schemas.microsoft.com/office/drawing/2014/main" id="{3B854A33-8FF2-2B82-ABCA-9583E97BDF2D}"/>
              </a:ext>
            </a:extLst>
          </p:cNvPr>
          <p:cNvPicPr>
            <a:picLocks noChangeAspect="1"/>
          </p:cNvPicPr>
          <p:nvPr/>
        </p:nvPicPr>
        <p:blipFill>
          <a:blip r:embed="rId3"/>
          <a:stretch>
            <a:fillRect/>
          </a:stretch>
        </p:blipFill>
        <p:spPr>
          <a:xfrm>
            <a:off x="2609548" y="1896840"/>
            <a:ext cx="6972904" cy="4290432"/>
          </a:xfrm>
          <a:prstGeom prst="rect">
            <a:avLst/>
          </a:prstGeom>
        </p:spPr>
      </p:pic>
    </p:spTree>
    <p:extLst>
      <p:ext uri="{BB962C8B-B14F-4D97-AF65-F5344CB8AC3E}">
        <p14:creationId xmlns:p14="http://schemas.microsoft.com/office/powerpoint/2010/main" val="20655740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5819"/>
            <a:ext cx="12192000" cy="6852181"/>
          </a:xfrm>
          <a:prstGeom prst="rect">
            <a:avLst/>
          </a:prstGeom>
        </p:spPr>
      </p:pic>
      <p:sp>
        <p:nvSpPr>
          <p:cNvPr id="15" name="矩形 14"/>
          <p:cNvSpPr/>
          <p:nvPr/>
        </p:nvSpPr>
        <p:spPr>
          <a:xfrm>
            <a:off x="2449722" y="1931264"/>
            <a:ext cx="7292557" cy="3045469"/>
          </a:xfrm>
          <a:prstGeom prst="rect">
            <a:avLst/>
          </a:prstGeom>
          <a:solidFill>
            <a:srgbClr val="244C89"/>
          </a:solidFill>
          <a:ln>
            <a:noFill/>
          </a:ln>
          <a:effectLst>
            <a:outerShdw blurRad="444500" dist="2540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a:p>
        </p:txBody>
      </p:sp>
      <p:sp>
        <p:nvSpPr>
          <p:cNvPr id="17" name="矩形 16"/>
          <p:cNvSpPr/>
          <p:nvPr/>
        </p:nvSpPr>
        <p:spPr>
          <a:xfrm>
            <a:off x="2679992" y="2159983"/>
            <a:ext cx="6832016" cy="2588032"/>
          </a:xfrm>
          <a:prstGeom prst="rect">
            <a:avLst/>
          </a:prstGeom>
          <a:noFill/>
          <a:ln w="25400">
            <a:solidFill>
              <a:schemeClr val="bg1"/>
            </a:solidFill>
          </a:ln>
          <a:effectLst>
            <a:outerShdw blurRad="444500" dist="2540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a:p>
        </p:txBody>
      </p:sp>
      <p:sp>
        <p:nvSpPr>
          <p:cNvPr id="24" name="文本框 23"/>
          <p:cNvSpPr txBox="1"/>
          <p:nvPr/>
        </p:nvSpPr>
        <p:spPr>
          <a:xfrm>
            <a:off x="2866967" y="2443843"/>
            <a:ext cx="1680268" cy="2215991"/>
          </a:xfrm>
          <a:prstGeom prst="rect">
            <a:avLst/>
          </a:prstGeom>
          <a:noFill/>
        </p:spPr>
        <p:txBody>
          <a:bodyPr wrap="none" rtlCol="0">
            <a:spAutoFit/>
          </a:bodyPr>
          <a:lstStyle/>
          <a:p>
            <a:pPr algn="ctr"/>
            <a:r>
              <a:rPr lang="en-US" altLang="zh-CN" sz="13800" dirty="0">
                <a:solidFill>
                  <a:schemeClr val="bg1"/>
                </a:solidFill>
                <a:latin typeface="Agency FB" panose="020B0503020202020204" pitchFamily="34" charset="0"/>
              </a:rPr>
              <a:t>05</a:t>
            </a:r>
            <a:endParaRPr lang="zh-CN" altLang="en-US" sz="13800" dirty="0">
              <a:solidFill>
                <a:schemeClr val="bg1"/>
              </a:solidFill>
              <a:latin typeface="Agency FB" panose="020B0503020202020204" pitchFamily="34" charset="0"/>
            </a:endParaRPr>
          </a:p>
        </p:txBody>
      </p:sp>
      <p:sp>
        <p:nvSpPr>
          <p:cNvPr id="25" name="文本框 24"/>
          <p:cNvSpPr txBox="1"/>
          <p:nvPr/>
        </p:nvSpPr>
        <p:spPr>
          <a:xfrm>
            <a:off x="4911483" y="2716242"/>
            <a:ext cx="4238307" cy="1446550"/>
          </a:xfrm>
          <a:prstGeom prst="rect">
            <a:avLst/>
          </a:prstGeom>
          <a:noFill/>
        </p:spPr>
        <p:txBody>
          <a:bodyPr wrap="square" rtlCol="0">
            <a:spAutoFit/>
            <a:scene3d>
              <a:camera prst="orthographicFront"/>
              <a:lightRig rig="threePt" dir="t"/>
            </a:scene3d>
            <a:sp3d contourW="12700"/>
          </a:bodyPr>
          <a:lstStyle/>
          <a:p>
            <a:r>
              <a:rPr lang="en-US" altLang="zh-CN" sz="4400" b="1" dirty="0">
                <a:solidFill>
                  <a:schemeClr val="bg1"/>
                </a:solidFill>
                <a:latin typeface="思源黑体" panose="020B0500000000000000" pitchFamily="34" charset="-122"/>
                <a:ea typeface="思源黑体" panose="020B0500000000000000" pitchFamily="34" charset="-122"/>
              </a:rPr>
              <a:t>Discussion</a:t>
            </a:r>
          </a:p>
          <a:p>
            <a:r>
              <a:rPr lang="en-US" altLang="zh-CN" sz="4400" b="1" dirty="0">
                <a:solidFill>
                  <a:schemeClr val="bg1"/>
                </a:solidFill>
                <a:latin typeface="思源黑体" panose="020B0500000000000000" pitchFamily="34" charset="-122"/>
                <a:ea typeface="思源黑体" panose="020B0500000000000000" pitchFamily="34" charset="-122"/>
              </a:rPr>
              <a:t>Conclusions</a:t>
            </a:r>
            <a:endParaRPr lang="zh-CN" altLang="en-US" sz="4400" b="1" dirty="0">
              <a:solidFill>
                <a:schemeClr val="bg1"/>
              </a:solidFill>
              <a:latin typeface="思源黑体" panose="020B0500000000000000" pitchFamily="34" charset="-122"/>
              <a:ea typeface="思源黑体" panose="020B0500000000000000" pitchFamily="34" charset="-122"/>
            </a:endParaRPr>
          </a:p>
        </p:txBody>
      </p:sp>
      <p:cxnSp>
        <p:nvCxnSpPr>
          <p:cNvPr id="27" name="直接连接符 26"/>
          <p:cNvCxnSpPr/>
          <p:nvPr/>
        </p:nvCxnSpPr>
        <p:spPr>
          <a:xfrm>
            <a:off x="4702757" y="2832100"/>
            <a:ext cx="0" cy="1411944"/>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39326452"/>
      </p:ext>
    </p:extLst>
  </p:cSld>
  <p:clrMapOvr>
    <a:masterClrMapping/>
  </p:clrMapOvr>
  <p:transition spd="slow">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500" fill="hold"/>
                                        <p:tgtEl>
                                          <p:spTgt spid="15"/>
                                        </p:tgtEl>
                                        <p:attrNameLst>
                                          <p:attrName>ppt_w</p:attrName>
                                        </p:attrNameLst>
                                      </p:cBhvr>
                                      <p:tavLst>
                                        <p:tav tm="0">
                                          <p:val>
                                            <p:fltVal val="0"/>
                                          </p:val>
                                        </p:tav>
                                        <p:tav tm="100000">
                                          <p:val>
                                            <p:strVal val="#ppt_w"/>
                                          </p:val>
                                        </p:tav>
                                      </p:tavLst>
                                    </p:anim>
                                    <p:anim calcmode="lin" valueType="num">
                                      <p:cBhvr>
                                        <p:cTn id="8" dur="500" fill="hold"/>
                                        <p:tgtEl>
                                          <p:spTgt spid="15"/>
                                        </p:tgtEl>
                                        <p:attrNameLst>
                                          <p:attrName>ppt_h</p:attrName>
                                        </p:attrNameLst>
                                      </p:cBhvr>
                                      <p:tavLst>
                                        <p:tav tm="0">
                                          <p:val>
                                            <p:fltVal val="0"/>
                                          </p:val>
                                        </p:tav>
                                        <p:tav tm="100000">
                                          <p:val>
                                            <p:strVal val="#ppt_h"/>
                                          </p:val>
                                        </p:tav>
                                      </p:tavLst>
                                    </p:anim>
                                    <p:animEffect transition="in" filter="fade">
                                      <p:cBhvr>
                                        <p:cTn id="9" dur="500"/>
                                        <p:tgtEl>
                                          <p:spTgt spid="15"/>
                                        </p:tgtEl>
                                      </p:cBhvr>
                                    </p:animEffect>
                                  </p:childTnLst>
                                </p:cTn>
                              </p:par>
                              <p:par>
                                <p:cTn id="10" presetID="21" presetClass="entr" presetSubtype="8" fill="hold" grpId="0" nodeType="with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wheel(8)">
                                      <p:cBhvr>
                                        <p:cTn id="12" dur="1000"/>
                                        <p:tgtEl>
                                          <p:spTgt spid="17"/>
                                        </p:tgtEl>
                                      </p:cBhvr>
                                    </p:animEffect>
                                  </p:childTnLst>
                                </p:cTn>
                              </p:par>
                            </p:childTnLst>
                          </p:cTn>
                        </p:par>
                        <p:par>
                          <p:cTn id="13" fill="hold">
                            <p:stCondLst>
                              <p:cond delay="1000"/>
                            </p:stCondLst>
                            <p:childTnLst>
                              <p:par>
                                <p:cTn id="14" presetID="53" presetClass="entr" presetSubtype="16" fill="hold" grpId="0" nodeType="afterEffect">
                                  <p:stCondLst>
                                    <p:cond delay="0"/>
                                  </p:stCondLst>
                                  <p:childTnLst>
                                    <p:set>
                                      <p:cBhvr>
                                        <p:cTn id="15" dur="1" fill="hold">
                                          <p:stCondLst>
                                            <p:cond delay="0"/>
                                          </p:stCondLst>
                                        </p:cTn>
                                        <p:tgtEl>
                                          <p:spTgt spid="24"/>
                                        </p:tgtEl>
                                        <p:attrNameLst>
                                          <p:attrName>style.visibility</p:attrName>
                                        </p:attrNameLst>
                                      </p:cBhvr>
                                      <p:to>
                                        <p:strVal val="visible"/>
                                      </p:to>
                                    </p:set>
                                    <p:anim calcmode="lin" valueType="num">
                                      <p:cBhvr>
                                        <p:cTn id="16" dur="500" fill="hold"/>
                                        <p:tgtEl>
                                          <p:spTgt spid="24"/>
                                        </p:tgtEl>
                                        <p:attrNameLst>
                                          <p:attrName>ppt_w</p:attrName>
                                        </p:attrNameLst>
                                      </p:cBhvr>
                                      <p:tavLst>
                                        <p:tav tm="0">
                                          <p:val>
                                            <p:fltVal val="0"/>
                                          </p:val>
                                        </p:tav>
                                        <p:tav tm="100000">
                                          <p:val>
                                            <p:strVal val="#ppt_w"/>
                                          </p:val>
                                        </p:tav>
                                      </p:tavLst>
                                    </p:anim>
                                    <p:anim calcmode="lin" valueType="num">
                                      <p:cBhvr>
                                        <p:cTn id="17" dur="500" fill="hold"/>
                                        <p:tgtEl>
                                          <p:spTgt spid="24"/>
                                        </p:tgtEl>
                                        <p:attrNameLst>
                                          <p:attrName>ppt_h</p:attrName>
                                        </p:attrNameLst>
                                      </p:cBhvr>
                                      <p:tavLst>
                                        <p:tav tm="0">
                                          <p:val>
                                            <p:fltVal val="0"/>
                                          </p:val>
                                        </p:tav>
                                        <p:tav tm="100000">
                                          <p:val>
                                            <p:strVal val="#ppt_h"/>
                                          </p:val>
                                        </p:tav>
                                      </p:tavLst>
                                    </p:anim>
                                    <p:animEffect transition="in" filter="fade">
                                      <p:cBhvr>
                                        <p:cTn id="18" dur="500"/>
                                        <p:tgtEl>
                                          <p:spTgt spid="24"/>
                                        </p:tgtEl>
                                      </p:cBhvr>
                                    </p:animEffect>
                                  </p:childTnLst>
                                </p:cTn>
                              </p:par>
                            </p:childTnLst>
                          </p:cTn>
                        </p:par>
                        <p:par>
                          <p:cTn id="19" fill="hold">
                            <p:stCondLst>
                              <p:cond delay="1500"/>
                            </p:stCondLst>
                            <p:childTnLst>
                              <p:par>
                                <p:cTn id="20" presetID="22" presetClass="entr" presetSubtype="1" fill="hold" nodeType="after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wipe(up)">
                                      <p:cBhvr>
                                        <p:cTn id="22" dur="500"/>
                                        <p:tgtEl>
                                          <p:spTgt spid="27"/>
                                        </p:tgtEl>
                                      </p:cBhvr>
                                    </p:animEffect>
                                  </p:childTnLst>
                                </p:cTn>
                              </p:par>
                            </p:childTnLst>
                          </p:cTn>
                        </p:par>
                        <p:par>
                          <p:cTn id="23" fill="hold">
                            <p:stCondLst>
                              <p:cond delay="2000"/>
                            </p:stCondLst>
                            <p:childTnLst>
                              <p:par>
                                <p:cTn id="24" presetID="12" presetClass="entr" presetSubtype="2" fill="hold" grpId="0" nodeType="afterEffect">
                                  <p:stCondLst>
                                    <p:cond delay="0"/>
                                  </p:stCondLst>
                                  <p:childTnLst>
                                    <p:set>
                                      <p:cBhvr>
                                        <p:cTn id="25" dur="1" fill="hold">
                                          <p:stCondLst>
                                            <p:cond delay="0"/>
                                          </p:stCondLst>
                                        </p:cTn>
                                        <p:tgtEl>
                                          <p:spTgt spid="25"/>
                                        </p:tgtEl>
                                        <p:attrNameLst>
                                          <p:attrName>style.visibility</p:attrName>
                                        </p:attrNameLst>
                                      </p:cBhvr>
                                      <p:to>
                                        <p:strVal val="visible"/>
                                      </p:to>
                                    </p:set>
                                    <p:anim calcmode="lin" valueType="num">
                                      <p:cBhvr additive="base">
                                        <p:cTn id="26" dur="500"/>
                                        <p:tgtEl>
                                          <p:spTgt spid="25"/>
                                        </p:tgtEl>
                                        <p:attrNameLst>
                                          <p:attrName>ppt_x</p:attrName>
                                        </p:attrNameLst>
                                      </p:cBhvr>
                                      <p:tavLst>
                                        <p:tav tm="0">
                                          <p:val>
                                            <p:strVal val="#ppt_x+#ppt_w*1.125000"/>
                                          </p:val>
                                        </p:tav>
                                        <p:tav tm="100000">
                                          <p:val>
                                            <p:strVal val="#ppt_x"/>
                                          </p:val>
                                        </p:tav>
                                      </p:tavLst>
                                    </p:anim>
                                    <p:animEffect transition="in" filter="wipe(left)">
                                      <p:cBhvr>
                                        <p:cTn id="2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7" grpId="0" animBg="1"/>
      <p:bldP spid="24" grpId="0"/>
      <p:bldP spid="25"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nSpc>
                <a:spcPct val="120000"/>
              </a:lnSpc>
            </a:pPr>
            <a:r>
              <a:rPr lang="en-US" altLang="zh-CN" dirty="0"/>
              <a:t>Discussion</a:t>
            </a:r>
            <a:endParaRPr lang="zh-CN" altLang="en-US" dirty="0"/>
          </a:p>
        </p:txBody>
      </p:sp>
      <p:sp>
        <p:nvSpPr>
          <p:cNvPr id="28" name="椭圆 27"/>
          <p:cNvSpPr/>
          <p:nvPr/>
        </p:nvSpPr>
        <p:spPr>
          <a:xfrm>
            <a:off x="2843997" y="1981087"/>
            <a:ext cx="767152" cy="767152"/>
          </a:xfrm>
          <a:prstGeom prst="ellipse">
            <a:avLst/>
          </a:prstGeom>
          <a:solidFill>
            <a:srgbClr val="244C8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lnSpc>
                <a:spcPct val="120000"/>
              </a:lnSpc>
            </a:pPr>
            <a:endParaRPr lang="zh-CN" altLang="en-US" sz="1015" dirty="0">
              <a:solidFill>
                <a:srgbClr val="FFFFFF"/>
              </a:solidFill>
              <a:latin typeface="思源黑体" panose="020B0500000000000000" pitchFamily="34" charset="-122"/>
              <a:ea typeface="思源黑体" panose="020B0500000000000000" pitchFamily="34" charset="-122"/>
            </a:endParaRPr>
          </a:p>
        </p:txBody>
      </p:sp>
      <p:sp>
        <p:nvSpPr>
          <p:cNvPr id="29" name="椭圆 28"/>
          <p:cNvSpPr/>
          <p:nvPr/>
        </p:nvSpPr>
        <p:spPr>
          <a:xfrm>
            <a:off x="2843997" y="2896460"/>
            <a:ext cx="767152" cy="767152"/>
          </a:xfrm>
          <a:prstGeom prst="ellipse">
            <a:avLst/>
          </a:prstGeom>
          <a:solidFill>
            <a:srgbClr val="244C8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lnSpc>
                <a:spcPct val="120000"/>
              </a:lnSpc>
            </a:pPr>
            <a:endParaRPr lang="zh-CN" altLang="en-US" sz="1015" dirty="0">
              <a:solidFill>
                <a:srgbClr val="FFFFFF"/>
              </a:solidFill>
              <a:latin typeface="思源黑体" panose="020B0500000000000000" pitchFamily="34" charset="-122"/>
              <a:ea typeface="思源黑体" panose="020B0500000000000000" pitchFamily="34" charset="-122"/>
            </a:endParaRPr>
          </a:p>
        </p:txBody>
      </p:sp>
      <p:sp>
        <p:nvSpPr>
          <p:cNvPr id="30" name="椭圆 29"/>
          <p:cNvSpPr/>
          <p:nvPr/>
        </p:nvSpPr>
        <p:spPr>
          <a:xfrm>
            <a:off x="2843997" y="3801458"/>
            <a:ext cx="767152" cy="767152"/>
          </a:xfrm>
          <a:prstGeom prst="ellipse">
            <a:avLst/>
          </a:prstGeom>
          <a:solidFill>
            <a:srgbClr val="244C8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lnSpc>
                <a:spcPct val="120000"/>
              </a:lnSpc>
            </a:pPr>
            <a:endParaRPr lang="zh-CN" altLang="en-US" sz="1015" dirty="0">
              <a:solidFill>
                <a:srgbClr val="FFFFFF"/>
              </a:solidFill>
              <a:latin typeface="思源黑体" panose="020B0500000000000000" pitchFamily="34" charset="-122"/>
              <a:ea typeface="思源黑体" panose="020B0500000000000000" pitchFamily="34" charset="-122"/>
            </a:endParaRPr>
          </a:p>
        </p:txBody>
      </p:sp>
      <p:sp>
        <p:nvSpPr>
          <p:cNvPr id="31" name="椭圆 30"/>
          <p:cNvSpPr/>
          <p:nvPr/>
        </p:nvSpPr>
        <p:spPr>
          <a:xfrm>
            <a:off x="2843997" y="4692626"/>
            <a:ext cx="767152" cy="767152"/>
          </a:xfrm>
          <a:prstGeom prst="ellipse">
            <a:avLst/>
          </a:prstGeom>
          <a:solidFill>
            <a:srgbClr val="244C8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lnSpc>
                <a:spcPct val="120000"/>
              </a:lnSpc>
            </a:pPr>
            <a:endParaRPr lang="zh-CN" altLang="en-US" sz="1015" dirty="0">
              <a:solidFill>
                <a:srgbClr val="FFFFFF"/>
              </a:solidFill>
              <a:latin typeface="思源黑体" panose="020B0500000000000000" pitchFamily="34" charset="-122"/>
              <a:ea typeface="思源黑体" panose="020B0500000000000000" pitchFamily="34" charset="-122"/>
            </a:endParaRPr>
          </a:p>
        </p:txBody>
      </p:sp>
      <p:sp>
        <p:nvSpPr>
          <p:cNvPr id="32" name="椭圆 18"/>
          <p:cNvSpPr/>
          <p:nvPr/>
        </p:nvSpPr>
        <p:spPr>
          <a:xfrm flipH="1">
            <a:off x="2305633" y="2252971"/>
            <a:ext cx="233434" cy="223381"/>
          </a:xfrm>
          <a:custGeom>
            <a:avLst/>
            <a:gdLst>
              <a:gd name="T0" fmla="*/ 209 w 209"/>
              <a:gd name="T1" fmla="*/ 0 h 200"/>
              <a:gd name="T2" fmla="*/ 145 w 209"/>
              <a:gd name="T3" fmla="*/ 100 h 200"/>
              <a:gd name="T4" fmla="*/ 209 w 209"/>
              <a:gd name="T5" fmla="*/ 200 h 200"/>
              <a:gd name="T6" fmla="*/ 0 w 209"/>
              <a:gd name="T7" fmla="*/ 100 h 200"/>
              <a:gd name="T8" fmla="*/ 209 w 209"/>
              <a:gd name="T9" fmla="*/ 0 h 200"/>
            </a:gdLst>
            <a:ahLst/>
            <a:cxnLst>
              <a:cxn ang="0">
                <a:pos x="T0" y="T1"/>
              </a:cxn>
              <a:cxn ang="0">
                <a:pos x="T2" y="T3"/>
              </a:cxn>
              <a:cxn ang="0">
                <a:pos x="T4" y="T5"/>
              </a:cxn>
              <a:cxn ang="0">
                <a:pos x="T6" y="T7"/>
              </a:cxn>
              <a:cxn ang="0">
                <a:pos x="T8" y="T9"/>
              </a:cxn>
            </a:cxnLst>
            <a:rect l="0" t="0" r="r" b="b"/>
            <a:pathLst>
              <a:path w="209" h="200">
                <a:moveTo>
                  <a:pt x="209" y="0"/>
                </a:moveTo>
                <a:lnTo>
                  <a:pt x="145" y="100"/>
                </a:lnTo>
                <a:lnTo>
                  <a:pt x="209" y="200"/>
                </a:lnTo>
                <a:lnTo>
                  <a:pt x="0" y="100"/>
                </a:lnTo>
                <a:lnTo>
                  <a:pt x="209" y="0"/>
                </a:lnTo>
                <a:close/>
              </a:path>
            </a:pathLst>
          </a:custGeom>
          <a:solidFill>
            <a:srgbClr val="244C8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lang="zh-CN" altLang="en-US" sz="1350"/>
          </a:p>
        </p:txBody>
      </p:sp>
      <p:sp>
        <p:nvSpPr>
          <p:cNvPr id="33" name="椭圆 18"/>
          <p:cNvSpPr/>
          <p:nvPr/>
        </p:nvSpPr>
        <p:spPr>
          <a:xfrm flipH="1">
            <a:off x="2305633" y="3168344"/>
            <a:ext cx="233434" cy="223381"/>
          </a:xfrm>
          <a:custGeom>
            <a:avLst/>
            <a:gdLst>
              <a:gd name="T0" fmla="*/ 209 w 209"/>
              <a:gd name="T1" fmla="*/ 0 h 200"/>
              <a:gd name="T2" fmla="*/ 145 w 209"/>
              <a:gd name="T3" fmla="*/ 100 h 200"/>
              <a:gd name="T4" fmla="*/ 209 w 209"/>
              <a:gd name="T5" fmla="*/ 200 h 200"/>
              <a:gd name="T6" fmla="*/ 0 w 209"/>
              <a:gd name="T7" fmla="*/ 100 h 200"/>
              <a:gd name="T8" fmla="*/ 209 w 209"/>
              <a:gd name="T9" fmla="*/ 0 h 200"/>
            </a:gdLst>
            <a:ahLst/>
            <a:cxnLst>
              <a:cxn ang="0">
                <a:pos x="T0" y="T1"/>
              </a:cxn>
              <a:cxn ang="0">
                <a:pos x="T2" y="T3"/>
              </a:cxn>
              <a:cxn ang="0">
                <a:pos x="T4" y="T5"/>
              </a:cxn>
              <a:cxn ang="0">
                <a:pos x="T6" y="T7"/>
              </a:cxn>
              <a:cxn ang="0">
                <a:pos x="T8" y="T9"/>
              </a:cxn>
            </a:cxnLst>
            <a:rect l="0" t="0" r="r" b="b"/>
            <a:pathLst>
              <a:path w="209" h="200">
                <a:moveTo>
                  <a:pt x="209" y="0"/>
                </a:moveTo>
                <a:lnTo>
                  <a:pt x="145" y="100"/>
                </a:lnTo>
                <a:lnTo>
                  <a:pt x="209" y="200"/>
                </a:lnTo>
                <a:lnTo>
                  <a:pt x="0" y="100"/>
                </a:lnTo>
                <a:lnTo>
                  <a:pt x="209" y="0"/>
                </a:lnTo>
                <a:close/>
              </a:path>
            </a:pathLst>
          </a:custGeom>
          <a:solidFill>
            <a:srgbClr val="244C8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lang="zh-CN" altLang="en-US" sz="1350"/>
          </a:p>
        </p:txBody>
      </p:sp>
      <p:sp>
        <p:nvSpPr>
          <p:cNvPr id="34" name="椭圆 18"/>
          <p:cNvSpPr/>
          <p:nvPr/>
        </p:nvSpPr>
        <p:spPr>
          <a:xfrm flipH="1">
            <a:off x="2305633" y="4073342"/>
            <a:ext cx="233434" cy="223381"/>
          </a:xfrm>
          <a:custGeom>
            <a:avLst/>
            <a:gdLst>
              <a:gd name="T0" fmla="*/ 209 w 209"/>
              <a:gd name="T1" fmla="*/ 0 h 200"/>
              <a:gd name="T2" fmla="*/ 145 w 209"/>
              <a:gd name="T3" fmla="*/ 100 h 200"/>
              <a:gd name="T4" fmla="*/ 209 w 209"/>
              <a:gd name="T5" fmla="*/ 200 h 200"/>
              <a:gd name="T6" fmla="*/ 0 w 209"/>
              <a:gd name="T7" fmla="*/ 100 h 200"/>
              <a:gd name="T8" fmla="*/ 209 w 209"/>
              <a:gd name="T9" fmla="*/ 0 h 200"/>
            </a:gdLst>
            <a:ahLst/>
            <a:cxnLst>
              <a:cxn ang="0">
                <a:pos x="T0" y="T1"/>
              </a:cxn>
              <a:cxn ang="0">
                <a:pos x="T2" y="T3"/>
              </a:cxn>
              <a:cxn ang="0">
                <a:pos x="T4" y="T5"/>
              </a:cxn>
              <a:cxn ang="0">
                <a:pos x="T6" y="T7"/>
              </a:cxn>
              <a:cxn ang="0">
                <a:pos x="T8" y="T9"/>
              </a:cxn>
            </a:cxnLst>
            <a:rect l="0" t="0" r="r" b="b"/>
            <a:pathLst>
              <a:path w="209" h="200">
                <a:moveTo>
                  <a:pt x="209" y="0"/>
                </a:moveTo>
                <a:lnTo>
                  <a:pt x="145" y="100"/>
                </a:lnTo>
                <a:lnTo>
                  <a:pt x="209" y="200"/>
                </a:lnTo>
                <a:lnTo>
                  <a:pt x="0" y="100"/>
                </a:lnTo>
                <a:lnTo>
                  <a:pt x="209" y="0"/>
                </a:lnTo>
                <a:close/>
              </a:path>
            </a:pathLst>
          </a:custGeom>
          <a:solidFill>
            <a:srgbClr val="244C8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lang="zh-CN" altLang="en-US" sz="1350"/>
          </a:p>
        </p:txBody>
      </p:sp>
      <p:sp>
        <p:nvSpPr>
          <p:cNvPr id="35" name="椭圆 18"/>
          <p:cNvSpPr/>
          <p:nvPr/>
        </p:nvSpPr>
        <p:spPr>
          <a:xfrm flipH="1">
            <a:off x="2305633" y="4964510"/>
            <a:ext cx="233434" cy="223381"/>
          </a:xfrm>
          <a:custGeom>
            <a:avLst/>
            <a:gdLst>
              <a:gd name="T0" fmla="*/ 209 w 209"/>
              <a:gd name="T1" fmla="*/ 0 h 200"/>
              <a:gd name="T2" fmla="*/ 145 w 209"/>
              <a:gd name="T3" fmla="*/ 100 h 200"/>
              <a:gd name="T4" fmla="*/ 209 w 209"/>
              <a:gd name="T5" fmla="*/ 200 h 200"/>
              <a:gd name="T6" fmla="*/ 0 w 209"/>
              <a:gd name="T7" fmla="*/ 100 h 200"/>
              <a:gd name="T8" fmla="*/ 209 w 209"/>
              <a:gd name="T9" fmla="*/ 0 h 200"/>
            </a:gdLst>
            <a:ahLst/>
            <a:cxnLst>
              <a:cxn ang="0">
                <a:pos x="T0" y="T1"/>
              </a:cxn>
              <a:cxn ang="0">
                <a:pos x="T2" y="T3"/>
              </a:cxn>
              <a:cxn ang="0">
                <a:pos x="T4" y="T5"/>
              </a:cxn>
              <a:cxn ang="0">
                <a:pos x="T6" y="T7"/>
              </a:cxn>
              <a:cxn ang="0">
                <a:pos x="T8" y="T9"/>
              </a:cxn>
            </a:cxnLst>
            <a:rect l="0" t="0" r="r" b="b"/>
            <a:pathLst>
              <a:path w="209" h="200">
                <a:moveTo>
                  <a:pt x="209" y="0"/>
                </a:moveTo>
                <a:lnTo>
                  <a:pt x="145" y="100"/>
                </a:lnTo>
                <a:lnTo>
                  <a:pt x="209" y="200"/>
                </a:lnTo>
                <a:lnTo>
                  <a:pt x="0" y="100"/>
                </a:lnTo>
                <a:lnTo>
                  <a:pt x="209" y="0"/>
                </a:lnTo>
                <a:close/>
              </a:path>
            </a:pathLst>
          </a:custGeom>
          <a:solidFill>
            <a:srgbClr val="244C8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lang="zh-CN" altLang="en-US" sz="1350"/>
          </a:p>
        </p:txBody>
      </p:sp>
      <p:sp>
        <p:nvSpPr>
          <p:cNvPr id="36" name="椭圆 20"/>
          <p:cNvSpPr/>
          <p:nvPr/>
        </p:nvSpPr>
        <p:spPr>
          <a:xfrm>
            <a:off x="3057277" y="2194367"/>
            <a:ext cx="340591" cy="340591"/>
          </a:xfrm>
          <a:custGeom>
            <a:avLst/>
            <a:gdLst>
              <a:gd name="connsiteX0" fmla="*/ 157638 w 338138"/>
              <a:gd name="connsiteY0" fmla="*/ 144463 h 338138"/>
              <a:gd name="connsiteX1" fmla="*/ 165544 w 338138"/>
              <a:gd name="connsiteY1" fmla="*/ 148443 h 338138"/>
              <a:gd name="connsiteX2" fmla="*/ 249865 w 338138"/>
              <a:gd name="connsiteY2" fmla="*/ 233341 h 338138"/>
              <a:gd name="connsiteX3" fmla="*/ 280167 w 338138"/>
              <a:gd name="connsiteY3" fmla="*/ 232015 h 338138"/>
              <a:gd name="connsiteX4" fmla="*/ 286755 w 338138"/>
              <a:gd name="connsiteY4" fmla="*/ 234668 h 338138"/>
              <a:gd name="connsiteX5" fmla="*/ 335503 w 338138"/>
              <a:gd name="connsiteY5" fmla="*/ 283750 h 338138"/>
              <a:gd name="connsiteX6" fmla="*/ 338138 w 338138"/>
              <a:gd name="connsiteY6" fmla="*/ 293036 h 338138"/>
              <a:gd name="connsiteX7" fmla="*/ 330233 w 338138"/>
              <a:gd name="connsiteY7" fmla="*/ 298342 h 338138"/>
              <a:gd name="connsiteX8" fmla="*/ 311788 w 338138"/>
              <a:gd name="connsiteY8" fmla="*/ 303648 h 338138"/>
              <a:gd name="connsiteX9" fmla="*/ 303883 w 338138"/>
              <a:gd name="connsiteY9" fmla="*/ 310281 h 338138"/>
              <a:gd name="connsiteX10" fmla="*/ 299930 w 338138"/>
              <a:gd name="connsiteY10" fmla="*/ 331505 h 338138"/>
              <a:gd name="connsiteX11" fmla="*/ 293343 w 338138"/>
              <a:gd name="connsiteY11" fmla="*/ 338138 h 338138"/>
              <a:gd name="connsiteX12" fmla="*/ 290708 w 338138"/>
              <a:gd name="connsiteY12" fmla="*/ 338138 h 338138"/>
              <a:gd name="connsiteX13" fmla="*/ 284120 w 338138"/>
              <a:gd name="connsiteY13" fmla="*/ 335485 h 338138"/>
              <a:gd name="connsiteX14" fmla="*/ 235372 w 338138"/>
              <a:gd name="connsiteY14" fmla="*/ 286403 h 338138"/>
              <a:gd name="connsiteX15" fmla="*/ 232737 w 338138"/>
              <a:gd name="connsiteY15" fmla="*/ 279770 h 338138"/>
              <a:gd name="connsiteX16" fmla="*/ 234054 w 338138"/>
              <a:gd name="connsiteY16" fmla="*/ 249260 h 338138"/>
              <a:gd name="connsiteX17" fmla="*/ 149733 w 338138"/>
              <a:gd name="connsiteY17" fmla="*/ 164361 h 338138"/>
              <a:gd name="connsiteX18" fmla="*/ 149733 w 338138"/>
              <a:gd name="connsiteY18" fmla="*/ 148443 h 338138"/>
              <a:gd name="connsiteX19" fmla="*/ 157638 w 338138"/>
              <a:gd name="connsiteY19" fmla="*/ 144463 h 338138"/>
              <a:gd name="connsiteX20" fmla="*/ 145922 w 338138"/>
              <a:gd name="connsiteY20" fmla="*/ 120650 h 338138"/>
              <a:gd name="connsiteX21" fmla="*/ 169863 w 338138"/>
              <a:gd name="connsiteY21" fmla="*/ 137383 h 338138"/>
              <a:gd name="connsiteX22" fmla="*/ 157893 w 338138"/>
              <a:gd name="connsiteY22" fmla="*/ 133522 h 338138"/>
              <a:gd name="connsiteX23" fmla="*/ 141931 w 338138"/>
              <a:gd name="connsiteY23" fmla="*/ 141245 h 338138"/>
              <a:gd name="connsiteX24" fmla="*/ 137941 w 338138"/>
              <a:gd name="connsiteY24" fmla="*/ 168275 h 338138"/>
              <a:gd name="connsiteX25" fmla="*/ 120650 w 338138"/>
              <a:gd name="connsiteY25" fmla="*/ 145106 h 338138"/>
              <a:gd name="connsiteX26" fmla="*/ 145922 w 338138"/>
              <a:gd name="connsiteY26" fmla="*/ 120650 h 338138"/>
              <a:gd name="connsiteX27" fmla="*/ 146051 w 338138"/>
              <a:gd name="connsiteY27" fmla="*/ 60325 h 338138"/>
              <a:gd name="connsiteX28" fmla="*/ 230188 w 338138"/>
              <a:gd name="connsiteY28" fmla="*/ 145257 h 338138"/>
              <a:gd name="connsiteX29" fmla="*/ 219671 w 338138"/>
              <a:gd name="connsiteY29" fmla="*/ 186395 h 338138"/>
              <a:gd name="connsiteX30" fmla="*/ 193378 w 338138"/>
              <a:gd name="connsiteY30" fmla="*/ 161181 h 338138"/>
              <a:gd name="connsiteX31" fmla="*/ 196007 w 338138"/>
              <a:gd name="connsiteY31" fmla="*/ 145257 h 338138"/>
              <a:gd name="connsiteX32" fmla="*/ 146051 w 338138"/>
              <a:gd name="connsiteY32" fmla="*/ 94828 h 338138"/>
              <a:gd name="connsiteX33" fmla="*/ 96094 w 338138"/>
              <a:gd name="connsiteY33" fmla="*/ 145257 h 338138"/>
              <a:gd name="connsiteX34" fmla="*/ 146051 w 338138"/>
              <a:gd name="connsiteY34" fmla="*/ 195685 h 338138"/>
              <a:gd name="connsiteX35" fmla="*/ 161827 w 338138"/>
              <a:gd name="connsiteY35" fmla="*/ 193031 h 338138"/>
              <a:gd name="connsiteX36" fmla="*/ 188119 w 338138"/>
              <a:gd name="connsiteY36" fmla="*/ 219572 h 338138"/>
              <a:gd name="connsiteX37" fmla="*/ 146051 w 338138"/>
              <a:gd name="connsiteY37" fmla="*/ 230188 h 338138"/>
              <a:gd name="connsiteX38" fmla="*/ 61913 w 338138"/>
              <a:gd name="connsiteY38" fmla="*/ 145257 h 338138"/>
              <a:gd name="connsiteX39" fmla="*/ 146051 w 338138"/>
              <a:gd name="connsiteY39" fmla="*/ 60325 h 338138"/>
              <a:gd name="connsiteX40" fmla="*/ 145257 w 338138"/>
              <a:gd name="connsiteY40" fmla="*/ 0 h 338138"/>
              <a:gd name="connsiteX41" fmla="*/ 290513 w 338138"/>
              <a:gd name="connsiteY41" fmla="*/ 145257 h 338138"/>
              <a:gd name="connsiteX42" fmla="*/ 269385 w 338138"/>
              <a:gd name="connsiteY42" fmla="*/ 221846 h 338138"/>
              <a:gd name="connsiteX43" fmla="*/ 254859 w 338138"/>
              <a:gd name="connsiteY43" fmla="*/ 221846 h 338138"/>
              <a:gd name="connsiteX44" fmla="*/ 239013 w 338138"/>
              <a:gd name="connsiteY44" fmla="*/ 206000 h 338138"/>
              <a:gd name="connsiteX45" fmla="*/ 256180 w 338138"/>
              <a:gd name="connsiteY45" fmla="*/ 145257 h 338138"/>
              <a:gd name="connsiteX46" fmla="*/ 145257 w 338138"/>
              <a:gd name="connsiteY46" fmla="*/ 34333 h 338138"/>
              <a:gd name="connsiteX47" fmla="*/ 34333 w 338138"/>
              <a:gd name="connsiteY47" fmla="*/ 145257 h 338138"/>
              <a:gd name="connsiteX48" fmla="*/ 145257 w 338138"/>
              <a:gd name="connsiteY48" fmla="*/ 256180 h 338138"/>
              <a:gd name="connsiteX49" fmla="*/ 206000 w 338138"/>
              <a:gd name="connsiteY49" fmla="*/ 239013 h 338138"/>
              <a:gd name="connsiteX50" fmla="*/ 221847 w 338138"/>
              <a:gd name="connsiteY50" fmla="*/ 254859 h 338138"/>
              <a:gd name="connsiteX51" fmla="*/ 221847 w 338138"/>
              <a:gd name="connsiteY51" fmla="*/ 269385 h 338138"/>
              <a:gd name="connsiteX52" fmla="*/ 145257 w 338138"/>
              <a:gd name="connsiteY52" fmla="*/ 290513 h 338138"/>
              <a:gd name="connsiteX53" fmla="*/ 0 w 338138"/>
              <a:gd name="connsiteY53" fmla="*/ 145257 h 338138"/>
              <a:gd name="connsiteX54" fmla="*/ 145257 w 338138"/>
              <a:gd name="connsiteY54" fmla="*/ 0 h 338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338138" h="338138">
                <a:moveTo>
                  <a:pt x="157638" y="144463"/>
                </a:moveTo>
                <a:cubicBezTo>
                  <a:pt x="160273" y="144463"/>
                  <a:pt x="162908" y="145790"/>
                  <a:pt x="165544" y="148443"/>
                </a:cubicBezTo>
                <a:cubicBezTo>
                  <a:pt x="165544" y="148443"/>
                  <a:pt x="165544" y="148443"/>
                  <a:pt x="249865" y="233341"/>
                </a:cubicBezTo>
                <a:cubicBezTo>
                  <a:pt x="249865" y="233341"/>
                  <a:pt x="249865" y="233341"/>
                  <a:pt x="280167" y="232015"/>
                </a:cubicBezTo>
                <a:cubicBezTo>
                  <a:pt x="282803" y="232015"/>
                  <a:pt x="285438" y="233341"/>
                  <a:pt x="286755" y="234668"/>
                </a:cubicBezTo>
                <a:cubicBezTo>
                  <a:pt x="286755" y="234668"/>
                  <a:pt x="286755" y="234668"/>
                  <a:pt x="335503" y="283750"/>
                </a:cubicBezTo>
                <a:cubicBezTo>
                  <a:pt x="338138" y="286403"/>
                  <a:pt x="338138" y="289056"/>
                  <a:pt x="338138" y="293036"/>
                </a:cubicBezTo>
                <a:cubicBezTo>
                  <a:pt x="336821" y="295689"/>
                  <a:pt x="334186" y="298342"/>
                  <a:pt x="330233" y="298342"/>
                </a:cubicBezTo>
                <a:cubicBezTo>
                  <a:pt x="330233" y="298342"/>
                  <a:pt x="330233" y="298342"/>
                  <a:pt x="311788" y="303648"/>
                </a:cubicBezTo>
                <a:cubicBezTo>
                  <a:pt x="307835" y="303648"/>
                  <a:pt x="305200" y="306301"/>
                  <a:pt x="303883" y="310281"/>
                </a:cubicBezTo>
                <a:cubicBezTo>
                  <a:pt x="303883" y="310281"/>
                  <a:pt x="303883" y="310281"/>
                  <a:pt x="299930" y="331505"/>
                </a:cubicBezTo>
                <a:cubicBezTo>
                  <a:pt x="298613" y="334158"/>
                  <a:pt x="295978" y="336812"/>
                  <a:pt x="293343" y="338138"/>
                </a:cubicBezTo>
                <a:cubicBezTo>
                  <a:pt x="292025" y="338138"/>
                  <a:pt x="292025" y="338138"/>
                  <a:pt x="290708" y="338138"/>
                </a:cubicBezTo>
                <a:cubicBezTo>
                  <a:pt x="288073" y="338138"/>
                  <a:pt x="285438" y="336812"/>
                  <a:pt x="284120" y="335485"/>
                </a:cubicBezTo>
                <a:cubicBezTo>
                  <a:pt x="284120" y="335485"/>
                  <a:pt x="284120" y="335485"/>
                  <a:pt x="235372" y="286403"/>
                </a:cubicBezTo>
                <a:cubicBezTo>
                  <a:pt x="232737" y="283750"/>
                  <a:pt x="232737" y="281097"/>
                  <a:pt x="232737" y="279770"/>
                </a:cubicBezTo>
                <a:cubicBezTo>
                  <a:pt x="232737" y="279770"/>
                  <a:pt x="232737" y="279770"/>
                  <a:pt x="234054" y="249260"/>
                </a:cubicBezTo>
                <a:cubicBezTo>
                  <a:pt x="234054" y="249260"/>
                  <a:pt x="234054" y="249260"/>
                  <a:pt x="149733" y="164361"/>
                </a:cubicBezTo>
                <a:cubicBezTo>
                  <a:pt x="144463" y="159055"/>
                  <a:pt x="144463" y="152422"/>
                  <a:pt x="149733" y="148443"/>
                </a:cubicBezTo>
                <a:cubicBezTo>
                  <a:pt x="151051" y="145790"/>
                  <a:pt x="155003" y="144463"/>
                  <a:pt x="157638" y="144463"/>
                </a:cubicBezTo>
                <a:close/>
                <a:moveTo>
                  <a:pt x="145922" y="120650"/>
                </a:moveTo>
                <a:cubicBezTo>
                  <a:pt x="157893" y="120650"/>
                  <a:pt x="167203" y="128373"/>
                  <a:pt x="169863" y="137383"/>
                </a:cubicBezTo>
                <a:cubicBezTo>
                  <a:pt x="167203" y="134809"/>
                  <a:pt x="161883" y="133522"/>
                  <a:pt x="157893" y="133522"/>
                </a:cubicBezTo>
                <a:cubicBezTo>
                  <a:pt x="151242" y="133522"/>
                  <a:pt x="145922" y="136096"/>
                  <a:pt x="141931" y="141245"/>
                </a:cubicBezTo>
                <a:cubicBezTo>
                  <a:pt x="133951" y="147680"/>
                  <a:pt x="132620" y="160552"/>
                  <a:pt x="137941" y="168275"/>
                </a:cubicBezTo>
                <a:cubicBezTo>
                  <a:pt x="128630" y="165701"/>
                  <a:pt x="120650" y="156691"/>
                  <a:pt x="120650" y="145106"/>
                </a:cubicBezTo>
                <a:cubicBezTo>
                  <a:pt x="120650" y="132234"/>
                  <a:pt x="132620" y="120650"/>
                  <a:pt x="145922" y="120650"/>
                </a:cubicBezTo>
                <a:close/>
                <a:moveTo>
                  <a:pt x="146051" y="60325"/>
                </a:moveTo>
                <a:cubicBezTo>
                  <a:pt x="192063" y="60325"/>
                  <a:pt x="230188" y="98810"/>
                  <a:pt x="230188" y="145257"/>
                </a:cubicBezTo>
                <a:cubicBezTo>
                  <a:pt x="230188" y="159854"/>
                  <a:pt x="226244" y="174452"/>
                  <a:pt x="219671" y="186395"/>
                </a:cubicBezTo>
                <a:lnTo>
                  <a:pt x="193378" y="161181"/>
                </a:lnTo>
                <a:cubicBezTo>
                  <a:pt x="196007" y="155873"/>
                  <a:pt x="196007" y="150565"/>
                  <a:pt x="196007" y="145257"/>
                </a:cubicBezTo>
                <a:cubicBezTo>
                  <a:pt x="196007" y="117388"/>
                  <a:pt x="173658" y="94828"/>
                  <a:pt x="146051" y="94828"/>
                </a:cubicBezTo>
                <a:cubicBezTo>
                  <a:pt x="118443" y="94828"/>
                  <a:pt x="96094" y="117388"/>
                  <a:pt x="96094" y="145257"/>
                </a:cubicBezTo>
                <a:cubicBezTo>
                  <a:pt x="96094" y="173125"/>
                  <a:pt x="118443" y="195685"/>
                  <a:pt x="146051" y="195685"/>
                </a:cubicBezTo>
                <a:cubicBezTo>
                  <a:pt x="151309" y="195685"/>
                  <a:pt x="156568" y="194358"/>
                  <a:pt x="161827" y="193031"/>
                </a:cubicBezTo>
                <a:cubicBezTo>
                  <a:pt x="161827" y="193031"/>
                  <a:pt x="161827" y="193031"/>
                  <a:pt x="188119" y="219572"/>
                </a:cubicBezTo>
                <a:cubicBezTo>
                  <a:pt x="174973" y="226207"/>
                  <a:pt x="161827" y="230188"/>
                  <a:pt x="146051" y="230188"/>
                </a:cubicBezTo>
                <a:cubicBezTo>
                  <a:pt x="100038" y="230188"/>
                  <a:pt x="61913" y="191703"/>
                  <a:pt x="61913" y="145257"/>
                </a:cubicBezTo>
                <a:cubicBezTo>
                  <a:pt x="61913" y="98810"/>
                  <a:pt x="100038" y="60325"/>
                  <a:pt x="146051" y="60325"/>
                </a:cubicBezTo>
                <a:close/>
                <a:moveTo>
                  <a:pt x="145257" y="0"/>
                </a:moveTo>
                <a:cubicBezTo>
                  <a:pt x="225808" y="0"/>
                  <a:pt x="290513" y="64705"/>
                  <a:pt x="290513" y="145257"/>
                </a:cubicBezTo>
                <a:cubicBezTo>
                  <a:pt x="290513" y="172987"/>
                  <a:pt x="282590" y="199398"/>
                  <a:pt x="269385" y="221846"/>
                </a:cubicBezTo>
                <a:cubicBezTo>
                  <a:pt x="269385" y="221846"/>
                  <a:pt x="269385" y="221846"/>
                  <a:pt x="254859" y="221846"/>
                </a:cubicBezTo>
                <a:cubicBezTo>
                  <a:pt x="254859" y="221846"/>
                  <a:pt x="254859" y="221846"/>
                  <a:pt x="239013" y="206000"/>
                </a:cubicBezTo>
                <a:cubicBezTo>
                  <a:pt x="249577" y="188833"/>
                  <a:pt x="256180" y="167705"/>
                  <a:pt x="256180" y="145257"/>
                </a:cubicBezTo>
                <a:cubicBezTo>
                  <a:pt x="256180" y="84513"/>
                  <a:pt x="207321" y="34333"/>
                  <a:pt x="145257" y="34333"/>
                </a:cubicBezTo>
                <a:cubicBezTo>
                  <a:pt x="84513" y="34333"/>
                  <a:pt x="34333" y="84513"/>
                  <a:pt x="34333" y="145257"/>
                </a:cubicBezTo>
                <a:cubicBezTo>
                  <a:pt x="34333" y="207321"/>
                  <a:pt x="84513" y="256180"/>
                  <a:pt x="145257" y="256180"/>
                </a:cubicBezTo>
                <a:cubicBezTo>
                  <a:pt x="167705" y="256180"/>
                  <a:pt x="188834" y="249577"/>
                  <a:pt x="206000" y="239013"/>
                </a:cubicBezTo>
                <a:cubicBezTo>
                  <a:pt x="206000" y="239013"/>
                  <a:pt x="206000" y="239013"/>
                  <a:pt x="221847" y="254859"/>
                </a:cubicBezTo>
                <a:cubicBezTo>
                  <a:pt x="221847" y="254859"/>
                  <a:pt x="221847" y="254859"/>
                  <a:pt x="221847" y="269385"/>
                </a:cubicBezTo>
                <a:cubicBezTo>
                  <a:pt x="199398" y="282590"/>
                  <a:pt x="172988" y="290513"/>
                  <a:pt x="145257" y="290513"/>
                </a:cubicBezTo>
                <a:cubicBezTo>
                  <a:pt x="64705" y="290513"/>
                  <a:pt x="0" y="225808"/>
                  <a:pt x="0" y="145257"/>
                </a:cubicBezTo>
                <a:cubicBezTo>
                  <a:pt x="0" y="64705"/>
                  <a:pt x="64705" y="0"/>
                  <a:pt x="145257" y="0"/>
                </a:cubicBezTo>
                <a:close/>
              </a:path>
            </a:pathLst>
          </a:custGeom>
          <a:solidFill>
            <a:schemeClr val="bg1"/>
          </a:solidFill>
          <a:ln>
            <a:noFill/>
          </a:ln>
          <a:effectLst>
            <a:outerShdw blurRad="203200" dist="63500" dir="5400000" algn="t" rotWithShape="0">
              <a:prstClr val="black">
                <a:alpha val="7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lang="zh-CN" altLang="en-US" sz="1350" dirty="0">
              <a:solidFill>
                <a:srgbClr val="FFFFFF"/>
              </a:solidFill>
              <a:latin typeface="思源黑体" panose="020B0500000000000000" pitchFamily="34" charset="-122"/>
              <a:ea typeface="思源黑体" panose="020B0500000000000000" pitchFamily="34" charset="-122"/>
            </a:endParaRPr>
          </a:p>
        </p:txBody>
      </p:sp>
      <p:sp>
        <p:nvSpPr>
          <p:cNvPr id="37" name="椭圆 21"/>
          <p:cNvSpPr/>
          <p:nvPr/>
        </p:nvSpPr>
        <p:spPr>
          <a:xfrm>
            <a:off x="3057277" y="3136632"/>
            <a:ext cx="340591" cy="286810"/>
          </a:xfrm>
          <a:custGeom>
            <a:avLst/>
            <a:gdLst>
              <a:gd name="connsiteX0" fmla="*/ 101864 w 331753"/>
              <a:gd name="connsiteY0" fmla="*/ 180944 h 279369"/>
              <a:gd name="connsiteX1" fmla="*/ 100574 w 331753"/>
              <a:gd name="connsiteY1" fmla="*/ 182229 h 279369"/>
              <a:gd name="connsiteX2" fmla="*/ 99284 w 331753"/>
              <a:gd name="connsiteY2" fmla="*/ 182229 h 279369"/>
              <a:gd name="connsiteX3" fmla="*/ 90255 w 331753"/>
              <a:gd name="connsiteY3" fmla="*/ 191225 h 279369"/>
              <a:gd name="connsiteX4" fmla="*/ 83806 w 331753"/>
              <a:gd name="connsiteY4" fmla="*/ 197651 h 279369"/>
              <a:gd name="connsiteX5" fmla="*/ 82516 w 331753"/>
              <a:gd name="connsiteY5" fmla="*/ 200221 h 279369"/>
              <a:gd name="connsiteX6" fmla="*/ 83806 w 331753"/>
              <a:gd name="connsiteY6" fmla="*/ 202791 h 279369"/>
              <a:gd name="connsiteX7" fmla="*/ 143139 w 331753"/>
              <a:gd name="connsiteY7" fmla="*/ 261907 h 279369"/>
              <a:gd name="connsiteX8" fmla="*/ 145718 w 331753"/>
              <a:gd name="connsiteY8" fmla="*/ 261907 h 279369"/>
              <a:gd name="connsiteX9" fmla="*/ 148298 w 331753"/>
              <a:gd name="connsiteY9" fmla="*/ 261907 h 279369"/>
              <a:gd name="connsiteX10" fmla="*/ 156037 w 331753"/>
              <a:gd name="connsiteY10" fmla="*/ 252911 h 279369"/>
              <a:gd name="connsiteX11" fmla="*/ 163776 w 331753"/>
              <a:gd name="connsiteY11" fmla="*/ 245200 h 279369"/>
              <a:gd name="connsiteX12" fmla="*/ 163776 w 331753"/>
              <a:gd name="connsiteY12" fmla="*/ 241345 h 279369"/>
              <a:gd name="connsiteX13" fmla="*/ 104443 w 331753"/>
              <a:gd name="connsiteY13" fmla="*/ 182229 h 279369"/>
              <a:gd name="connsiteX14" fmla="*/ 101864 w 331753"/>
              <a:gd name="connsiteY14" fmla="*/ 180944 h 279369"/>
              <a:gd name="connsiteX15" fmla="*/ 137384 w 331753"/>
              <a:gd name="connsiteY15" fmla="*/ 63469 h 279369"/>
              <a:gd name="connsiteX16" fmla="*/ 58703 w 331753"/>
              <a:gd name="connsiteY16" fmla="*/ 141513 h 279369"/>
              <a:gd name="connsiteX17" fmla="*/ 87080 w 331753"/>
              <a:gd name="connsiteY17" fmla="*/ 171430 h 279369"/>
              <a:gd name="connsiteX18" fmla="*/ 88369 w 331753"/>
              <a:gd name="connsiteY18" fmla="*/ 170129 h 279369"/>
              <a:gd name="connsiteX19" fmla="*/ 94819 w 331753"/>
              <a:gd name="connsiteY19" fmla="*/ 166227 h 279369"/>
              <a:gd name="connsiteX20" fmla="*/ 96108 w 331753"/>
              <a:gd name="connsiteY20" fmla="*/ 166227 h 279369"/>
              <a:gd name="connsiteX21" fmla="*/ 98688 w 331753"/>
              <a:gd name="connsiteY21" fmla="*/ 164926 h 279369"/>
              <a:gd name="connsiteX22" fmla="*/ 102558 w 331753"/>
              <a:gd name="connsiteY22" fmla="*/ 164926 h 279369"/>
              <a:gd name="connsiteX23" fmla="*/ 105137 w 331753"/>
              <a:gd name="connsiteY23" fmla="*/ 164926 h 279369"/>
              <a:gd name="connsiteX24" fmla="*/ 106427 w 331753"/>
              <a:gd name="connsiteY24" fmla="*/ 164926 h 279369"/>
              <a:gd name="connsiteX25" fmla="*/ 107717 w 331753"/>
              <a:gd name="connsiteY25" fmla="*/ 166227 h 279369"/>
              <a:gd name="connsiteX26" fmla="*/ 109007 w 331753"/>
              <a:gd name="connsiteY26" fmla="*/ 166227 h 279369"/>
              <a:gd name="connsiteX27" fmla="*/ 111587 w 331753"/>
              <a:gd name="connsiteY27" fmla="*/ 167527 h 279369"/>
              <a:gd name="connsiteX28" fmla="*/ 112876 w 331753"/>
              <a:gd name="connsiteY28" fmla="*/ 167527 h 279369"/>
              <a:gd name="connsiteX29" fmla="*/ 115456 w 331753"/>
              <a:gd name="connsiteY29" fmla="*/ 170129 h 279369"/>
              <a:gd name="connsiteX30" fmla="*/ 174789 w 331753"/>
              <a:gd name="connsiteY30" fmla="*/ 231263 h 279369"/>
              <a:gd name="connsiteX31" fmla="*/ 179949 w 331753"/>
              <a:gd name="connsiteY31" fmla="*/ 250774 h 279369"/>
              <a:gd name="connsiteX32" fmla="*/ 178659 w 331753"/>
              <a:gd name="connsiteY32" fmla="*/ 253376 h 279369"/>
              <a:gd name="connsiteX33" fmla="*/ 177369 w 331753"/>
              <a:gd name="connsiteY33" fmla="*/ 254676 h 279369"/>
              <a:gd name="connsiteX34" fmla="*/ 176079 w 331753"/>
              <a:gd name="connsiteY34" fmla="*/ 255977 h 279369"/>
              <a:gd name="connsiteX35" fmla="*/ 174789 w 331753"/>
              <a:gd name="connsiteY35" fmla="*/ 257278 h 279369"/>
              <a:gd name="connsiteX36" fmla="*/ 173499 w 331753"/>
              <a:gd name="connsiteY36" fmla="*/ 258578 h 279369"/>
              <a:gd name="connsiteX37" fmla="*/ 179949 w 331753"/>
              <a:gd name="connsiteY37" fmla="*/ 263781 h 279369"/>
              <a:gd name="connsiteX38" fmla="*/ 179949 w 331753"/>
              <a:gd name="connsiteY38" fmla="*/ 265082 h 279369"/>
              <a:gd name="connsiteX39" fmla="*/ 182528 w 331753"/>
              <a:gd name="connsiteY39" fmla="*/ 263781 h 279369"/>
              <a:gd name="connsiteX40" fmla="*/ 241861 w 331753"/>
              <a:gd name="connsiteY40" fmla="*/ 202647 h 279369"/>
              <a:gd name="connsiteX41" fmla="*/ 241861 w 331753"/>
              <a:gd name="connsiteY41" fmla="*/ 197444 h 279369"/>
              <a:gd name="connsiteX42" fmla="*/ 177369 w 331753"/>
              <a:gd name="connsiteY42" fmla="*/ 132408 h 279369"/>
              <a:gd name="connsiteX43" fmla="*/ 150282 w 331753"/>
              <a:gd name="connsiteY43" fmla="*/ 159723 h 279369"/>
              <a:gd name="connsiteX44" fmla="*/ 147702 w 331753"/>
              <a:gd name="connsiteY44" fmla="*/ 161024 h 279369"/>
              <a:gd name="connsiteX45" fmla="*/ 146412 w 331753"/>
              <a:gd name="connsiteY45" fmla="*/ 162324 h 279369"/>
              <a:gd name="connsiteX46" fmla="*/ 143833 w 331753"/>
              <a:gd name="connsiteY46" fmla="*/ 163625 h 279369"/>
              <a:gd name="connsiteX47" fmla="*/ 141253 w 331753"/>
              <a:gd name="connsiteY47" fmla="*/ 163625 h 279369"/>
              <a:gd name="connsiteX48" fmla="*/ 138673 w 331753"/>
              <a:gd name="connsiteY48" fmla="*/ 164926 h 279369"/>
              <a:gd name="connsiteX49" fmla="*/ 129644 w 331753"/>
              <a:gd name="connsiteY49" fmla="*/ 162324 h 279369"/>
              <a:gd name="connsiteX50" fmla="*/ 127065 w 331753"/>
              <a:gd name="connsiteY50" fmla="*/ 159723 h 279369"/>
              <a:gd name="connsiteX51" fmla="*/ 111587 w 331753"/>
              <a:gd name="connsiteY51" fmla="*/ 144114 h 279369"/>
              <a:gd name="connsiteX52" fmla="*/ 111587 w 331753"/>
              <a:gd name="connsiteY52" fmla="*/ 120701 h 279369"/>
              <a:gd name="connsiteX53" fmla="*/ 152862 w 331753"/>
              <a:gd name="connsiteY53" fmla="*/ 79078 h 279369"/>
              <a:gd name="connsiteX54" fmla="*/ 137384 w 331753"/>
              <a:gd name="connsiteY54" fmla="*/ 63469 h 279369"/>
              <a:gd name="connsiteX55" fmla="*/ 195676 w 331753"/>
              <a:gd name="connsiteY55" fmla="*/ 58706 h 279369"/>
              <a:gd name="connsiteX56" fmla="*/ 122203 w 331753"/>
              <a:gd name="connsiteY56" fmla="*/ 131257 h 279369"/>
              <a:gd name="connsiteX57" fmla="*/ 122203 w 331753"/>
              <a:gd name="connsiteY57" fmla="*/ 132553 h 279369"/>
              <a:gd name="connsiteX58" fmla="*/ 138960 w 331753"/>
              <a:gd name="connsiteY58" fmla="*/ 149395 h 279369"/>
              <a:gd name="connsiteX59" fmla="*/ 140249 w 331753"/>
              <a:gd name="connsiteY59" fmla="*/ 148099 h 279369"/>
              <a:gd name="connsiteX60" fmla="*/ 172474 w 331753"/>
              <a:gd name="connsiteY60" fmla="*/ 115710 h 279369"/>
              <a:gd name="connsiteX61" fmla="*/ 184075 w 331753"/>
              <a:gd name="connsiteY61" fmla="*/ 104050 h 279369"/>
              <a:gd name="connsiteX62" fmla="*/ 195676 w 331753"/>
              <a:gd name="connsiteY62" fmla="*/ 104050 h 279369"/>
              <a:gd name="connsiteX63" fmla="*/ 198254 w 331753"/>
              <a:gd name="connsiteY63" fmla="*/ 109233 h 279369"/>
              <a:gd name="connsiteX64" fmla="*/ 195676 w 331753"/>
              <a:gd name="connsiteY64" fmla="*/ 114415 h 279369"/>
              <a:gd name="connsiteX65" fmla="*/ 187942 w 331753"/>
              <a:gd name="connsiteY65" fmla="*/ 120893 h 279369"/>
              <a:gd name="connsiteX66" fmla="*/ 238213 w 331753"/>
              <a:gd name="connsiteY66" fmla="*/ 171419 h 279369"/>
              <a:gd name="connsiteX67" fmla="*/ 273016 w 331753"/>
              <a:gd name="connsiteY67" fmla="*/ 136439 h 279369"/>
              <a:gd name="connsiteX68" fmla="*/ 195676 w 331753"/>
              <a:gd name="connsiteY68" fmla="*/ 58706 h 279369"/>
              <a:gd name="connsiteX69" fmla="*/ 93282 w 331753"/>
              <a:gd name="connsiteY69" fmla="*/ 19019 h 279369"/>
              <a:gd name="connsiteX70" fmla="*/ 89395 w 331753"/>
              <a:gd name="connsiteY70" fmla="*/ 20330 h 279369"/>
              <a:gd name="connsiteX71" fmla="*/ 16844 w 331753"/>
              <a:gd name="connsiteY71" fmla="*/ 95035 h 279369"/>
              <a:gd name="connsiteX72" fmla="*/ 15548 w 331753"/>
              <a:gd name="connsiteY72" fmla="*/ 100277 h 279369"/>
              <a:gd name="connsiteX73" fmla="*/ 46642 w 331753"/>
              <a:gd name="connsiteY73" fmla="*/ 131732 h 279369"/>
              <a:gd name="connsiteX74" fmla="*/ 126966 w 331753"/>
              <a:gd name="connsiteY74" fmla="*/ 51784 h 279369"/>
              <a:gd name="connsiteX75" fmla="*/ 95873 w 331753"/>
              <a:gd name="connsiteY75" fmla="*/ 20330 h 279369"/>
              <a:gd name="connsiteX76" fmla="*/ 93282 w 331753"/>
              <a:gd name="connsiteY76" fmla="*/ 19019 h 279369"/>
              <a:gd name="connsiteX77" fmla="*/ 239847 w 331753"/>
              <a:gd name="connsiteY77" fmla="*/ 15844 h 279369"/>
              <a:gd name="connsiteX78" fmla="*/ 237270 w 331753"/>
              <a:gd name="connsiteY78" fmla="*/ 17133 h 279369"/>
              <a:gd name="connsiteX79" fmla="*/ 206341 w 331753"/>
              <a:gd name="connsiteY79" fmla="*/ 46772 h 279369"/>
              <a:gd name="connsiteX80" fmla="*/ 283662 w 331753"/>
              <a:gd name="connsiteY80" fmla="*/ 125382 h 279369"/>
              <a:gd name="connsiteX81" fmla="*/ 314590 w 331753"/>
              <a:gd name="connsiteY81" fmla="*/ 94454 h 279369"/>
              <a:gd name="connsiteX82" fmla="*/ 315879 w 331753"/>
              <a:gd name="connsiteY82" fmla="*/ 93165 h 279369"/>
              <a:gd name="connsiteX83" fmla="*/ 314590 w 331753"/>
              <a:gd name="connsiteY83" fmla="*/ 90588 h 279369"/>
              <a:gd name="connsiteX84" fmla="*/ 241136 w 331753"/>
              <a:gd name="connsiteY84" fmla="*/ 17133 h 279369"/>
              <a:gd name="connsiteX85" fmla="*/ 239847 w 331753"/>
              <a:gd name="connsiteY85" fmla="*/ 15844 h 279369"/>
              <a:gd name="connsiteX86" fmla="*/ 239005 w 331753"/>
              <a:gd name="connsiteY86" fmla="*/ 0 h 279369"/>
              <a:gd name="connsiteX87" fmla="*/ 252625 w 331753"/>
              <a:gd name="connsiteY87" fmla="*/ 4855 h 279369"/>
              <a:gd name="connsiteX88" fmla="*/ 325267 w 331753"/>
              <a:gd name="connsiteY88" fmla="*/ 78663 h 279369"/>
              <a:gd name="connsiteX89" fmla="*/ 331753 w 331753"/>
              <a:gd name="connsiteY89" fmla="*/ 91612 h 279369"/>
              <a:gd name="connsiteX90" fmla="*/ 326564 w 331753"/>
              <a:gd name="connsiteY90" fmla="*/ 105856 h 279369"/>
              <a:gd name="connsiteX91" fmla="*/ 290243 w 331753"/>
              <a:gd name="connsiteY91" fmla="*/ 142112 h 279369"/>
              <a:gd name="connsiteX92" fmla="*/ 250031 w 331753"/>
              <a:gd name="connsiteY92" fmla="*/ 182253 h 279369"/>
              <a:gd name="connsiteX93" fmla="*/ 253922 w 331753"/>
              <a:gd name="connsiteY93" fmla="*/ 186138 h 279369"/>
              <a:gd name="connsiteX94" fmla="*/ 253922 w 331753"/>
              <a:gd name="connsiteY94" fmla="*/ 213330 h 279369"/>
              <a:gd name="connsiteX95" fmla="*/ 194252 w 331753"/>
              <a:gd name="connsiteY95" fmla="*/ 272895 h 279369"/>
              <a:gd name="connsiteX96" fmla="*/ 181280 w 331753"/>
              <a:gd name="connsiteY96" fmla="*/ 279369 h 279369"/>
              <a:gd name="connsiteX97" fmla="*/ 169605 w 331753"/>
              <a:gd name="connsiteY97" fmla="*/ 274190 h 279369"/>
              <a:gd name="connsiteX98" fmla="*/ 163120 w 331753"/>
              <a:gd name="connsiteY98" fmla="*/ 269010 h 279369"/>
              <a:gd name="connsiteX99" fmla="*/ 159228 w 331753"/>
              <a:gd name="connsiteY99" fmla="*/ 271600 h 279369"/>
              <a:gd name="connsiteX100" fmla="*/ 146256 w 331753"/>
              <a:gd name="connsiteY100" fmla="*/ 276779 h 279369"/>
              <a:gd name="connsiteX101" fmla="*/ 133284 w 331753"/>
              <a:gd name="connsiteY101" fmla="*/ 271600 h 279369"/>
              <a:gd name="connsiteX102" fmla="*/ 73614 w 331753"/>
              <a:gd name="connsiteY102" fmla="*/ 212036 h 279369"/>
              <a:gd name="connsiteX103" fmla="*/ 68426 w 331753"/>
              <a:gd name="connsiteY103" fmla="*/ 199087 h 279369"/>
              <a:gd name="connsiteX104" fmla="*/ 73614 w 331753"/>
              <a:gd name="connsiteY104" fmla="*/ 186138 h 279369"/>
              <a:gd name="connsiteX105" fmla="*/ 74911 w 331753"/>
              <a:gd name="connsiteY105" fmla="*/ 183548 h 279369"/>
              <a:gd name="connsiteX106" fmla="*/ 76209 w 331753"/>
              <a:gd name="connsiteY106" fmla="*/ 182253 h 279369"/>
              <a:gd name="connsiteX107" fmla="*/ 42482 w 331753"/>
              <a:gd name="connsiteY107" fmla="*/ 148587 h 279369"/>
              <a:gd name="connsiteX108" fmla="*/ 42482 w 331753"/>
              <a:gd name="connsiteY108" fmla="*/ 147292 h 279369"/>
              <a:gd name="connsiteX109" fmla="*/ 4864 w 331753"/>
              <a:gd name="connsiteY109" fmla="*/ 111035 h 279369"/>
              <a:gd name="connsiteX110" fmla="*/ 4864 w 331753"/>
              <a:gd name="connsiteY110" fmla="*/ 83843 h 279369"/>
              <a:gd name="connsiteX111" fmla="*/ 77506 w 331753"/>
              <a:gd name="connsiteY111" fmla="*/ 10035 h 279369"/>
              <a:gd name="connsiteX112" fmla="*/ 106044 w 331753"/>
              <a:gd name="connsiteY112" fmla="*/ 10035 h 279369"/>
              <a:gd name="connsiteX113" fmla="*/ 142365 w 331753"/>
              <a:gd name="connsiteY113" fmla="*/ 46291 h 279369"/>
              <a:gd name="connsiteX114" fmla="*/ 163120 w 331753"/>
              <a:gd name="connsiteY114" fmla="*/ 67009 h 279369"/>
              <a:gd name="connsiteX115" fmla="*/ 189063 w 331753"/>
              <a:gd name="connsiteY115" fmla="*/ 41112 h 279369"/>
              <a:gd name="connsiteX116" fmla="*/ 225384 w 331753"/>
              <a:gd name="connsiteY116" fmla="*/ 4855 h 279369"/>
              <a:gd name="connsiteX117" fmla="*/ 239005 w 331753"/>
              <a:gd name="connsiteY117" fmla="*/ 0 h 279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331753" h="279369">
                <a:moveTo>
                  <a:pt x="101864" y="180944"/>
                </a:moveTo>
                <a:cubicBezTo>
                  <a:pt x="101864" y="180944"/>
                  <a:pt x="100574" y="180944"/>
                  <a:pt x="100574" y="182229"/>
                </a:cubicBezTo>
                <a:cubicBezTo>
                  <a:pt x="100574" y="182229"/>
                  <a:pt x="100574" y="182229"/>
                  <a:pt x="99284" y="182229"/>
                </a:cubicBezTo>
                <a:cubicBezTo>
                  <a:pt x="99284" y="182229"/>
                  <a:pt x="99284" y="182229"/>
                  <a:pt x="90255" y="191225"/>
                </a:cubicBezTo>
                <a:cubicBezTo>
                  <a:pt x="90255" y="191225"/>
                  <a:pt x="90255" y="191225"/>
                  <a:pt x="83806" y="197651"/>
                </a:cubicBezTo>
                <a:cubicBezTo>
                  <a:pt x="82516" y="198936"/>
                  <a:pt x="82516" y="200221"/>
                  <a:pt x="82516" y="200221"/>
                </a:cubicBezTo>
                <a:cubicBezTo>
                  <a:pt x="82516" y="200221"/>
                  <a:pt x="82516" y="201506"/>
                  <a:pt x="83806" y="202791"/>
                </a:cubicBezTo>
                <a:cubicBezTo>
                  <a:pt x="83806" y="202791"/>
                  <a:pt x="83806" y="202791"/>
                  <a:pt x="143139" y="261907"/>
                </a:cubicBezTo>
                <a:cubicBezTo>
                  <a:pt x="144428" y="261907"/>
                  <a:pt x="145718" y="261907"/>
                  <a:pt x="145718" y="261907"/>
                </a:cubicBezTo>
                <a:cubicBezTo>
                  <a:pt x="145718" y="261907"/>
                  <a:pt x="147008" y="261907"/>
                  <a:pt x="148298" y="261907"/>
                </a:cubicBezTo>
                <a:cubicBezTo>
                  <a:pt x="148298" y="261907"/>
                  <a:pt x="148298" y="261907"/>
                  <a:pt x="156037" y="252911"/>
                </a:cubicBezTo>
                <a:cubicBezTo>
                  <a:pt x="156037" y="252911"/>
                  <a:pt x="156037" y="252911"/>
                  <a:pt x="163776" y="245200"/>
                </a:cubicBezTo>
                <a:cubicBezTo>
                  <a:pt x="165066" y="245200"/>
                  <a:pt x="165066" y="242630"/>
                  <a:pt x="163776" y="241345"/>
                </a:cubicBezTo>
                <a:cubicBezTo>
                  <a:pt x="163776" y="241345"/>
                  <a:pt x="163776" y="241345"/>
                  <a:pt x="104443" y="182229"/>
                </a:cubicBezTo>
                <a:cubicBezTo>
                  <a:pt x="103153" y="180944"/>
                  <a:pt x="101864" y="180944"/>
                  <a:pt x="101864" y="180944"/>
                </a:cubicBezTo>
                <a:close/>
                <a:moveTo>
                  <a:pt x="137384" y="63469"/>
                </a:moveTo>
                <a:cubicBezTo>
                  <a:pt x="137384" y="63469"/>
                  <a:pt x="137384" y="63469"/>
                  <a:pt x="58703" y="141513"/>
                </a:cubicBezTo>
                <a:cubicBezTo>
                  <a:pt x="58703" y="141513"/>
                  <a:pt x="58703" y="141513"/>
                  <a:pt x="87080" y="171430"/>
                </a:cubicBezTo>
                <a:cubicBezTo>
                  <a:pt x="87080" y="171430"/>
                  <a:pt x="87080" y="171430"/>
                  <a:pt x="88369" y="170129"/>
                </a:cubicBezTo>
                <a:cubicBezTo>
                  <a:pt x="90949" y="167527"/>
                  <a:pt x="93529" y="166227"/>
                  <a:pt x="94819" y="166227"/>
                </a:cubicBezTo>
                <a:cubicBezTo>
                  <a:pt x="94819" y="166227"/>
                  <a:pt x="94819" y="166227"/>
                  <a:pt x="96108" y="166227"/>
                </a:cubicBezTo>
                <a:cubicBezTo>
                  <a:pt x="96108" y="164926"/>
                  <a:pt x="97398" y="164926"/>
                  <a:pt x="98688" y="164926"/>
                </a:cubicBezTo>
                <a:cubicBezTo>
                  <a:pt x="98688" y="164926"/>
                  <a:pt x="98688" y="164926"/>
                  <a:pt x="102558" y="164926"/>
                </a:cubicBezTo>
                <a:cubicBezTo>
                  <a:pt x="102558" y="164926"/>
                  <a:pt x="103848" y="164926"/>
                  <a:pt x="105137" y="164926"/>
                </a:cubicBezTo>
                <a:cubicBezTo>
                  <a:pt x="105137" y="164926"/>
                  <a:pt x="105137" y="164926"/>
                  <a:pt x="106427" y="164926"/>
                </a:cubicBezTo>
                <a:cubicBezTo>
                  <a:pt x="106427" y="164926"/>
                  <a:pt x="107717" y="164926"/>
                  <a:pt x="107717" y="166227"/>
                </a:cubicBezTo>
                <a:cubicBezTo>
                  <a:pt x="109007" y="166227"/>
                  <a:pt x="109007" y="166227"/>
                  <a:pt x="109007" y="166227"/>
                </a:cubicBezTo>
                <a:cubicBezTo>
                  <a:pt x="110297" y="166227"/>
                  <a:pt x="110297" y="167527"/>
                  <a:pt x="111587" y="167527"/>
                </a:cubicBezTo>
                <a:cubicBezTo>
                  <a:pt x="111587" y="167527"/>
                  <a:pt x="111587" y="167527"/>
                  <a:pt x="112876" y="167527"/>
                </a:cubicBezTo>
                <a:cubicBezTo>
                  <a:pt x="114166" y="168828"/>
                  <a:pt x="114166" y="170129"/>
                  <a:pt x="115456" y="170129"/>
                </a:cubicBezTo>
                <a:cubicBezTo>
                  <a:pt x="115456" y="170129"/>
                  <a:pt x="115456" y="170129"/>
                  <a:pt x="174789" y="231263"/>
                </a:cubicBezTo>
                <a:cubicBezTo>
                  <a:pt x="179949" y="236466"/>
                  <a:pt x="181238" y="244270"/>
                  <a:pt x="179949" y="250774"/>
                </a:cubicBezTo>
                <a:cubicBezTo>
                  <a:pt x="178659" y="252075"/>
                  <a:pt x="178659" y="252075"/>
                  <a:pt x="178659" y="253376"/>
                </a:cubicBezTo>
                <a:cubicBezTo>
                  <a:pt x="178659" y="253376"/>
                  <a:pt x="178659" y="254676"/>
                  <a:pt x="177369" y="254676"/>
                </a:cubicBezTo>
                <a:cubicBezTo>
                  <a:pt x="177369" y="254676"/>
                  <a:pt x="177369" y="254676"/>
                  <a:pt x="176079" y="255977"/>
                </a:cubicBezTo>
                <a:cubicBezTo>
                  <a:pt x="176079" y="257278"/>
                  <a:pt x="176079" y="257278"/>
                  <a:pt x="174789" y="257278"/>
                </a:cubicBezTo>
                <a:cubicBezTo>
                  <a:pt x="174789" y="257278"/>
                  <a:pt x="174789" y="257278"/>
                  <a:pt x="173499" y="258578"/>
                </a:cubicBezTo>
                <a:cubicBezTo>
                  <a:pt x="173499" y="258578"/>
                  <a:pt x="173499" y="258578"/>
                  <a:pt x="179949" y="263781"/>
                </a:cubicBezTo>
                <a:cubicBezTo>
                  <a:pt x="179949" y="265082"/>
                  <a:pt x="179949" y="265082"/>
                  <a:pt x="179949" y="265082"/>
                </a:cubicBezTo>
                <a:cubicBezTo>
                  <a:pt x="181238" y="265082"/>
                  <a:pt x="181238" y="265082"/>
                  <a:pt x="182528" y="263781"/>
                </a:cubicBezTo>
                <a:cubicBezTo>
                  <a:pt x="182528" y="263781"/>
                  <a:pt x="182528" y="263781"/>
                  <a:pt x="241861" y="202647"/>
                </a:cubicBezTo>
                <a:cubicBezTo>
                  <a:pt x="244441" y="200046"/>
                  <a:pt x="243151" y="198745"/>
                  <a:pt x="241861" y="197444"/>
                </a:cubicBezTo>
                <a:cubicBezTo>
                  <a:pt x="241861" y="197444"/>
                  <a:pt x="241861" y="197444"/>
                  <a:pt x="177369" y="132408"/>
                </a:cubicBezTo>
                <a:cubicBezTo>
                  <a:pt x="177369" y="132408"/>
                  <a:pt x="177369" y="132408"/>
                  <a:pt x="150282" y="159723"/>
                </a:cubicBezTo>
                <a:cubicBezTo>
                  <a:pt x="148992" y="159723"/>
                  <a:pt x="147702" y="161024"/>
                  <a:pt x="147702" y="161024"/>
                </a:cubicBezTo>
                <a:cubicBezTo>
                  <a:pt x="147702" y="162324"/>
                  <a:pt x="146412" y="162324"/>
                  <a:pt x="146412" y="162324"/>
                </a:cubicBezTo>
                <a:cubicBezTo>
                  <a:pt x="146412" y="162324"/>
                  <a:pt x="145123" y="162324"/>
                  <a:pt x="143833" y="163625"/>
                </a:cubicBezTo>
                <a:cubicBezTo>
                  <a:pt x="142543" y="163625"/>
                  <a:pt x="142543" y="163625"/>
                  <a:pt x="141253" y="163625"/>
                </a:cubicBezTo>
                <a:cubicBezTo>
                  <a:pt x="139963" y="164926"/>
                  <a:pt x="138673" y="164926"/>
                  <a:pt x="138673" y="164926"/>
                </a:cubicBezTo>
                <a:cubicBezTo>
                  <a:pt x="134804" y="164926"/>
                  <a:pt x="132224" y="163625"/>
                  <a:pt x="129644" y="162324"/>
                </a:cubicBezTo>
                <a:cubicBezTo>
                  <a:pt x="128355" y="161024"/>
                  <a:pt x="128355" y="161024"/>
                  <a:pt x="127065" y="159723"/>
                </a:cubicBezTo>
                <a:cubicBezTo>
                  <a:pt x="127065" y="159723"/>
                  <a:pt x="127065" y="159723"/>
                  <a:pt x="111587" y="144114"/>
                </a:cubicBezTo>
                <a:cubicBezTo>
                  <a:pt x="102558" y="136310"/>
                  <a:pt x="105137" y="125904"/>
                  <a:pt x="111587" y="120701"/>
                </a:cubicBezTo>
                <a:cubicBezTo>
                  <a:pt x="111587" y="120701"/>
                  <a:pt x="111587" y="120701"/>
                  <a:pt x="152862" y="79078"/>
                </a:cubicBezTo>
                <a:cubicBezTo>
                  <a:pt x="152862" y="79078"/>
                  <a:pt x="152862" y="79078"/>
                  <a:pt x="137384" y="63469"/>
                </a:cubicBezTo>
                <a:close/>
                <a:moveTo>
                  <a:pt x="195676" y="58706"/>
                </a:moveTo>
                <a:cubicBezTo>
                  <a:pt x="195676" y="58706"/>
                  <a:pt x="195676" y="58706"/>
                  <a:pt x="122203" y="131257"/>
                </a:cubicBezTo>
                <a:cubicBezTo>
                  <a:pt x="122203" y="132553"/>
                  <a:pt x="122203" y="132553"/>
                  <a:pt x="122203" y="132553"/>
                </a:cubicBezTo>
                <a:cubicBezTo>
                  <a:pt x="122203" y="132553"/>
                  <a:pt x="122203" y="132553"/>
                  <a:pt x="138960" y="149395"/>
                </a:cubicBezTo>
                <a:cubicBezTo>
                  <a:pt x="138960" y="149395"/>
                  <a:pt x="138960" y="149395"/>
                  <a:pt x="140249" y="148099"/>
                </a:cubicBezTo>
                <a:cubicBezTo>
                  <a:pt x="140249" y="148099"/>
                  <a:pt x="140249" y="148099"/>
                  <a:pt x="172474" y="115710"/>
                </a:cubicBezTo>
                <a:cubicBezTo>
                  <a:pt x="172474" y="115710"/>
                  <a:pt x="172474" y="115710"/>
                  <a:pt x="184075" y="104050"/>
                </a:cubicBezTo>
                <a:cubicBezTo>
                  <a:pt x="187942" y="100164"/>
                  <a:pt x="193098" y="100164"/>
                  <a:pt x="195676" y="104050"/>
                </a:cubicBezTo>
                <a:cubicBezTo>
                  <a:pt x="196965" y="105346"/>
                  <a:pt x="198254" y="106641"/>
                  <a:pt x="198254" y="109233"/>
                </a:cubicBezTo>
                <a:cubicBezTo>
                  <a:pt x="198254" y="110528"/>
                  <a:pt x="196965" y="113119"/>
                  <a:pt x="195676" y="114415"/>
                </a:cubicBezTo>
                <a:cubicBezTo>
                  <a:pt x="195676" y="114415"/>
                  <a:pt x="195676" y="114415"/>
                  <a:pt x="187942" y="120893"/>
                </a:cubicBezTo>
                <a:cubicBezTo>
                  <a:pt x="187942" y="120893"/>
                  <a:pt x="187942" y="120893"/>
                  <a:pt x="238213" y="171419"/>
                </a:cubicBezTo>
                <a:lnTo>
                  <a:pt x="273016" y="136439"/>
                </a:lnTo>
                <a:cubicBezTo>
                  <a:pt x="273016" y="136439"/>
                  <a:pt x="273016" y="136439"/>
                  <a:pt x="195676" y="58706"/>
                </a:cubicBezTo>
                <a:close/>
                <a:moveTo>
                  <a:pt x="93282" y="19019"/>
                </a:moveTo>
                <a:cubicBezTo>
                  <a:pt x="91986" y="19019"/>
                  <a:pt x="90690" y="20330"/>
                  <a:pt x="89395" y="20330"/>
                </a:cubicBezTo>
                <a:cubicBezTo>
                  <a:pt x="89395" y="20330"/>
                  <a:pt x="89395" y="20330"/>
                  <a:pt x="16844" y="95035"/>
                </a:cubicBezTo>
                <a:cubicBezTo>
                  <a:pt x="14253" y="96345"/>
                  <a:pt x="14253" y="98967"/>
                  <a:pt x="15548" y="100277"/>
                </a:cubicBezTo>
                <a:cubicBezTo>
                  <a:pt x="15548" y="100277"/>
                  <a:pt x="15548" y="100277"/>
                  <a:pt x="46642" y="131732"/>
                </a:cubicBezTo>
                <a:cubicBezTo>
                  <a:pt x="46642" y="131732"/>
                  <a:pt x="46642" y="131732"/>
                  <a:pt x="126966" y="51784"/>
                </a:cubicBezTo>
                <a:cubicBezTo>
                  <a:pt x="126966" y="51784"/>
                  <a:pt x="126966" y="51784"/>
                  <a:pt x="95873" y="20330"/>
                </a:cubicBezTo>
                <a:cubicBezTo>
                  <a:pt x="94577" y="20330"/>
                  <a:pt x="94577" y="19019"/>
                  <a:pt x="93282" y="19019"/>
                </a:cubicBezTo>
                <a:close/>
                <a:moveTo>
                  <a:pt x="239847" y="15844"/>
                </a:moveTo>
                <a:cubicBezTo>
                  <a:pt x="238558" y="15844"/>
                  <a:pt x="237270" y="15844"/>
                  <a:pt x="237270" y="17133"/>
                </a:cubicBezTo>
                <a:cubicBezTo>
                  <a:pt x="237270" y="17133"/>
                  <a:pt x="237270" y="17133"/>
                  <a:pt x="206341" y="46772"/>
                </a:cubicBezTo>
                <a:cubicBezTo>
                  <a:pt x="206341" y="46772"/>
                  <a:pt x="206341" y="46772"/>
                  <a:pt x="283662" y="125382"/>
                </a:cubicBezTo>
                <a:cubicBezTo>
                  <a:pt x="283662" y="125382"/>
                  <a:pt x="283662" y="125382"/>
                  <a:pt x="314590" y="94454"/>
                </a:cubicBezTo>
                <a:cubicBezTo>
                  <a:pt x="315879" y="94454"/>
                  <a:pt x="315879" y="93165"/>
                  <a:pt x="315879" y="93165"/>
                </a:cubicBezTo>
                <a:cubicBezTo>
                  <a:pt x="315879" y="91876"/>
                  <a:pt x="315879" y="90588"/>
                  <a:pt x="314590" y="90588"/>
                </a:cubicBezTo>
                <a:cubicBezTo>
                  <a:pt x="314590" y="90588"/>
                  <a:pt x="314590" y="90588"/>
                  <a:pt x="241136" y="17133"/>
                </a:cubicBezTo>
                <a:cubicBezTo>
                  <a:pt x="241136" y="15844"/>
                  <a:pt x="239847" y="15844"/>
                  <a:pt x="239847" y="15844"/>
                </a:cubicBezTo>
                <a:close/>
                <a:moveTo>
                  <a:pt x="239005" y="0"/>
                </a:moveTo>
                <a:cubicBezTo>
                  <a:pt x="243869" y="0"/>
                  <a:pt x="248734" y="1618"/>
                  <a:pt x="252625" y="4855"/>
                </a:cubicBezTo>
                <a:cubicBezTo>
                  <a:pt x="252625" y="4855"/>
                  <a:pt x="252625" y="4855"/>
                  <a:pt x="325267" y="78663"/>
                </a:cubicBezTo>
                <a:cubicBezTo>
                  <a:pt x="329159" y="82548"/>
                  <a:pt x="331753" y="87727"/>
                  <a:pt x="331753" y="91612"/>
                </a:cubicBezTo>
                <a:cubicBezTo>
                  <a:pt x="331753" y="96792"/>
                  <a:pt x="329159" y="101971"/>
                  <a:pt x="326564" y="105856"/>
                </a:cubicBezTo>
                <a:cubicBezTo>
                  <a:pt x="326564" y="105856"/>
                  <a:pt x="326564" y="105856"/>
                  <a:pt x="290243" y="142112"/>
                </a:cubicBezTo>
                <a:cubicBezTo>
                  <a:pt x="290243" y="142112"/>
                  <a:pt x="290243" y="142112"/>
                  <a:pt x="250031" y="182253"/>
                </a:cubicBezTo>
                <a:cubicBezTo>
                  <a:pt x="250031" y="182253"/>
                  <a:pt x="250031" y="182253"/>
                  <a:pt x="253922" y="186138"/>
                </a:cubicBezTo>
                <a:cubicBezTo>
                  <a:pt x="260408" y="192612"/>
                  <a:pt x="263003" y="202971"/>
                  <a:pt x="253922" y="213330"/>
                </a:cubicBezTo>
                <a:cubicBezTo>
                  <a:pt x="253922" y="213330"/>
                  <a:pt x="253922" y="213330"/>
                  <a:pt x="194252" y="272895"/>
                </a:cubicBezTo>
                <a:cubicBezTo>
                  <a:pt x="189063" y="278074"/>
                  <a:pt x="183874" y="279369"/>
                  <a:pt x="181280" y="279369"/>
                </a:cubicBezTo>
                <a:cubicBezTo>
                  <a:pt x="176091" y="279369"/>
                  <a:pt x="170903" y="276779"/>
                  <a:pt x="169605" y="274190"/>
                </a:cubicBezTo>
                <a:cubicBezTo>
                  <a:pt x="169605" y="274190"/>
                  <a:pt x="169605" y="274190"/>
                  <a:pt x="163120" y="269010"/>
                </a:cubicBezTo>
                <a:cubicBezTo>
                  <a:pt x="163120" y="269010"/>
                  <a:pt x="163120" y="269010"/>
                  <a:pt x="159228" y="271600"/>
                </a:cubicBezTo>
                <a:cubicBezTo>
                  <a:pt x="156634" y="275484"/>
                  <a:pt x="151445" y="276779"/>
                  <a:pt x="146256" y="276779"/>
                </a:cubicBezTo>
                <a:cubicBezTo>
                  <a:pt x="142365" y="276779"/>
                  <a:pt x="137176" y="275484"/>
                  <a:pt x="133284" y="271600"/>
                </a:cubicBezTo>
                <a:cubicBezTo>
                  <a:pt x="133284" y="271600"/>
                  <a:pt x="133284" y="271600"/>
                  <a:pt x="73614" y="212036"/>
                </a:cubicBezTo>
                <a:cubicBezTo>
                  <a:pt x="71020" y="208151"/>
                  <a:pt x="68426" y="204266"/>
                  <a:pt x="68426" y="199087"/>
                </a:cubicBezTo>
                <a:cubicBezTo>
                  <a:pt x="68426" y="193907"/>
                  <a:pt x="71020" y="188728"/>
                  <a:pt x="73614" y="186138"/>
                </a:cubicBezTo>
                <a:cubicBezTo>
                  <a:pt x="73614" y="184843"/>
                  <a:pt x="74911" y="184843"/>
                  <a:pt x="74911" y="183548"/>
                </a:cubicBezTo>
                <a:cubicBezTo>
                  <a:pt x="74911" y="183548"/>
                  <a:pt x="74911" y="183548"/>
                  <a:pt x="76209" y="182253"/>
                </a:cubicBezTo>
                <a:cubicBezTo>
                  <a:pt x="76209" y="182253"/>
                  <a:pt x="76209" y="182253"/>
                  <a:pt x="42482" y="148587"/>
                </a:cubicBezTo>
                <a:cubicBezTo>
                  <a:pt x="42482" y="148587"/>
                  <a:pt x="42482" y="148587"/>
                  <a:pt x="42482" y="147292"/>
                </a:cubicBezTo>
                <a:cubicBezTo>
                  <a:pt x="42482" y="147292"/>
                  <a:pt x="42482" y="147292"/>
                  <a:pt x="4864" y="111035"/>
                </a:cubicBezTo>
                <a:cubicBezTo>
                  <a:pt x="-1622" y="103266"/>
                  <a:pt x="-1622" y="90317"/>
                  <a:pt x="4864" y="83843"/>
                </a:cubicBezTo>
                <a:cubicBezTo>
                  <a:pt x="4864" y="83843"/>
                  <a:pt x="4864" y="83843"/>
                  <a:pt x="77506" y="10035"/>
                </a:cubicBezTo>
                <a:cubicBezTo>
                  <a:pt x="85289" y="2266"/>
                  <a:pt x="98261" y="2266"/>
                  <a:pt x="106044" y="10035"/>
                </a:cubicBezTo>
                <a:cubicBezTo>
                  <a:pt x="106044" y="10035"/>
                  <a:pt x="106044" y="10035"/>
                  <a:pt x="142365" y="46291"/>
                </a:cubicBezTo>
                <a:cubicBezTo>
                  <a:pt x="142365" y="46291"/>
                  <a:pt x="142365" y="46291"/>
                  <a:pt x="163120" y="67009"/>
                </a:cubicBezTo>
                <a:cubicBezTo>
                  <a:pt x="163120" y="67009"/>
                  <a:pt x="163120" y="67009"/>
                  <a:pt x="189063" y="41112"/>
                </a:cubicBezTo>
                <a:cubicBezTo>
                  <a:pt x="189063" y="41112"/>
                  <a:pt x="189063" y="41112"/>
                  <a:pt x="225384" y="4855"/>
                </a:cubicBezTo>
                <a:cubicBezTo>
                  <a:pt x="229276" y="1618"/>
                  <a:pt x="234140" y="0"/>
                  <a:pt x="239005" y="0"/>
                </a:cubicBezTo>
                <a:close/>
              </a:path>
            </a:pathLst>
          </a:custGeom>
          <a:solidFill>
            <a:schemeClr val="bg1"/>
          </a:solidFill>
          <a:ln>
            <a:noFill/>
          </a:ln>
          <a:effectLst>
            <a:outerShdw blurRad="203200" dist="63500" dir="5400000" algn="t" rotWithShape="0">
              <a:prstClr val="black">
                <a:alpha val="7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lang="zh-CN" altLang="en-US" sz="1350" dirty="0">
              <a:solidFill>
                <a:srgbClr val="FFFFFF"/>
              </a:solidFill>
              <a:latin typeface="思源黑体" panose="020B0500000000000000" pitchFamily="34" charset="-122"/>
              <a:ea typeface="思源黑体" panose="020B0500000000000000" pitchFamily="34" charset="-122"/>
            </a:endParaRPr>
          </a:p>
        </p:txBody>
      </p:sp>
      <p:sp>
        <p:nvSpPr>
          <p:cNvPr id="38" name="椭圆 22"/>
          <p:cNvSpPr/>
          <p:nvPr/>
        </p:nvSpPr>
        <p:spPr>
          <a:xfrm>
            <a:off x="3073268" y="4014738"/>
            <a:ext cx="308611" cy="340591"/>
          </a:xfrm>
          <a:custGeom>
            <a:avLst/>
            <a:gdLst>
              <a:gd name="connsiteX0" fmla="*/ 89804 w 306388"/>
              <a:gd name="connsiteY0" fmla="*/ 211138 h 338138"/>
              <a:gd name="connsiteX1" fmla="*/ 125461 w 306388"/>
              <a:gd name="connsiteY1" fmla="*/ 283898 h 338138"/>
              <a:gd name="connsiteX2" fmla="*/ 142629 w 306388"/>
              <a:gd name="connsiteY2" fmla="*/ 234951 h 338138"/>
              <a:gd name="connsiteX3" fmla="*/ 153194 w 306388"/>
              <a:gd name="connsiteY3" fmla="*/ 236273 h 338138"/>
              <a:gd name="connsiteX4" fmla="*/ 163759 w 306388"/>
              <a:gd name="connsiteY4" fmla="*/ 234951 h 338138"/>
              <a:gd name="connsiteX5" fmla="*/ 180928 w 306388"/>
              <a:gd name="connsiteY5" fmla="*/ 281253 h 338138"/>
              <a:gd name="connsiteX6" fmla="*/ 213944 w 306388"/>
              <a:gd name="connsiteY6" fmla="*/ 211138 h 338138"/>
              <a:gd name="connsiteX7" fmla="*/ 265448 w 306388"/>
              <a:gd name="connsiteY7" fmla="*/ 234951 h 338138"/>
              <a:gd name="connsiteX8" fmla="*/ 306388 w 306388"/>
              <a:gd name="connsiteY8" fmla="*/ 293159 h 338138"/>
              <a:gd name="connsiteX9" fmla="*/ 306388 w 306388"/>
              <a:gd name="connsiteY9" fmla="*/ 338138 h 338138"/>
              <a:gd name="connsiteX10" fmla="*/ 0 w 306388"/>
              <a:gd name="connsiteY10" fmla="*/ 338138 h 338138"/>
              <a:gd name="connsiteX11" fmla="*/ 0 w 306388"/>
              <a:gd name="connsiteY11" fmla="*/ 293159 h 338138"/>
              <a:gd name="connsiteX12" fmla="*/ 40940 w 306388"/>
              <a:gd name="connsiteY12" fmla="*/ 234951 h 338138"/>
              <a:gd name="connsiteX13" fmla="*/ 89804 w 306388"/>
              <a:gd name="connsiteY13" fmla="*/ 211138 h 338138"/>
              <a:gd name="connsiteX14" fmla="*/ 153194 w 306388"/>
              <a:gd name="connsiteY14" fmla="*/ 11113 h 338138"/>
              <a:gd name="connsiteX15" fmla="*/ 63500 w 306388"/>
              <a:gd name="connsiteY15" fmla="*/ 86287 h 338138"/>
              <a:gd name="connsiteX16" fmla="*/ 64819 w 306388"/>
              <a:gd name="connsiteY16" fmla="*/ 87606 h 338138"/>
              <a:gd name="connsiteX17" fmla="*/ 67457 w 306388"/>
              <a:gd name="connsiteY17" fmla="*/ 88925 h 338138"/>
              <a:gd name="connsiteX18" fmla="*/ 74052 w 306388"/>
              <a:gd name="connsiteY18" fmla="*/ 96838 h 338138"/>
              <a:gd name="connsiteX19" fmla="*/ 153194 w 306388"/>
              <a:gd name="connsiteY19" fmla="*/ 30896 h 338138"/>
              <a:gd name="connsiteX20" fmla="*/ 231017 w 306388"/>
              <a:gd name="connsiteY20" fmla="*/ 96838 h 338138"/>
              <a:gd name="connsiteX21" fmla="*/ 242888 w 306388"/>
              <a:gd name="connsiteY21" fmla="*/ 87606 h 338138"/>
              <a:gd name="connsiteX22" fmla="*/ 153194 w 306388"/>
              <a:gd name="connsiteY22" fmla="*/ 11113 h 338138"/>
              <a:gd name="connsiteX23" fmla="*/ 153987 w 306388"/>
              <a:gd name="connsiteY23" fmla="*/ 0 h 338138"/>
              <a:gd name="connsiteX24" fmla="*/ 254038 w 306388"/>
              <a:gd name="connsiteY24" fmla="*/ 89535 h 338138"/>
              <a:gd name="connsiteX25" fmla="*/ 261937 w 306388"/>
              <a:gd name="connsiteY25" fmla="*/ 102702 h 338138"/>
              <a:gd name="connsiteX26" fmla="*/ 261937 w 306388"/>
              <a:gd name="connsiteY26" fmla="*/ 135620 h 338138"/>
              <a:gd name="connsiteX27" fmla="*/ 246140 w 306388"/>
              <a:gd name="connsiteY27" fmla="*/ 150103 h 338138"/>
              <a:gd name="connsiteX28" fmla="*/ 230342 w 306388"/>
              <a:gd name="connsiteY28" fmla="*/ 135620 h 338138"/>
              <a:gd name="connsiteX29" fmla="*/ 230342 w 306388"/>
              <a:gd name="connsiteY29" fmla="*/ 127719 h 338138"/>
              <a:gd name="connsiteX30" fmla="*/ 153987 w 306388"/>
              <a:gd name="connsiteY30" fmla="*/ 210671 h 338138"/>
              <a:gd name="connsiteX31" fmla="*/ 77632 w 306388"/>
              <a:gd name="connsiteY31" fmla="*/ 127719 h 338138"/>
              <a:gd name="connsiteX32" fmla="*/ 77632 w 306388"/>
              <a:gd name="connsiteY32" fmla="*/ 135620 h 338138"/>
              <a:gd name="connsiteX33" fmla="*/ 65784 w 306388"/>
              <a:gd name="connsiteY33" fmla="*/ 150103 h 338138"/>
              <a:gd name="connsiteX34" fmla="*/ 105278 w 306388"/>
              <a:gd name="connsiteY34" fmla="*/ 201454 h 338138"/>
              <a:gd name="connsiteX35" fmla="*/ 117126 w 306388"/>
              <a:gd name="connsiteY35" fmla="*/ 202771 h 338138"/>
              <a:gd name="connsiteX36" fmla="*/ 125025 w 306388"/>
              <a:gd name="connsiteY36" fmla="*/ 218571 h 338138"/>
              <a:gd name="connsiteX37" fmla="*/ 107911 w 306388"/>
              <a:gd name="connsiteY37" fmla="*/ 219888 h 338138"/>
              <a:gd name="connsiteX38" fmla="*/ 100012 w 306388"/>
              <a:gd name="connsiteY38" fmla="*/ 209354 h 338138"/>
              <a:gd name="connsiteX39" fmla="*/ 56568 w 306388"/>
              <a:gd name="connsiteY39" fmla="*/ 150103 h 338138"/>
              <a:gd name="connsiteX40" fmla="*/ 46037 w 306388"/>
              <a:gd name="connsiteY40" fmla="*/ 135620 h 338138"/>
              <a:gd name="connsiteX41" fmla="*/ 46037 w 306388"/>
              <a:gd name="connsiteY41" fmla="*/ 102702 h 338138"/>
              <a:gd name="connsiteX42" fmla="*/ 53936 w 306388"/>
              <a:gd name="connsiteY42" fmla="*/ 89535 h 338138"/>
              <a:gd name="connsiteX43" fmla="*/ 153987 w 306388"/>
              <a:gd name="connsiteY43" fmla="*/ 0 h 338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306388" h="338138">
                <a:moveTo>
                  <a:pt x="89804" y="211138"/>
                </a:moveTo>
                <a:cubicBezTo>
                  <a:pt x="125461" y="283898"/>
                  <a:pt x="125461" y="283898"/>
                  <a:pt x="125461" y="283898"/>
                </a:cubicBezTo>
                <a:cubicBezTo>
                  <a:pt x="142629" y="234951"/>
                  <a:pt x="142629" y="234951"/>
                  <a:pt x="142629" y="234951"/>
                </a:cubicBezTo>
                <a:cubicBezTo>
                  <a:pt x="146591" y="236273"/>
                  <a:pt x="149232" y="236273"/>
                  <a:pt x="153194" y="236273"/>
                </a:cubicBezTo>
                <a:cubicBezTo>
                  <a:pt x="157156" y="236273"/>
                  <a:pt x="159797" y="236273"/>
                  <a:pt x="163759" y="234951"/>
                </a:cubicBezTo>
                <a:cubicBezTo>
                  <a:pt x="180928" y="281253"/>
                  <a:pt x="180928" y="281253"/>
                  <a:pt x="180928" y="281253"/>
                </a:cubicBezTo>
                <a:cubicBezTo>
                  <a:pt x="213944" y="211138"/>
                  <a:pt x="213944" y="211138"/>
                  <a:pt x="213944" y="211138"/>
                </a:cubicBezTo>
                <a:cubicBezTo>
                  <a:pt x="265448" y="234951"/>
                  <a:pt x="265448" y="234951"/>
                  <a:pt x="265448" y="234951"/>
                </a:cubicBezTo>
                <a:cubicBezTo>
                  <a:pt x="287899" y="245534"/>
                  <a:pt x="306388" y="271992"/>
                  <a:pt x="306388" y="293159"/>
                </a:cubicBezTo>
                <a:cubicBezTo>
                  <a:pt x="306388" y="338138"/>
                  <a:pt x="306388" y="338138"/>
                  <a:pt x="306388" y="338138"/>
                </a:cubicBezTo>
                <a:cubicBezTo>
                  <a:pt x="0" y="338138"/>
                  <a:pt x="0" y="338138"/>
                  <a:pt x="0" y="338138"/>
                </a:cubicBezTo>
                <a:cubicBezTo>
                  <a:pt x="0" y="293159"/>
                  <a:pt x="0" y="293159"/>
                  <a:pt x="0" y="293159"/>
                </a:cubicBezTo>
                <a:cubicBezTo>
                  <a:pt x="0" y="271992"/>
                  <a:pt x="18489" y="245534"/>
                  <a:pt x="40940" y="234951"/>
                </a:cubicBezTo>
                <a:cubicBezTo>
                  <a:pt x="89804" y="211138"/>
                  <a:pt x="89804" y="211138"/>
                  <a:pt x="89804" y="211138"/>
                </a:cubicBezTo>
                <a:close/>
                <a:moveTo>
                  <a:pt x="153194" y="11113"/>
                </a:moveTo>
                <a:cubicBezTo>
                  <a:pt x="108347" y="11113"/>
                  <a:pt x="70095" y="44084"/>
                  <a:pt x="63500" y="86287"/>
                </a:cubicBezTo>
                <a:cubicBezTo>
                  <a:pt x="63500" y="86287"/>
                  <a:pt x="63500" y="86287"/>
                  <a:pt x="64819" y="87606"/>
                </a:cubicBezTo>
                <a:cubicBezTo>
                  <a:pt x="66138" y="87606"/>
                  <a:pt x="66138" y="87606"/>
                  <a:pt x="67457" y="88925"/>
                </a:cubicBezTo>
                <a:cubicBezTo>
                  <a:pt x="70095" y="90244"/>
                  <a:pt x="72733" y="92881"/>
                  <a:pt x="74052" y="96838"/>
                </a:cubicBezTo>
                <a:cubicBezTo>
                  <a:pt x="79329" y="53316"/>
                  <a:pt x="112304" y="30896"/>
                  <a:pt x="153194" y="30896"/>
                </a:cubicBezTo>
                <a:cubicBezTo>
                  <a:pt x="194084" y="30896"/>
                  <a:pt x="227060" y="53316"/>
                  <a:pt x="231017" y="96838"/>
                </a:cubicBezTo>
                <a:cubicBezTo>
                  <a:pt x="233655" y="91563"/>
                  <a:pt x="238931" y="88925"/>
                  <a:pt x="242888" y="87606"/>
                </a:cubicBezTo>
                <a:cubicBezTo>
                  <a:pt x="236293" y="44084"/>
                  <a:pt x="199360" y="11113"/>
                  <a:pt x="153194" y="11113"/>
                </a:cubicBezTo>
                <a:close/>
                <a:moveTo>
                  <a:pt x="153987" y="0"/>
                </a:moveTo>
                <a:cubicBezTo>
                  <a:pt x="205329" y="0"/>
                  <a:pt x="248773" y="39501"/>
                  <a:pt x="254038" y="89535"/>
                </a:cubicBezTo>
                <a:cubicBezTo>
                  <a:pt x="259304" y="92169"/>
                  <a:pt x="261937" y="97435"/>
                  <a:pt x="261937" y="102702"/>
                </a:cubicBezTo>
                <a:cubicBezTo>
                  <a:pt x="261937" y="135620"/>
                  <a:pt x="261937" y="135620"/>
                  <a:pt x="261937" y="135620"/>
                </a:cubicBezTo>
                <a:cubicBezTo>
                  <a:pt x="261937" y="143520"/>
                  <a:pt x="255355" y="150103"/>
                  <a:pt x="246140" y="150103"/>
                </a:cubicBezTo>
                <a:cubicBezTo>
                  <a:pt x="236924" y="150103"/>
                  <a:pt x="230342" y="143520"/>
                  <a:pt x="230342" y="135620"/>
                </a:cubicBezTo>
                <a:cubicBezTo>
                  <a:pt x="230342" y="127719"/>
                  <a:pt x="230342" y="127719"/>
                  <a:pt x="230342" y="127719"/>
                </a:cubicBezTo>
                <a:cubicBezTo>
                  <a:pt x="222443" y="171170"/>
                  <a:pt x="190848" y="210671"/>
                  <a:pt x="153987" y="210671"/>
                </a:cubicBezTo>
                <a:cubicBezTo>
                  <a:pt x="117126" y="210671"/>
                  <a:pt x="85531" y="171170"/>
                  <a:pt x="77632" y="127719"/>
                </a:cubicBezTo>
                <a:cubicBezTo>
                  <a:pt x="77632" y="135620"/>
                  <a:pt x="77632" y="135620"/>
                  <a:pt x="77632" y="135620"/>
                </a:cubicBezTo>
                <a:cubicBezTo>
                  <a:pt x="77632" y="142203"/>
                  <a:pt x="72367" y="147470"/>
                  <a:pt x="65784" y="150103"/>
                </a:cubicBezTo>
                <a:cubicBezTo>
                  <a:pt x="72367" y="171170"/>
                  <a:pt x="86848" y="189604"/>
                  <a:pt x="105278" y="201454"/>
                </a:cubicBezTo>
                <a:cubicBezTo>
                  <a:pt x="109227" y="200138"/>
                  <a:pt x="113177" y="200138"/>
                  <a:pt x="117126" y="202771"/>
                </a:cubicBezTo>
                <a:cubicBezTo>
                  <a:pt x="125025" y="206721"/>
                  <a:pt x="127658" y="213304"/>
                  <a:pt x="125025" y="218571"/>
                </a:cubicBezTo>
                <a:cubicBezTo>
                  <a:pt x="122392" y="222521"/>
                  <a:pt x="114493" y="223838"/>
                  <a:pt x="107911" y="219888"/>
                </a:cubicBezTo>
                <a:cubicBezTo>
                  <a:pt x="102645" y="217255"/>
                  <a:pt x="100012" y="213304"/>
                  <a:pt x="100012" y="209354"/>
                </a:cubicBezTo>
                <a:cubicBezTo>
                  <a:pt x="77632" y="194871"/>
                  <a:pt x="61834" y="173804"/>
                  <a:pt x="56568" y="150103"/>
                </a:cubicBezTo>
                <a:cubicBezTo>
                  <a:pt x="49986" y="147470"/>
                  <a:pt x="46037" y="142203"/>
                  <a:pt x="46037" y="135620"/>
                </a:cubicBezTo>
                <a:cubicBezTo>
                  <a:pt x="46037" y="102702"/>
                  <a:pt x="46037" y="102702"/>
                  <a:pt x="46037" y="102702"/>
                </a:cubicBezTo>
                <a:cubicBezTo>
                  <a:pt x="46037" y="97435"/>
                  <a:pt x="48670" y="92169"/>
                  <a:pt x="53936" y="89535"/>
                </a:cubicBezTo>
                <a:cubicBezTo>
                  <a:pt x="59201" y="39501"/>
                  <a:pt x="102645" y="0"/>
                  <a:pt x="153987" y="0"/>
                </a:cubicBezTo>
                <a:close/>
              </a:path>
            </a:pathLst>
          </a:custGeom>
          <a:solidFill>
            <a:schemeClr val="bg1"/>
          </a:solidFill>
          <a:ln>
            <a:noFill/>
          </a:ln>
          <a:effectLst>
            <a:outerShdw blurRad="203200" dist="63500" dir="5400000" algn="t" rotWithShape="0">
              <a:prstClr val="black">
                <a:alpha val="7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lang="zh-CN" altLang="en-US" sz="1350" dirty="0">
              <a:solidFill>
                <a:srgbClr val="FFFFFF"/>
              </a:solidFill>
              <a:latin typeface="思源黑体" panose="020B0500000000000000" pitchFamily="34" charset="-122"/>
              <a:ea typeface="思源黑体" panose="020B0500000000000000" pitchFamily="34" charset="-122"/>
            </a:endParaRPr>
          </a:p>
        </p:txBody>
      </p:sp>
      <p:sp>
        <p:nvSpPr>
          <p:cNvPr id="39" name="椭圆 23"/>
          <p:cNvSpPr/>
          <p:nvPr/>
        </p:nvSpPr>
        <p:spPr>
          <a:xfrm>
            <a:off x="3057277" y="4916785"/>
            <a:ext cx="340591" cy="318835"/>
          </a:xfrm>
          <a:custGeom>
            <a:avLst/>
            <a:gdLst>
              <a:gd name="connsiteX0" fmla="*/ 241311 w 331352"/>
              <a:gd name="connsiteY0" fmla="*/ 265737 h 310187"/>
              <a:gd name="connsiteX1" fmla="*/ 227023 w 331352"/>
              <a:gd name="connsiteY1" fmla="*/ 280025 h 310187"/>
              <a:gd name="connsiteX2" fmla="*/ 241311 w 331352"/>
              <a:gd name="connsiteY2" fmla="*/ 294313 h 310187"/>
              <a:gd name="connsiteX3" fmla="*/ 255599 w 331352"/>
              <a:gd name="connsiteY3" fmla="*/ 280025 h 310187"/>
              <a:gd name="connsiteX4" fmla="*/ 241311 w 331352"/>
              <a:gd name="connsiteY4" fmla="*/ 265737 h 310187"/>
              <a:gd name="connsiteX5" fmla="*/ 125424 w 331352"/>
              <a:gd name="connsiteY5" fmla="*/ 265737 h 310187"/>
              <a:gd name="connsiteX6" fmla="*/ 111136 w 331352"/>
              <a:gd name="connsiteY6" fmla="*/ 280025 h 310187"/>
              <a:gd name="connsiteX7" fmla="*/ 125424 w 331352"/>
              <a:gd name="connsiteY7" fmla="*/ 294313 h 310187"/>
              <a:gd name="connsiteX8" fmla="*/ 139712 w 331352"/>
              <a:gd name="connsiteY8" fmla="*/ 280025 h 310187"/>
              <a:gd name="connsiteX9" fmla="*/ 125424 w 331352"/>
              <a:gd name="connsiteY9" fmla="*/ 265737 h 310187"/>
              <a:gd name="connsiteX10" fmla="*/ 242898 w 331352"/>
              <a:gd name="connsiteY10" fmla="*/ 168899 h 310187"/>
              <a:gd name="connsiteX11" fmla="*/ 242898 w 331352"/>
              <a:gd name="connsiteY11" fmla="*/ 192712 h 310187"/>
              <a:gd name="connsiteX12" fmla="*/ 268298 w 331352"/>
              <a:gd name="connsiteY12" fmla="*/ 192712 h 310187"/>
              <a:gd name="connsiteX13" fmla="*/ 276236 w 331352"/>
              <a:gd name="connsiteY13" fmla="*/ 168899 h 310187"/>
              <a:gd name="connsiteX14" fmla="*/ 173048 w 331352"/>
              <a:gd name="connsiteY14" fmla="*/ 168899 h 310187"/>
              <a:gd name="connsiteX15" fmla="*/ 173048 w 331352"/>
              <a:gd name="connsiteY15" fmla="*/ 192712 h 310187"/>
              <a:gd name="connsiteX16" fmla="*/ 222261 w 331352"/>
              <a:gd name="connsiteY16" fmla="*/ 192712 h 310187"/>
              <a:gd name="connsiteX17" fmla="*/ 222261 w 331352"/>
              <a:gd name="connsiteY17" fmla="*/ 168899 h 310187"/>
              <a:gd name="connsiteX18" fmla="*/ 120661 w 331352"/>
              <a:gd name="connsiteY18" fmla="*/ 168899 h 310187"/>
              <a:gd name="connsiteX19" fmla="*/ 128598 w 331352"/>
              <a:gd name="connsiteY19" fmla="*/ 192712 h 310187"/>
              <a:gd name="connsiteX20" fmla="*/ 152411 w 331352"/>
              <a:gd name="connsiteY20" fmla="*/ 192712 h 310187"/>
              <a:gd name="connsiteX21" fmla="*/ 152411 w 331352"/>
              <a:gd name="connsiteY21" fmla="*/ 168899 h 310187"/>
              <a:gd name="connsiteX22" fmla="*/ 242898 w 331352"/>
              <a:gd name="connsiteY22" fmla="*/ 119687 h 310187"/>
              <a:gd name="connsiteX23" fmla="*/ 242898 w 331352"/>
              <a:gd name="connsiteY23" fmla="*/ 148262 h 310187"/>
              <a:gd name="connsiteX24" fmla="*/ 282586 w 331352"/>
              <a:gd name="connsiteY24" fmla="*/ 148262 h 310187"/>
              <a:gd name="connsiteX25" fmla="*/ 290523 w 331352"/>
              <a:gd name="connsiteY25" fmla="*/ 119687 h 310187"/>
              <a:gd name="connsiteX26" fmla="*/ 173048 w 331352"/>
              <a:gd name="connsiteY26" fmla="*/ 119687 h 310187"/>
              <a:gd name="connsiteX27" fmla="*/ 173048 w 331352"/>
              <a:gd name="connsiteY27" fmla="*/ 148262 h 310187"/>
              <a:gd name="connsiteX28" fmla="*/ 222261 w 331352"/>
              <a:gd name="connsiteY28" fmla="*/ 148262 h 310187"/>
              <a:gd name="connsiteX29" fmla="*/ 222261 w 331352"/>
              <a:gd name="connsiteY29" fmla="*/ 119687 h 310187"/>
              <a:gd name="connsiteX30" fmla="*/ 103198 w 331352"/>
              <a:gd name="connsiteY30" fmla="*/ 119687 h 310187"/>
              <a:gd name="connsiteX31" fmla="*/ 112723 w 331352"/>
              <a:gd name="connsiteY31" fmla="*/ 148262 h 310187"/>
              <a:gd name="connsiteX32" fmla="*/ 152411 w 331352"/>
              <a:gd name="connsiteY32" fmla="*/ 148262 h 310187"/>
              <a:gd name="connsiteX33" fmla="*/ 152411 w 331352"/>
              <a:gd name="connsiteY33" fmla="*/ 119687 h 310187"/>
              <a:gd name="connsiteX34" fmla="*/ 242898 w 331352"/>
              <a:gd name="connsiteY34" fmla="*/ 75237 h 310187"/>
              <a:gd name="connsiteX35" fmla="*/ 242898 w 331352"/>
              <a:gd name="connsiteY35" fmla="*/ 99050 h 310187"/>
              <a:gd name="connsiteX36" fmla="*/ 296873 w 331352"/>
              <a:gd name="connsiteY36" fmla="*/ 99050 h 310187"/>
              <a:gd name="connsiteX37" fmla="*/ 304811 w 331352"/>
              <a:gd name="connsiteY37" fmla="*/ 75237 h 310187"/>
              <a:gd name="connsiteX38" fmla="*/ 173048 w 331352"/>
              <a:gd name="connsiteY38" fmla="*/ 75237 h 310187"/>
              <a:gd name="connsiteX39" fmla="*/ 173048 w 331352"/>
              <a:gd name="connsiteY39" fmla="*/ 99050 h 310187"/>
              <a:gd name="connsiteX40" fmla="*/ 222261 w 331352"/>
              <a:gd name="connsiteY40" fmla="*/ 99050 h 310187"/>
              <a:gd name="connsiteX41" fmla="*/ 222261 w 331352"/>
              <a:gd name="connsiteY41" fmla="*/ 75237 h 310187"/>
              <a:gd name="connsiteX42" fmla="*/ 87323 w 331352"/>
              <a:gd name="connsiteY42" fmla="*/ 75237 h 310187"/>
              <a:gd name="connsiteX43" fmla="*/ 95261 w 331352"/>
              <a:gd name="connsiteY43" fmla="*/ 99050 h 310187"/>
              <a:gd name="connsiteX44" fmla="*/ 152411 w 331352"/>
              <a:gd name="connsiteY44" fmla="*/ 99050 h 310187"/>
              <a:gd name="connsiteX45" fmla="*/ 152411 w 331352"/>
              <a:gd name="connsiteY45" fmla="*/ 75237 h 310187"/>
              <a:gd name="connsiteX46" fmla="*/ 13989 w 331352"/>
              <a:gd name="connsiteY46" fmla="*/ 328 h 310187"/>
              <a:gd name="connsiteX47" fmla="*/ 64579 w 331352"/>
              <a:gd name="connsiteY47" fmla="*/ 19694 h 310187"/>
              <a:gd name="connsiteX48" fmla="*/ 69768 w 331352"/>
              <a:gd name="connsiteY48" fmla="*/ 26149 h 310187"/>
              <a:gd name="connsiteX49" fmla="*/ 80145 w 331352"/>
              <a:gd name="connsiteY49" fmla="*/ 54553 h 310187"/>
              <a:gd name="connsiteX50" fmla="*/ 81442 w 331352"/>
              <a:gd name="connsiteY50" fmla="*/ 54553 h 310187"/>
              <a:gd name="connsiteX51" fmla="*/ 321421 w 331352"/>
              <a:gd name="connsiteY51" fmla="*/ 54553 h 310187"/>
              <a:gd name="connsiteX52" fmla="*/ 329204 w 331352"/>
              <a:gd name="connsiteY52" fmla="*/ 58426 h 310187"/>
              <a:gd name="connsiteX53" fmla="*/ 330501 w 331352"/>
              <a:gd name="connsiteY53" fmla="*/ 68755 h 310187"/>
              <a:gd name="connsiteX54" fmla="*/ 286397 w 331352"/>
              <a:gd name="connsiteY54" fmla="*/ 205610 h 310187"/>
              <a:gd name="connsiteX55" fmla="*/ 276019 w 331352"/>
              <a:gd name="connsiteY55" fmla="*/ 213356 h 310187"/>
              <a:gd name="connsiteX56" fmla="*/ 120358 w 331352"/>
              <a:gd name="connsiteY56" fmla="*/ 213356 h 310187"/>
              <a:gd name="connsiteX57" fmla="*/ 116466 w 331352"/>
              <a:gd name="connsiteY57" fmla="*/ 212065 h 310187"/>
              <a:gd name="connsiteX58" fmla="*/ 106089 w 331352"/>
              <a:gd name="connsiteY58" fmla="*/ 240469 h 310187"/>
              <a:gd name="connsiteX59" fmla="*/ 276019 w 331352"/>
              <a:gd name="connsiteY59" fmla="*/ 240469 h 310187"/>
              <a:gd name="connsiteX60" fmla="*/ 285100 w 331352"/>
              <a:gd name="connsiteY60" fmla="*/ 248215 h 310187"/>
              <a:gd name="connsiteX61" fmla="*/ 276019 w 331352"/>
              <a:gd name="connsiteY61" fmla="*/ 257253 h 310187"/>
              <a:gd name="connsiteX62" fmla="*/ 266939 w 331352"/>
              <a:gd name="connsiteY62" fmla="*/ 257253 h 310187"/>
              <a:gd name="connsiteX63" fmla="*/ 274722 w 331352"/>
              <a:gd name="connsiteY63" fmla="*/ 279201 h 310187"/>
              <a:gd name="connsiteX64" fmla="*/ 242293 w 331352"/>
              <a:gd name="connsiteY64" fmla="*/ 310187 h 310187"/>
              <a:gd name="connsiteX65" fmla="*/ 211160 w 331352"/>
              <a:gd name="connsiteY65" fmla="*/ 279201 h 310187"/>
              <a:gd name="connsiteX66" fmla="*/ 218943 w 331352"/>
              <a:gd name="connsiteY66" fmla="*/ 257253 h 310187"/>
              <a:gd name="connsiteX67" fmla="*/ 148896 w 331352"/>
              <a:gd name="connsiteY67" fmla="*/ 257253 h 310187"/>
              <a:gd name="connsiteX68" fmla="*/ 157976 w 331352"/>
              <a:gd name="connsiteY68" fmla="*/ 279201 h 310187"/>
              <a:gd name="connsiteX69" fmla="*/ 125547 w 331352"/>
              <a:gd name="connsiteY69" fmla="*/ 310187 h 310187"/>
              <a:gd name="connsiteX70" fmla="*/ 93117 w 331352"/>
              <a:gd name="connsiteY70" fmla="*/ 279201 h 310187"/>
              <a:gd name="connsiteX71" fmla="*/ 102197 w 331352"/>
              <a:gd name="connsiteY71" fmla="*/ 257253 h 310187"/>
              <a:gd name="connsiteX72" fmla="*/ 93117 w 331352"/>
              <a:gd name="connsiteY72" fmla="*/ 257253 h 310187"/>
              <a:gd name="connsiteX73" fmla="*/ 86631 w 331352"/>
              <a:gd name="connsiteY73" fmla="*/ 253380 h 310187"/>
              <a:gd name="connsiteX74" fmla="*/ 85334 w 331352"/>
              <a:gd name="connsiteY74" fmla="*/ 245633 h 310187"/>
              <a:gd name="connsiteX75" fmla="*/ 100900 w 331352"/>
              <a:gd name="connsiteY75" fmla="*/ 201737 h 310187"/>
              <a:gd name="connsiteX76" fmla="*/ 107386 w 331352"/>
              <a:gd name="connsiteY76" fmla="*/ 196572 h 310187"/>
              <a:gd name="connsiteX77" fmla="*/ 51607 w 331352"/>
              <a:gd name="connsiteY77" fmla="*/ 37769 h 310187"/>
              <a:gd name="connsiteX78" fmla="*/ 6206 w 331352"/>
              <a:gd name="connsiteY78" fmla="*/ 19694 h 310187"/>
              <a:gd name="connsiteX79" fmla="*/ 1017 w 331352"/>
              <a:gd name="connsiteY79" fmla="*/ 6783 h 310187"/>
              <a:gd name="connsiteX80" fmla="*/ 13989 w 331352"/>
              <a:gd name="connsiteY80" fmla="*/ 328 h 310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331352" h="310187">
                <a:moveTo>
                  <a:pt x="241311" y="265737"/>
                </a:moveTo>
                <a:cubicBezTo>
                  <a:pt x="233420" y="265737"/>
                  <a:pt x="227023" y="272134"/>
                  <a:pt x="227023" y="280025"/>
                </a:cubicBezTo>
                <a:cubicBezTo>
                  <a:pt x="227023" y="287916"/>
                  <a:pt x="233420" y="294313"/>
                  <a:pt x="241311" y="294313"/>
                </a:cubicBezTo>
                <a:cubicBezTo>
                  <a:pt x="249202" y="294313"/>
                  <a:pt x="255599" y="287916"/>
                  <a:pt x="255599" y="280025"/>
                </a:cubicBezTo>
                <a:cubicBezTo>
                  <a:pt x="255599" y="272134"/>
                  <a:pt x="249202" y="265737"/>
                  <a:pt x="241311" y="265737"/>
                </a:cubicBezTo>
                <a:close/>
                <a:moveTo>
                  <a:pt x="125424" y="265737"/>
                </a:moveTo>
                <a:cubicBezTo>
                  <a:pt x="117533" y="265737"/>
                  <a:pt x="111136" y="272134"/>
                  <a:pt x="111136" y="280025"/>
                </a:cubicBezTo>
                <a:cubicBezTo>
                  <a:pt x="111136" y="287916"/>
                  <a:pt x="117533" y="294313"/>
                  <a:pt x="125424" y="294313"/>
                </a:cubicBezTo>
                <a:cubicBezTo>
                  <a:pt x="133315" y="294313"/>
                  <a:pt x="139712" y="287916"/>
                  <a:pt x="139712" y="280025"/>
                </a:cubicBezTo>
                <a:cubicBezTo>
                  <a:pt x="139712" y="272134"/>
                  <a:pt x="133315" y="265737"/>
                  <a:pt x="125424" y="265737"/>
                </a:cubicBezTo>
                <a:close/>
                <a:moveTo>
                  <a:pt x="242898" y="168899"/>
                </a:moveTo>
                <a:lnTo>
                  <a:pt x="242898" y="192712"/>
                </a:lnTo>
                <a:lnTo>
                  <a:pt x="268298" y="192712"/>
                </a:lnTo>
                <a:lnTo>
                  <a:pt x="276236" y="168899"/>
                </a:lnTo>
                <a:close/>
                <a:moveTo>
                  <a:pt x="173048" y="168899"/>
                </a:moveTo>
                <a:lnTo>
                  <a:pt x="173048" y="192712"/>
                </a:lnTo>
                <a:lnTo>
                  <a:pt x="222261" y="192712"/>
                </a:lnTo>
                <a:lnTo>
                  <a:pt x="222261" y="168899"/>
                </a:lnTo>
                <a:close/>
                <a:moveTo>
                  <a:pt x="120661" y="168899"/>
                </a:moveTo>
                <a:lnTo>
                  <a:pt x="128598" y="192712"/>
                </a:lnTo>
                <a:lnTo>
                  <a:pt x="152411" y="192712"/>
                </a:lnTo>
                <a:lnTo>
                  <a:pt x="152411" y="168899"/>
                </a:lnTo>
                <a:close/>
                <a:moveTo>
                  <a:pt x="242898" y="119687"/>
                </a:moveTo>
                <a:lnTo>
                  <a:pt x="242898" y="148262"/>
                </a:lnTo>
                <a:lnTo>
                  <a:pt x="282586" y="148262"/>
                </a:lnTo>
                <a:lnTo>
                  <a:pt x="290523" y="119687"/>
                </a:lnTo>
                <a:close/>
                <a:moveTo>
                  <a:pt x="173048" y="119687"/>
                </a:moveTo>
                <a:lnTo>
                  <a:pt x="173048" y="148262"/>
                </a:lnTo>
                <a:lnTo>
                  <a:pt x="222261" y="148262"/>
                </a:lnTo>
                <a:lnTo>
                  <a:pt x="222261" y="119687"/>
                </a:lnTo>
                <a:close/>
                <a:moveTo>
                  <a:pt x="103198" y="119687"/>
                </a:moveTo>
                <a:lnTo>
                  <a:pt x="112723" y="148262"/>
                </a:lnTo>
                <a:lnTo>
                  <a:pt x="152411" y="148262"/>
                </a:lnTo>
                <a:lnTo>
                  <a:pt x="152411" y="119687"/>
                </a:lnTo>
                <a:close/>
                <a:moveTo>
                  <a:pt x="242898" y="75237"/>
                </a:moveTo>
                <a:lnTo>
                  <a:pt x="242898" y="99050"/>
                </a:lnTo>
                <a:lnTo>
                  <a:pt x="296873" y="99050"/>
                </a:lnTo>
                <a:lnTo>
                  <a:pt x="304811" y="75237"/>
                </a:lnTo>
                <a:close/>
                <a:moveTo>
                  <a:pt x="173048" y="75237"/>
                </a:moveTo>
                <a:lnTo>
                  <a:pt x="173048" y="99050"/>
                </a:lnTo>
                <a:lnTo>
                  <a:pt x="222261" y="99050"/>
                </a:lnTo>
                <a:lnTo>
                  <a:pt x="222261" y="75237"/>
                </a:lnTo>
                <a:close/>
                <a:moveTo>
                  <a:pt x="87323" y="75237"/>
                </a:moveTo>
                <a:lnTo>
                  <a:pt x="95261" y="99050"/>
                </a:lnTo>
                <a:lnTo>
                  <a:pt x="152411" y="99050"/>
                </a:lnTo>
                <a:lnTo>
                  <a:pt x="152411" y="75237"/>
                </a:lnTo>
                <a:close/>
                <a:moveTo>
                  <a:pt x="13989" y="328"/>
                </a:moveTo>
                <a:cubicBezTo>
                  <a:pt x="13989" y="328"/>
                  <a:pt x="13989" y="328"/>
                  <a:pt x="64579" y="19694"/>
                </a:cubicBezTo>
                <a:cubicBezTo>
                  <a:pt x="67173" y="20985"/>
                  <a:pt x="68471" y="23567"/>
                  <a:pt x="69768" y="26149"/>
                </a:cubicBezTo>
                <a:cubicBezTo>
                  <a:pt x="69768" y="26149"/>
                  <a:pt x="69768" y="26149"/>
                  <a:pt x="80145" y="54553"/>
                </a:cubicBezTo>
                <a:cubicBezTo>
                  <a:pt x="80145" y="54553"/>
                  <a:pt x="81442" y="54553"/>
                  <a:pt x="81442" y="54553"/>
                </a:cubicBezTo>
                <a:cubicBezTo>
                  <a:pt x="81442" y="54553"/>
                  <a:pt x="81442" y="54553"/>
                  <a:pt x="321421" y="54553"/>
                </a:cubicBezTo>
                <a:cubicBezTo>
                  <a:pt x="324015" y="54553"/>
                  <a:pt x="327907" y="55844"/>
                  <a:pt x="329204" y="58426"/>
                </a:cubicBezTo>
                <a:cubicBezTo>
                  <a:pt x="331798" y="62300"/>
                  <a:pt x="331798" y="64882"/>
                  <a:pt x="330501" y="68755"/>
                </a:cubicBezTo>
                <a:cubicBezTo>
                  <a:pt x="330501" y="68755"/>
                  <a:pt x="330501" y="68755"/>
                  <a:pt x="286397" y="205610"/>
                </a:cubicBezTo>
                <a:cubicBezTo>
                  <a:pt x="285100" y="210774"/>
                  <a:pt x="281208" y="213356"/>
                  <a:pt x="276019" y="213356"/>
                </a:cubicBezTo>
                <a:cubicBezTo>
                  <a:pt x="276019" y="213356"/>
                  <a:pt x="276019" y="213356"/>
                  <a:pt x="120358" y="213356"/>
                </a:cubicBezTo>
                <a:cubicBezTo>
                  <a:pt x="119061" y="213356"/>
                  <a:pt x="117763" y="213356"/>
                  <a:pt x="116466" y="212065"/>
                </a:cubicBezTo>
                <a:cubicBezTo>
                  <a:pt x="116466" y="212065"/>
                  <a:pt x="116466" y="212065"/>
                  <a:pt x="106089" y="240469"/>
                </a:cubicBezTo>
                <a:cubicBezTo>
                  <a:pt x="106089" y="240469"/>
                  <a:pt x="106089" y="240469"/>
                  <a:pt x="276019" y="240469"/>
                </a:cubicBezTo>
                <a:cubicBezTo>
                  <a:pt x="281208" y="240469"/>
                  <a:pt x="285100" y="244342"/>
                  <a:pt x="285100" y="248215"/>
                </a:cubicBezTo>
                <a:cubicBezTo>
                  <a:pt x="285100" y="253380"/>
                  <a:pt x="281208" y="257253"/>
                  <a:pt x="276019" y="257253"/>
                </a:cubicBezTo>
                <a:cubicBezTo>
                  <a:pt x="276019" y="257253"/>
                  <a:pt x="276019" y="257253"/>
                  <a:pt x="266939" y="257253"/>
                </a:cubicBezTo>
                <a:cubicBezTo>
                  <a:pt x="272128" y="263708"/>
                  <a:pt x="274722" y="270164"/>
                  <a:pt x="274722" y="279201"/>
                </a:cubicBezTo>
                <a:cubicBezTo>
                  <a:pt x="274722" y="295985"/>
                  <a:pt x="260453" y="310187"/>
                  <a:pt x="242293" y="310187"/>
                </a:cubicBezTo>
                <a:cubicBezTo>
                  <a:pt x="225429" y="310187"/>
                  <a:pt x="211160" y="295985"/>
                  <a:pt x="211160" y="279201"/>
                </a:cubicBezTo>
                <a:cubicBezTo>
                  <a:pt x="211160" y="270164"/>
                  <a:pt x="213755" y="263708"/>
                  <a:pt x="218943" y="257253"/>
                </a:cubicBezTo>
                <a:cubicBezTo>
                  <a:pt x="218943" y="257253"/>
                  <a:pt x="218943" y="257253"/>
                  <a:pt x="148896" y="257253"/>
                </a:cubicBezTo>
                <a:cubicBezTo>
                  <a:pt x="154084" y="263708"/>
                  <a:pt x="157976" y="270164"/>
                  <a:pt x="157976" y="279201"/>
                </a:cubicBezTo>
                <a:cubicBezTo>
                  <a:pt x="157976" y="295985"/>
                  <a:pt x="143707" y="310187"/>
                  <a:pt x="125547" y="310187"/>
                </a:cubicBezTo>
                <a:cubicBezTo>
                  <a:pt x="108683" y="310187"/>
                  <a:pt x="93117" y="295985"/>
                  <a:pt x="93117" y="279201"/>
                </a:cubicBezTo>
                <a:cubicBezTo>
                  <a:pt x="93117" y="270164"/>
                  <a:pt x="97009" y="263708"/>
                  <a:pt x="102197" y="257253"/>
                </a:cubicBezTo>
                <a:cubicBezTo>
                  <a:pt x="102197" y="257253"/>
                  <a:pt x="102197" y="257253"/>
                  <a:pt x="93117" y="257253"/>
                </a:cubicBezTo>
                <a:cubicBezTo>
                  <a:pt x="90523" y="257253"/>
                  <a:pt x="87928" y="255962"/>
                  <a:pt x="86631" y="253380"/>
                </a:cubicBezTo>
                <a:cubicBezTo>
                  <a:pt x="85334" y="252089"/>
                  <a:pt x="84037" y="248215"/>
                  <a:pt x="85334" y="245633"/>
                </a:cubicBezTo>
                <a:cubicBezTo>
                  <a:pt x="85334" y="245633"/>
                  <a:pt x="85334" y="245633"/>
                  <a:pt x="100900" y="201737"/>
                </a:cubicBezTo>
                <a:cubicBezTo>
                  <a:pt x="102197" y="199154"/>
                  <a:pt x="104792" y="196572"/>
                  <a:pt x="107386" y="196572"/>
                </a:cubicBezTo>
                <a:cubicBezTo>
                  <a:pt x="107386" y="196572"/>
                  <a:pt x="107386" y="196572"/>
                  <a:pt x="51607" y="37769"/>
                </a:cubicBezTo>
                <a:cubicBezTo>
                  <a:pt x="51607" y="37769"/>
                  <a:pt x="51607" y="37769"/>
                  <a:pt x="6206" y="19694"/>
                </a:cubicBezTo>
                <a:cubicBezTo>
                  <a:pt x="1017" y="18403"/>
                  <a:pt x="-1577" y="11948"/>
                  <a:pt x="1017" y="6783"/>
                </a:cubicBezTo>
                <a:cubicBezTo>
                  <a:pt x="2315" y="1619"/>
                  <a:pt x="8800" y="-963"/>
                  <a:pt x="13989" y="328"/>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lang="zh-CN" altLang="en-US" sz="1350" dirty="0">
              <a:solidFill>
                <a:srgbClr val="FFFFFF"/>
              </a:solidFill>
              <a:latin typeface="思源黑体" panose="020B0500000000000000" pitchFamily="34" charset="-122"/>
              <a:ea typeface="思源黑体" panose="020B0500000000000000" pitchFamily="34" charset="-122"/>
            </a:endParaRPr>
          </a:p>
        </p:txBody>
      </p:sp>
      <p:grpSp>
        <p:nvGrpSpPr>
          <p:cNvPr id="40" name="组合 39"/>
          <p:cNvGrpSpPr/>
          <p:nvPr/>
        </p:nvGrpSpPr>
        <p:grpSpPr>
          <a:xfrm>
            <a:off x="4059561" y="1910372"/>
            <a:ext cx="4072877" cy="868569"/>
            <a:chOff x="6798184" y="1678126"/>
            <a:chExt cx="5149474" cy="919652"/>
          </a:xfrm>
        </p:grpSpPr>
        <p:sp>
          <p:nvSpPr>
            <p:cNvPr id="41" name="矩形 40"/>
            <p:cNvSpPr/>
            <p:nvPr/>
          </p:nvSpPr>
          <p:spPr>
            <a:xfrm>
              <a:off x="6798184" y="2030751"/>
              <a:ext cx="5149474" cy="567027"/>
            </a:xfrm>
            <a:prstGeom prst="rect">
              <a:avLst/>
            </a:prstGeom>
          </p:spPr>
          <p:txBody>
            <a:bodyPr wrap="square">
              <a:spAutoFit/>
              <a:scene3d>
                <a:camera prst="orthographicFront"/>
                <a:lightRig rig="threePt" dir="t"/>
              </a:scene3d>
              <a:sp3d contourW="12700"/>
            </a:bodyPr>
            <a:lstStyle/>
            <a:p>
              <a:pPr>
                <a:lnSpc>
                  <a:spcPct val="120000"/>
                </a:lnSpc>
                <a:spcBef>
                  <a:spcPct val="0"/>
                </a:spcBef>
                <a:buNone/>
              </a:pPr>
              <a:r>
                <a:rPr lang="zh-CN" altLang="en-US" sz="1200" dirty="0">
                  <a:solidFill>
                    <a:schemeClr val="tx1">
                      <a:lumMod val="65000"/>
                      <a:lumOff val="35000"/>
                    </a:schemeClr>
                  </a:solidFill>
                  <a:latin typeface="思源黑体" panose="020B0500000000000000" pitchFamily="34" charset="-122"/>
                  <a:ea typeface="思源黑体" panose="020B0500000000000000" pitchFamily="34" charset="-122"/>
                  <a:sym typeface="微软雅黑" panose="020B0503020204020204" pitchFamily="34" charset="-122"/>
                </a:rPr>
                <a:t>只要系统符合通过关键字在前后端传递信息</a:t>
              </a:r>
              <a:r>
                <a:rPr lang="en-US" altLang="zh-CN" sz="1200" dirty="0">
                  <a:solidFill>
                    <a:schemeClr val="tx1">
                      <a:lumMod val="65000"/>
                      <a:lumOff val="35000"/>
                    </a:schemeClr>
                  </a:solidFill>
                  <a:latin typeface="思源黑体" panose="020B0500000000000000" pitchFamily="34" charset="-122"/>
                  <a:ea typeface="思源黑体" panose="020B0500000000000000" pitchFamily="34" charset="-122"/>
                  <a:sym typeface="微软雅黑" panose="020B0503020204020204" pitchFamily="34" charset="-122"/>
                </a:rPr>
                <a:t>,</a:t>
              </a:r>
              <a:r>
                <a:rPr lang="zh-CN" altLang="en-US" sz="1200" dirty="0">
                  <a:solidFill>
                    <a:schemeClr val="tx1">
                      <a:lumMod val="65000"/>
                      <a:lumOff val="35000"/>
                    </a:schemeClr>
                  </a:solidFill>
                  <a:latin typeface="思源黑体" panose="020B0500000000000000" pitchFamily="34" charset="-122"/>
                  <a:ea typeface="思源黑体" panose="020B0500000000000000" pitchFamily="34" charset="-122"/>
                  <a:sym typeface="微软雅黑" panose="020B0503020204020204" pitchFamily="34" charset="-122"/>
                </a:rPr>
                <a:t>就可以使用</a:t>
              </a:r>
              <a:r>
                <a:rPr lang="en-US" altLang="zh-CN" sz="1200" dirty="0" err="1">
                  <a:solidFill>
                    <a:schemeClr val="tx1">
                      <a:lumMod val="65000"/>
                      <a:lumOff val="35000"/>
                    </a:schemeClr>
                  </a:solidFill>
                  <a:latin typeface="思源黑体" panose="020B0500000000000000" pitchFamily="34" charset="-122"/>
                  <a:ea typeface="思源黑体" panose="020B0500000000000000" pitchFamily="34" charset="-122"/>
                  <a:sym typeface="微软雅黑" panose="020B0503020204020204" pitchFamily="34" charset="-122"/>
                </a:rPr>
                <a:t>SaTC</a:t>
              </a:r>
              <a:r>
                <a:rPr lang="zh-CN" altLang="en-US" sz="1200" dirty="0">
                  <a:solidFill>
                    <a:schemeClr val="tx1">
                      <a:lumMod val="65000"/>
                      <a:lumOff val="35000"/>
                    </a:schemeClr>
                  </a:solidFill>
                  <a:latin typeface="思源黑体" panose="020B0500000000000000" pitchFamily="34" charset="-122"/>
                  <a:ea typeface="思源黑体" panose="020B0500000000000000" pitchFamily="34" charset="-122"/>
                  <a:sym typeface="微软雅黑" panose="020B0503020204020204" pitchFamily="34" charset="-122"/>
                </a:rPr>
                <a:t>的思想进行</a:t>
              </a:r>
              <a:r>
                <a:rPr lang="en-US" altLang="zh-CN" sz="1200" dirty="0">
                  <a:solidFill>
                    <a:schemeClr val="tx1">
                      <a:lumMod val="65000"/>
                      <a:lumOff val="35000"/>
                    </a:schemeClr>
                  </a:solidFill>
                  <a:latin typeface="思源黑体" panose="020B0500000000000000" pitchFamily="34" charset="-122"/>
                  <a:ea typeface="思源黑体" panose="020B0500000000000000" pitchFamily="34" charset="-122"/>
                  <a:sym typeface="微软雅黑" panose="020B0503020204020204" pitchFamily="34" charset="-122"/>
                </a:rPr>
                <a:t>BUG</a:t>
              </a:r>
              <a:r>
                <a:rPr lang="zh-CN" altLang="en-US" sz="1200" dirty="0">
                  <a:solidFill>
                    <a:schemeClr val="tx1">
                      <a:lumMod val="65000"/>
                      <a:lumOff val="35000"/>
                    </a:schemeClr>
                  </a:solidFill>
                  <a:latin typeface="思源黑体" panose="020B0500000000000000" pitchFamily="34" charset="-122"/>
                  <a:ea typeface="思源黑体" panose="020B0500000000000000" pitchFamily="34" charset="-122"/>
                  <a:sym typeface="微软雅黑" panose="020B0503020204020204" pitchFamily="34" charset="-122"/>
                </a:rPr>
                <a:t>探索</a:t>
              </a:r>
            </a:p>
          </p:txBody>
        </p:sp>
        <p:sp>
          <p:nvSpPr>
            <p:cNvPr id="42" name="矩形 41"/>
            <p:cNvSpPr/>
            <p:nvPr/>
          </p:nvSpPr>
          <p:spPr>
            <a:xfrm>
              <a:off x="6798184" y="1678126"/>
              <a:ext cx="2241974" cy="419907"/>
            </a:xfrm>
            <a:prstGeom prst="rect">
              <a:avLst/>
            </a:prstGeom>
          </p:spPr>
          <p:txBody>
            <a:bodyPr wrap="square">
              <a:spAutoFit/>
              <a:scene3d>
                <a:camera prst="orthographicFront"/>
                <a:lightRig rig="threePt" dir="t"/>
              </a:scene3d>
              <a:sp3d contourW="12700"/>
            </a:bodyPr>
            <a:lstStyle/>
            <a:p>
              <a:pPr defTabSz="342900">
                <a:lnSpc>
                  <a:spcPct val="120000"/>
                </a:lnSpc>
                <a:buClr>
                  <a:srgbClr val="151314"/>
                </a:buClr>
                <a:buSzPct val="25000"/>
              </a:pPr>
              <a:r>
                <a:rPr lang="zh-CN" altLang="en-US" b="1" kern="0" dirty="0">
                  <a:solidFill>
                    <a:srgbClr val="313D51"/>
                  </a:solidFill>
                  <a:latin typeface="思源黑体" panose="020B0500000000000000" pitchFamily="34" charset="-122"/>
                  <a:ea typeface="思源黑体" panose="020B0500000000000000" pitchFamily="34" charset="-122"/>
                  <a:cs typeface="+mn-ea"/>
                  <a:sym typeface="+mn-lt"/>
                </a:rPr>
                <a:t>可扩展性</a:t>
              </a:r>
            </a:p>
          </p:txBody>
        </p:sp>
      </p:grpSp>
      <p:grpSp>
        <p:nvGrpSpPr>
          <p:cNvPr id="43" name="组合 42"/>
          <p:cNvGrpSpPr/>
          <p:nvPr/>
        </p:nvGrpSpPr>
        <p:grpSpPr>
          <a:xfrm>
            <a:off x="4059559" y="2965943"/>
            <a:ext cx="4072877" cy="628182"/>
            <a:chOff x="6798184" y="1678126"/>
            <a:chExt cx="5149474" cy="665127"/>
          </a:xfrm>
        </p:grpSpPr>
        <p:sp>
          <p:nvSpPr>
            <p:cNvPr id="44" name="矩形 43"/>
            <p:cNvSpPr/>
            <p:nvPr/>
          </p:nvSpPr>
          <p:spPr>
            <a:xfrm>
              <a:off x="6798184" y="2030750"/>
              <a:ext cx="5149474" cy="312503"/>
            </a:xfrm>
            <a:prstGeom prst="rect">
              <a:avLst/>
            </a:prstGeom>
          </p:spPr>
          <p:txBody>
            <a:bodyPr wrap="square">
              <a:spAutoFit/>
              <a:scene3d>
                <a:camera prst="orthographicFront"/>
                <a:lightRig rig="threePt" dir="t"/>
              </a:scene3d>
              <a:sp3d contourW="12700"/>
            </a:bodyPr>
            <a:lstStyle/>
            <a:p>
              <a:pPr>
                <a:lnSpc>
                  <a:spcPct val="120000"/>
                </a:lnSpc>
                <a:spcBef>
                  <a:spcPct val="0"/>
                </a:spcBef>
                <a:buNone/>
              </a:pPr>
              <a:r>
                <a:rPr lang="zh-CN" altLang="en-US" sz="1200" dirty="0">
                  <a:solidFill>
                    <a:schemeClr val="tx1">
                      <a:lumMod val="65000"/>
                      <a:lumOff val="35000"/>
                    </a:schemeClr>
                  </a:solidFill>
                  <a:latin typeface="思源黑体" panose="020B0500000000000000" pitchFamily="34" charset="-122"/>
                  <a:ea typeface="思源黑体" panose="020B0500000000000000" pitchFamily="34" charset="-122"/>
                  <a:sym typeface="微软雅黑" panose="020B0503020204020204" pitchFamily="34" charset="-122"/>
                </a:rPr>
                <a:t>尝试寻找隐藏模式，更好的处理前后端之间的关系</a:t>
              </a:r>
            </a:p>
          </p:txBody>
        </p:sp>
        <p:sp>
          <p:nvSpPr>
            <p:cNvPr id="45" name="矩形 44"/>
            <p:cNvSpPr/>
            <p:nvPr/>
          </p:nvSpPr>
          <p:spPr>
            <a:xfrm>
              <a:off x="6798184" y="1678126"/>
              <a:ext cx="3092992" cy="419907"/>
            </a:xfrm>
            <a:prstGeom prst="rect">
              <a:avLst/>
            </a:prstGeom>
          </p:spPr>
          <p:txBody>
            <a:bodyPr wrap="square">
              <a:spAutoFit/>
              <a:scene3d>
                <a:camera prst="orthographicFront"/>
                <a:lightRig rig="threePt" dir="t"/>
              </a:scene3d>
              <a:sp3d contourW="12700"/>
            </a:bodyPr>
            <a:lstStyle/>
            <a:p>
              <a:pPr defTabSz="342900">
                <a:lnSpc>
                  <a:spcPct val="120000"/>
                </a:lnSpc>
                <a:buClr>
                  <a:srgbClr val="151314"/>
                </a:buClr>
                <a:buSzPct val="25000"/>
              </a:pPr>
              <a:r>
                <a:rPr lang="zh-CN" altLang="en-US" b="1" kern="0" dirty="0">
                  <a:solidFill>
                    <a:srgbClr val="313D51"/>
                  </a:solidFill>
                  <a:latin typeface="思源黑体" panose="020B0500000000000000" pitchFamily="34" charset="-122"/>
                  <a:ea typeface="思源黑体" panose="020B0500000000000000" pitchFamily="34" charset="-122"/>
                  <a:cs typeface="+mn-ea"/>
                  <a:sym typeface="+mn-lt"/>
                </a:rPr>
                <a:t>隐式关键字处理</a:t>
              </a:r>
            </a:p>
          </p:txBody>
        </p:sp>
      </p:grpSp>
      <p:grpSp>
        <p:nvGrpSpPr>
          <p:cNvPr id="46" name="组合 45"/>
          <p:cNvGrpSpPr/>
          <p:nvPr/>
        </p:nvGrpSpPr>
        <p:grpSpPr>
          <a:xfrm>
            <a:off x="4059560" y="3870941"/>
            <a:ext cx="4072877" cy="628182"/>
            <a:chOff x="6798184" y="1678126"/>
            <a:chExt cx="5149474" cy="665127"/>
          </a:xfrm>
        </p:grpSpPr>
        <p:sp>
          <p:nvSpPr>
            <p:cNvPr id="47" name="矩形 46"/>
            <p:cNvSpPr/>
            <p:nvPr/>
          </p:nvSpPr>
          <p:spPr>
            <a:xfrm>
              <a:off x="6798184" y="2030750"/>
              <a:ext cx="5149474" cy="312503"/>
            </a:xfrm>
            <a:prstGeom prst="rect">
              <a:avLst/>
            </a:prstGeom>
          </p:spPr>
          <p:txBody>
            <a:bodyPr wrap="square">
              <a:spAutoFit/>
              <a:scene3d>
                <a:camera prst="orthographicFront"/>
                <a:lightRig rig="threePt" dir="t"/>
              </a:scene3d>
              <a:sp3d contourW="12700"/>
            </a:bodyPr>
            <a:lstStyle/>
            <a:p>
              <a:pPr>
                <a:lnSpc>
                  <a:spcPct val="120000"/>
                </a:lnSpc>
                <a:spcBef>
                  <a:spcPct val="0"/>
                </a:spcBef>
                <a:buNone/>
              </a:pPr>
              <a:r>
                <a:rPr lang="en-US" altLang="zh-CN" sz="1200" dirty="0" err="1">
                  <a:solidFill>
                    <a:schemeClr val="tx1">
                      <a:lumMod val="65000"/>
                      <a:lumOff val="35000"/>
                    </a:schemeClr>
                  </a:solidFill>
                  <a:latin typeface="思源黑体" panose="020B0500000000000000" pitchFamily="34" charset="-122"/>
                  <a:ea typeface="思源黑体" panose="020B0500000000000000" pitchFamily="34" charset="-122"/>
                  <a:sym typeface="微软雅黑" panose="020B0503020204020204" pitchFamily="34" charset="-122"/>
                </a:rPr>
                <a:t>SaTC</a:t>
              </a:r>
              <a:r>
                <a:rPr lang="zh-CN" altLang="en-US" sz="1200" dirty="0">
                  <a:solidFill>
                    <a:schemeClr val="tx1">
                      <a:lumMod val="65000"/>
                      <a:lumOff val="35000"/>
                    </a:schemeClr>
                  </a:solidFill>
                  <a:latin typeface="思源黑体" panose="020B0500000000000000" pitchFamily="34" charset="-122"/>
                  <a:ea typeface="思源黑体" panose="020B0500000000000000" pitchFamily="34" charset="-122"/>
                  <a:sym typeface="微软雅黑" panose="020B0503020204020204" pitchFamily="34" charset="-122"/>
                </a:rPr>
                <a:t>得到了很好的平衡</a:t>
              </a:r>
            </a:p>
          </p:txBody>
        </p:sp>
        <p:sp>
          <p:nvSpPr>
            <p:cNvPr id="48" name="矩形 47"/>
            <p:cNvSpPr/>
            <p:nvPr/>
          </p:nvSpPr>
          <p:spPr>
            <a:xfrm>
              <a:off x="6798184" y="1678126"/>
              <a:ext cx="2241974" cy="419907"/>
            </a:xfrm>
            <a:prstGeom prst="rect">
              <a:avLst/>
            </a:prstGeom>
          </p:spPr>
          <p:txBody>
            <a:bodyPr wrap="square">
              <a:spAutoFit/>
              <a:scene3d>
                <a:camera prst="orthographicFront"/>
                <a:lightRig rig="threePt" dir="t"/>
              </a:scene3d>
              <a:sp3d contourW="12700"/>
            </a:bodyPr>
            <a:lstStyle/>
            <a:p>
              <a:pPr defTabSz="342900">
                <a:lnSpc>
                  <a:spcPct val="120000"/>
                </a:lnSpc>
                <a:buClr>
                  <a:srgbClr val="151314"/>
                </a:buClr>
                <a:buSzPct val="25000"/>
              </a:pPr>
              <a:r>
                <a:rPr lang="zh-CN" altLang="en-US" b="1" kern="0" dirty="0">
                  <a:solidFill>
                    <a:srgbClr val="313D51"/>
                  </a:solidFill>
                  <a:latin typeface="思源黑体" panose="020B0500000000000000" pitchFamily="34" charset="-122"/>
                  <a:ea typeface="思源黑体" panose="020B0500000000000000" pitchFamily="34" charset="-122"/>
                  <a:cs typeface="+mn-ea"/>
                  <a:sym typeface="+mn-lt"/>
                </a:rPr>
                <a:t>效率和准确性</a:t>
              </a:r>
            </a:p>
          </p:txBody>
        </p:sp>
      </p:grpSp>
      <p:grpSp>
        <p:nvGrpSpPr>
          <p:cNvPr id="49" name="组合 48"/>
          <p:cNvGrpSpPr/>
          <p:nvPr/>
        </p:nvGrpSpPr>
        <p:grpSpPr>
          <a:xfrm>
            <a:off x="4059561" y="4621911"/>
            <a:ext cx="4072877" cy="868568"/>
            <a:chOff x="6798184" y="1678126"/>
            <a:chExt cx="5149474" cy="919651"/>
          </a:xfrm>
        </p:grpSpPr>
        <p:sp>
          <p:nvSpPr>
            <p:cNvPr id="50" name="矩形 49"/>
            <p:cNvSpPr/>
            <p:nvPr/>
          </p:nvSpPr>
          <p:spPr>
            <a:xfrm>
              <a:off x="6798184" y="2030750"/>
              <a:ext cx="5149474" cy="567027"/>
            </a:xfrm>
            <a:prstGeom prst="rect">
              <a:avLst/>
            </a:prstGeom>
          </p:spPr>
          <p:txBody>
            <a:bodyPr wrap="square">
              <a:spAutoFit/>
              <a:scene3d>
                <a:camera prst="orthographicFront"/>
                <a:lightRig rig="threePt" dir="t"/>
              </a:scene3d>
              <a:sp3d contourW="12700"/>
            </a:bodyPr>
            <a:lstStyle/>
            <a:p>
              <a:pPr>
                <a:lnSpc>
                  <a:spcPct val="120000"/>
                </a:lnSpc>
                <a:spcBef>
                  <a:spcPct val="0"/>
                </a:spcBef>
                <a:buNone/>
              </a:pPr>
              <a:r>
                <a:rPr lang="en-US" altLang="zh-CN" sz="1200" dirty="0" err="1">
                  <a:solidFill>
                    <a:schemeClr val="tx1">
                      <a:lumMod val="65000"/>
                      <a:lumOff val="35000"/>
                    </a:schemeClr>
                  </a:solidFill>
                  <a:latin typeface="思源黑体" panose="020B0500000000000000" pitchFamily="34" charset="-122"/>
                  <a:ea typeface="思源黑体" panose="020B0500000000000000" pitchFamily="34" charset="-122"/>
                  <a:sym typeface="微软雅黑" panose="020B0503020204020204" pitchFamily="34" charset="-122"/>
                </a:rPr>
                <a:t>SaTC</a:t>
              </a:r>
              <a:r>
                <a:rPr lang="zh-CN" altLang="en-US" sz="1200" dirty="0">
                  <a:solidFill>
                    <a:schemeClr val="tx1">
                      <a:lumMod val="65000"/>
                      <a:lumOff val="35000"/>
                    </a:schemeClr>
                  </a:solidFill>
                  <a:latin typeface="思源黑体" panose="020B0500000000000000" pitchFamily="34" charset="-122"/>
                  <a:ea typeface="思源黑体" panose="020B0500000000000000" pitchFamily="34" charset="-122"/>
                  <a:sym typeface="微软雅黑" panose="020B0503020204020204" pitchFamily="34" charset="-122"/>
                </a:rPr>
                <a:t>未来的工作</a:t>
              </a:r>
              <a:r>
                <a:rPr lang="en-US" altLang="zh-CN" sz="1200" dirty="0">
                  <a:solidFill>
                    <a:schemeClr val="tx1">
                      <a:lumMod val="65000"/>
                      <a:lumOff val="35000"/>
                    </a:schemeClr>
                  </a:solidFill>
                  <a:latin typeface="思源黑体" panose="020B0500000000000000" pitchFamily="34" charset="-122"/>
                  <a:ea typeface="思源黑体" panose="020B0500000000000000" pitchFamily="34" charset="-122"/>
                  <a:sym typeface="微软雅黑" panose="020B0503020204020204" pitchFamily="34" charset="-122"/>
                </a:rPr>
                <a:t>,</a:t>
              </a:r>
              <a:r>
                <a:rPr lang="zh-CN" altLang="en-US" sz="1200" dirty="0">
                  <a:solidFill>
                    <a:schemeClr val="tx1">
                      <a:lumMod val="65000"/>
                      <a:lumOff val="35000"/>
                    </a:schemeClr>
                  </a:solidFill>
                  <a:latin typeface="思源黑体" panose="020B0500000000000000" pitchFamily="34" charset="-122"/>
                  <a:ea typeface="思源黑体" panose="020B0500000000000000" pitchFamily="34" charset="-122"/>
                  <a:sym typeface="微软雅黑" panose="020B0503020204020204" pitchFamily="34" charset="-122"/>
                </a:rPr>
                <a:t>对于加密或模糊后的数据</a:t>
              </a:r>
              <a:r>
                <a:rPr lang="en-US" altLang="zh-CN" sz="1200" dirty="0">
                  <a:solidFill>
                    <a:schemeClr val="tx1">
                      <a:lumMod val="65000"/>
                      <a:lumOff val="35000"/>
                    </a:schemeClr>
                  </a:solidFill>
                  <a:latin typeface="思源黑体" panose="020B0500000000000000" pitchFamily="34" charset="-122"/>
                  <a:ea typeface="思源黑体" panose="020B0500000000000000" pitchFamily="34" charset="-122"/>
                  <a:sym typeface="微软雅黑" panose="020B0503020204020204" pitchFamily="34" charset="-122"/>
                </a:rPr>
                <a:t>,</a:t>
              </a:r>
              <a:r>
                <a:rPr lang="zh-CN" altLang="en-US" sz="1200" dirty="0">
                  <a:solidFill>
                    <a:schemeClr val="tx1">
                      <a:lumMod val="65000"/>
                      <a:lumOff val="35000"/>
                    </a:schemeClr>
                  </a:solidFill>
                  <a:latin typeface="思源黑体" panose="020B0500000000000000" pitchFamily="34" charset="-122"/>
                  <a:ea typeface="思源黑体" panose="020B0500000000000000" pitchFamily="34" charset="-122"/>
                  <a:sym typeface="微软雅黑" panose="020B0503020204020204" pitchFamily="34" charset="-122"/>
                </a:rPr>
                <a:t>不能很好的识别</a:t>
              </a:r>
              <a:r>
                <a:rPr lang="en-US" altLang="zh-CN" sz="1200" dirty="0">
                  <a:solidFill>
                    <a:schemeClr val="tx1">
                      <a:lumMod val="65000"/>
                      <a:lumOff val="35000"/>
                    </a:schemeClr>
                  </a:solidFill>
                  <a:latin typeface="思源黑体" panose="020B0500000000000000" pitchFamily="34" charset="-122"/>
                  <a:ea typeface="思源黑体" panose="020B0500000000000000" pitchFamily="34" charset="-122"/>
                  <a:sym typeface="微软雅黑" panose="020B0503020204020204" pitchFamily="34" charset="-122"/>
                </a:rPr>
                <a:t>,</a:t>
              </a:r>
              <a:r>
                <a:rPr lang="zh-CN" altLang="en-US" sz="1200" dirty="0">
                  <a:solidFill>
                    <a:schemeClr val="tx1">
                      <a:lumMod val="65000"/>
                      <a:lumOff val="35000"/>
                    </a:schemeClr>
                  </a:solidFill>
                  <a:latin typeface="思源黑体" panose="020B0500000000000000" pitchFamily="34" charset="-122"/>
                  <a:ea typeface="思源黑体" panose="020B0500000000000000" pitchFamily="34" charset="-122"/>
                  <a:sym typeface="微软雅黑" panose="020B0503020204020204" pitchFamily="34" charset="-122"/>
                </a:rPr>
                <a:t>关注现有的反混淆技术</a:t>
              </a:r>
            </a:p>
          </p:txBody>
        </p:sp>
        <p:sp>
          <p:nvSpPr>
            <p:cNvPr id="51" name="矩形 50"/>
            <p:cNvSpPr/>
            <p:nvPr/>
          </p:nvSpPr>
          <p:spPr>
            <a:xfrm>
              <a:off x="6798184" y="1678126"/>
              <a:ext cx="2241974" cy="419907"/>
            </a:xfrm>
            <a:prstGeom prst="rect">
              <a:avLst/>
            </a:prstGeom>
          </p:spPr>
          <p:txBody>
            <a:bodyPr wrap="square">
              <a:spAutoFit/>
              <a:scene3d>
                <a:camera prst="orthographicFront"/>
                <a:lightRig rig="threePt" dir="t"/>
              </a:scene3d>
              <a:sp3d contourW="12700"/>
            </a:bodyPr>
            <a:lstStyle/>
            <a:p>
              <a:pPr defTabSz="342900">
                <a:lnSpc>
                  <a:spcPct val="120000"/>
                </a:lnSpc>
                <a:buClr>
                  <a:srgbClr val="151314"/>
                </a:buClr>
                <a:buSzPct val="25000"/>
              </a:pPr>
              <a:r>
                <a:rPr lang="zh-CN" altLang="en-US" b="1" kern="0" dirty="0">
                  <a:solidFill>
                    <a:srgbClr val="313D51"/>
                  </a:solidFill>
                  <a:latin typeface="思源黑体" panose="020B0500000000000000" pitchFamily="34" charset="-122"/>
                  <a:ea typeface="思源黑体" panose="020B0500000000000000" pitchFamily="34" charset="-122"/>
                  <a:cs typeface="+mn-ea"/>
                  <a:sym typeface="+mn-lt"/>
                </a:rPr>
                <a:t>加密和模糊</a:t>
              </a:r>
            </a:p>
          </p:txBody>
        </p:sp>
      </p:grpSp>
    </p:spTree>
    <p:extLst>
      <p:ext uri="{BB962C8B-B14F-4D97-AF65-F5344CB8AC3E}">
        <p14:creationId xmlns:p14="http://schemas.microsoft.com/office/powerpoint/2010/main" val="44702765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additive="base">
                                        <p:cTn id="7" dur="500" fill="hold"/>
                                        <p:tgtEl>
                                          <p:spTgt spid="28"/>
                                        </p:tgtEl>
                                        <p:attrNameLst>
                                          <p:attrName>ppt_x</p:attrName>
                                        </p:attrNameLst>
                                      </p:cBhvr>
                                      <p:tavLst>
                                        <p:tav tm="0">
                                          <p:val>
                                            <p:strVal val="#ppt_x"/>
                                          </p:val>
                                        </p:tav>
                                        <p:tav tm="100000">
                                          <p:val>
                                            <p:strVal val="#ppt_x"/>
                                          </p:val>
                                        </p:tav>
                                      </p:tavLst>
                                    </p:anim>
                                    <p:anim calcmode="lin" valueType="num">
                                      <p:cBhvr additive="base">
                                        <p:cTn id="8" dur="500" fill="hold"/>
                                        <p:tgtEl>
                                          <p:spTgt spid="2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9"/>
                                        </p:tgtEl>
                                        <p:attrNameLst>
                                          <p:attrName>style.visibility</p:attrName>
                                        </p:attrNameLst>
                                      </p:cBhvr>
                                      <p:to>
                                        <p:strVal val="visible"/>
                                      </p:to>
                                    </p:set>
                                    <p:anim calcmode="lin" valueType="num">
                                      <p:cBhvr additive="base">
                                        <p:cTn id="11" dur="500" fill="hold"/>
                                        <p:tgtEl>
                                          <p:spTgt spid="29"/>
                                        </p:tgtEl>
                                        <p:attrNameLst>
                                          <p:attrName>ppt_x</p:attrName>
                                        </p:attrNameLst>
                                      </p:cBhvr>
                                      <p:tavLst>
                                        <p:tav tm="0">
                                          <p:val>
                                            <p:strVal val="#ppt_x"/>
                                          </p:val>
                                        </p:tav>
                                        <p:tav tm="100000">
                                          <p:val>
                                            <p:strVal val="#ppt_x"/>
                                          </p:val>
                                        </p:tav>
                                      </p:tavLst>
                                    </p:anim>
                                    <p:anim calcmode="lin" valueType="num">
                                      <p:cBhvr additive="base">
                                        <p:cTn id="12" dur="500" fill="hold"/>
                                        <p:tgtEl>
                                          <p:spTgt spid="29"/>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0"/>
                                        </p:tgtEl>
                                        <p:attrNameLst>
                                          <p:attrName>style.visibility</p:attrName>
                                        </p:attrNameLst>
                                      </p:cBhvr>
                                      <p:to>
                                        <p:strVal val="visible"/>
                                      </p:to>
                                    </p:set>
                                    <p:anim calcmode="lin" valueType="num">
                                      <p:cBhvr additive="base">
                                        <p:cTn id="15" dur="500" fill="hold"/>
                                        <p:tgtEl>
                                          <p:spTgt spid="30"/>
                                        </p:tgtEl>
                                        <p:attrNameLst>
                                          <p:attrName>ppt_x</p:attrName>
                                        </p:attrNameLst>
                                      </p:cBhvr>
                                      <p:tavLst>
                                        <p:tav tm="0">
                                          <p:val>
                                            <p:strVal val="#ppt_x"/>
                                          </p:val>
                                        </p:tav>
                                        <p:tav tm="100000">
                                          <p:val>
                                            <p:strVal val="#ppt_x"/>
                                          </p:val>
                                        </p:tav>
                                      </p:tavLst>
                                    </p:anim>
                                    <p:anim calcmode="lin" valueType="num">
                                      <p:cBhvr additive="base">
                                        <p:cTn id="16" dur="500" fill="hold"/>
                                        <p:tgtEl>
                                          <p:spTgt spid="30"/>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31"/>
                                        </p:tgtEl>
                                        <p:attrNameLst>
                                          <p:attrName>style.visibility</p:attrName>
                                        </p:attrNameLst>
                                      </p:cBhvr>
                                      <p:to>
                                        <p:strVal val="visible"/>
                                      </p:to>
                                    </p:set>
                                    <p:anim calcmode="lin" valueType="num">
                                      <p:cBhvr additive="base">
                                        <p:cTn id="19" dur="500" fill="hold"/>
                                        <p:tgtEl>
                                          <p:spTgt spid="31"/>
                                        </p:tgtEl>
                                        <p:attrNameLst>
                                          <p:attrName>ppt_x</p:attrName>
                                        </p:attrNameLst>
                                      </p:cBhvr>
                                      <p:tavLst>
                                        <p:tav tm="0">
                                          <p:val>
                                            <p:strVal val="#ppt_x"/>
                                          </p:val>
                                        </p:tav>
                                        <p:tav tm="100000">
                                          <p:val>
                                            <p:strVal val="#ppt_x"/>
                                          </p:val>
                                        </p:tav>
                                      </p:tavLst>
                                    </p:anim>
                                    <p:anim calcmode="lin" valueType="num">
                                      <p:cBhvr additive="base">
                                        <p:cTn id="20" dur="500" fill="hold"/>
                                        <p:tgtEl>
                                          <p:spTgt spid="31"/>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32"/>
                                        </p:tgtEl>
                                        <p:attrNameLst>
                                          <p:attrName>style.visibility</p:attrName>
                                        </p:attrNameLst>
                                      </p:cBhvr>
                                      <p:to>
                                        <p:strVal val="visible"/>
                                      </p:to>
                                    </p:set>
                                    <p:anim calcmode="lin" valueType="num">
                                      <p:cBhvr additive="base">
                                        <p:cTn id="23" dur="500" fill="hold"/>
                                        <p:tgtEl>
                                          <p:spTgt spid="32"/>
                                        </p:tgtEl>
                                        <p:attrNameLst>
                                          <p:attrName>ppt_x</p:attrName>
                                        </p:attrNameLst>
                                      </p:cBhvr>
                                      <p:tavLst>
                                        <p:tav tm="0">
                                          <p:val>
                                            <p:strVal val="#ppt_x"/>
                                          </p:val>
                                        </p:tav>
                                        <p:tav tm="100000">
                                          <p:val>
                                            <p:strVal val="#ppt_x"/>
                                          </p:val>
                                        </p:tav>
                                      </p:tavLst>
                                    </p:anim>
                                    <p:anim calcmode="lin" valueType="num">
                                      <p:cBhvr additive="base">
                                        <p:cTn id="24" dur="500" fill="hold"/>
                                        <p:tgtEl>
                                          <p:spTgt spid="32"/>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33"/>
                                        </p:tgtEl>
                                        <p:attrNameLst>
                                          <p:attrName>style.visibility</p:attrName>
                                        </p:attrNameLst>
                                      </p:cBhvr>
                                      <p:to>
                                        <p:strVal val="visible"/>
                                      </p:to>
                                    </p:set>
                                    <p:anim calcmode="lin" valueType="num">
                                      <p:cBhvr additive="base">
                                        <p:cTn id="27" dur="500" fill="hold"/>
                                        <p:tgtEl>
                                          <p:spTgt spid="33"/>
                                        </p:tgtEl>
                                        <p:attrNameLst>
                                          <p:attrName>ppt_x</p:attrName>
                                        </p:attrNameLst>
                                      </p:cBhvr>
                                      <p:tavLst>
                                        <p:tav tm="0">
                                          <p:val>
                                            <p:strVal val="#ppt_x"/>
                                          </p:val>
                                        </p:tav>
                                        <p:tav tm="100000">
                                          <p:val>
                                            <p:strVal val="#ppt_x"/>
                                          </p:val>
                                        </p:tav>
                                      </p:tavLst>
                                    </p:anim>
                                    <p:anim calcmode="lin" valueType="num">
                                      <p:cBhvr additive="base">
                                        <p:cTn id="28" dur="500" fill="hold"/>
                                        <p:tgtEl>
                                          <p:spTgt spid="33"/>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34"/>
                                        </p:tgtEl>
                                        <p:attrNameLst>
                                          <p:attrName>style.visibility</p:attrName>
                                        </p:attrNameLst>
                                      </p:cBhvr>
                                      <p:to>
                                        <p:strVal val="visible"/>
                                      </p:to>
                                    </p:set>
                                    <p:anim calcmode="lin" valueType="num">
                                      <p:cBhvr additive="base">
                                        <p:cTn id="31" dur="500" fill="hold"/>
                                        <p:tgtEl>
                                          <p:spTgt spid="34"/>
                                        </p:tgtEl>
                                        <p:attrNameLst>
                                          <p:attrName>ppt_x</p:attrName>
                                        </p:attrNameLst>
                                      </p:cBhvr>
                                      <p:tavLst>
                                        <p:tav tm="0">
                                          <p:val>
                                            <p:strVal val="#ppt_x"/>
                                          </p:val>
                                        </p:tav>
                                        <p:tav tm="100000">
                                          <p:val>
                                            <p:strVal val="#ppt_x"/>
                                          </p:val>
                                        </p:tav>
                                      </p:tavLst>
                                    </p:anim>
                                    <p:anim calcmode="lin" valueType="num">
                                      <p:cBhvr additive="base">
                                        <p:cTn id="32" dur="500" fill="hold"/>
                                        <p:tgtEl>
                                          <p:spTgt spid="34"/>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35"/>
                                        </p:tgtEl>
                                        <p:attrNameLst>
                                          <p:attrName>style.visibility</p:attrName>
                                        </p:attrNameLst>
                                      </p:cBhvr>
                                      <p:to>
                                        <p:strVal val="visible"/>
                                      </p:to>
                                    </p:set>
                                    <p:anim calcmode="lin" valueType="num">
                                      <p:cBhvr additive="base">
                                        <p:cTn id="35" dur="500" fill="hold"/>
                                        <p:tgtEl>
                                          <p:spTgt spid="35"/>
                                        </p:tgtEl>
                                        <p:attrNameLst>
                                          <p:attrName>ppt_x</p:attrName>
                                        </p:attrNameLst>
                                      </p:cBhvr>
                                      <p:tavLst>
                                        <p:tav tm="0">
                                          <p:val>
                                            <p:strVal val="#ppt_x"/>
                                          </p:val>
                                        </p:tav>
                                        <p:tav tm="100000">
                                          <p:val>
                                            <p:strVal val="#ppt_x"/>
                                          </p:val>
                                        </p:tav>
                                      </p:tavLst>
                                    </p:anim>
                                    <p:anim calcmode="lin" valueType="num">
                                      <p:cBhvr additive="base">
                                        <p:cTn id="36" dur="500" fill="hold"/>
                                        <p:tgtEl>
                                          <p:spTgt spid="35"/>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36"/>
                                        </p:tgtEl>
                                        <p:attrNameLst>
                                          <p:attrName>style.visibility</p:attrName>
                                        </p:attrNameLst>
                                      </p:cBhvr>
                                      <p:to>
                                        <p:strVal val="visible"/>
                                      </p:to>
                                    </p:set>
                                    <p:anim calcmode="lin" valueType="num">
                                      <p:cBhvr additive="base">
                                        <p:cTn id="39" dur="500" fill="hold"/>
                                        <p:tgtEl>
                                          <p:spTgt spid="36"/>
                                        </p:tgtEl>
                                        <p:attrNameLst>
                                          <p:attrName>ppt_x</p:attrName>
                                        </p:attrNameLst>
                                      </p:cBhvr>
                                      <p:tavLst>
                                        <p:tav tm="0">
                                          <p:val>
                                            <p:strVal val="#ppt_x"/>
                                          </p:val>
                                        </p:tav>
                                        <p:tav tm="100000">
                                          <p:val>
                                            <p:strVal val="#ppt_x"/>
                                          </p:val>
                                        </p:tav>
                                      </p:tavLst>
                                    </p:anim>
                                    <p:anim calcmode="lin" valueType="num">
                                      <p:cBhvr additive="base">
                                        <p:cTn id="40" dur="500" fill="hold"/>
                                        <p:tgtEl>
                                          <p:spTgt spid="36"/>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37"/>
                                        </p:tgtEl>
                                        <p:attrNameLst>
                                          <p:attrName>style.visibility</p:attrName>
                                        </p:attrNameLst>
                                      </p:cBhvr>
                                      <p:to>
                                        <p:strVal val="visible"/>
                                      </p:to>
                                    </p:set>
                                    <p:anim calcmode="lin" valueType="num">
                                      <p:cBhvr additive="base">
                                        <p:cTn id="43" dur="500" fill="hold"/>
                                        <p:tgtEl>
                                          <p:spTgt spid="37"/>
                                        </p:tgtEl>
                                        <p:attrNameLst>
                                          <p:attrName>ppt_x</p:attrName>
                                        </p:attrNameLst>
                                      </p:cBhvr>
                                      <p:tavLst>
                                        <p:tav tm="0">
                                          <p:val>
                                            <p:strVal val="#ppt_x"/>
                                          </p:val>
                                        </p:tav>
                                        <p:tav tm="100000">
                                          <p:val>
                                            <p:strVal val="#ppt_x"/>
                                          </p:val>
                                        </p:tav>
                                      </p:tavLst>
                                    </p:anim>
                                    <p:anim calcmode="lin" valueType="num">
                                      <p:cBhvr additive="base">
                                        <p:cTn id="44" dur="500" fill="hold"/>
                                        <p:tgtEl>
                                          <p:spTgt spid="37"/>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38"/>
                                        </p:tgtEl>
                                        <p:attrNameLst>
                                          <p:attrName>style.visibility</p:attrName>
                                        </p:attrNameLst>
                                      </p:cBhvr>
                                      <p:to>
                                        <p:strVal val="visible"/>
                                      </p:to>
                                    </p:set>
                                    <p:anim calcmode="lin" valueType="num">
                                      <p:cBhvr additive="base">
                                        <p:cTn id="47" dur="500" fill="hold"/>
                                        <p:tgtEl>
                                          <p:spTgt spid="38"/>
                                        </p:tgtEl>
                                        <p:attrNameLst>
                                          <p:attrName>ppt_x</p:attrName>
                                        </p:attrNameLst>
                                      </p:cBhvr>
                                      <p:tavLst>
                                        <p:tav tm="0">
                                          <p:val>
                                            <p:strVal val="#ppt_x"/>
                                          </p:val>
                                        </p:tav>
                                        <p:tav tm="100000">
                                          <p:val>
                                            <p:strVal val="#ppt_x"/>
                                          </p:val>
                                        </p:tav>
                                      </p:tavLst>
                                    </p:anim>
                                    <p:anim calcmode="lin" valueType="num">
                                      <p:cBhvr additive="base">
                                        <p:cTn id="48" dur="500" fill="hold"/>
                                        <p:tgtEl>
                                          <p:spTgt spid="38"/>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39"/>
                                        </p:tgtEl>
                                        <p:attrNameLst>
                                          <p:attrName>style.visibility</p:attrName>
                                        </p:attrNameLst>
                                      </p:cBhvr>
                                      <p:to>
                                        <p:strVal val="visible"/>
                                      </p:to>
                                    </p:set>
                                    <p:anim calcmode="lin" valueType="num">
                                      <p:cBhvr additive="base">
                                        <p:cTn id="51" dur="500" fill="hold"/>
                                        <p:tgtEl>
                                          <p:spTgt spid="39"/>
                                        </p:tgtEl>
                                        <p:attrNameLst>
                                          <p:attrName>ppt_x</p:attrName>
                                        </p:attrNameLst>
                                      </p:cBhvr>
                                      <p:tavLst>
                                        <p:tav tm="0">
                                          <p:val>
                                            <p:strVal val="#ppt_x"/>
                                          </p:val>
                                        </p:tav>
                                        <p:tav tm="100000">
                                          <p:val>
                                            <p:strVal val="#ppt_x"/>
                                          </p:val>
                                        </p:tav>
                                      </p:tavLst>
                                    </p:anim>
                                    <p:anim calcmode="lin" valueType="num">
                                      <p:cBhvr additive="base">
                                        <p:cTn id="52" dur="500" fill="hold"/>
                                        <p:tgtEl>
                                          <p:spTgt spid="39"/>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40"/>
                                        </p:tgtEl>
                                        <p:attrNameLst>
                                          <p:attrName>style.visibility</p:attrName>
                                        </p:attrNameLst>
                                      </p:cBhvr>
                                      <p:to>
                                        <p:strVal val="visible"/>
                                      </p:to>
                                    </p:set>
                                    <p:anim calcmode="lin" valueType="num">
                                      <p:cBhvr additive="base">
                                        <p:cTn id="55" dur="500" fill="hold"/>
                                        <p:tgtEl>
                                          <p:spTgt spid="40"/>
                                        </p:tgtEl>
                                        <p:attrNameLst>
                                          <p:attrName>ppt_x</p:attrName>
                                        </p:attrNameLst>
                                      </p:cBhvr>
                                      <p:tavLst>
                                        <p:tav tm="0">
                                          <p:val>
                                            <p:strVal val="#ppt_x"/>
                                          </p:val>
                                        </p:tav>
                                        <p:tav tm="100000">
                                          <p:val>
                                            <p:strVal val="#ppt_x"/>
                                          </p:val>
                                        </p:tav>
                                      </p:tavLst>
                                    </p:anim>
                                    <p:anim calcmode="lin" valueType="num">
                                      <p:cBhvr additive="base">
                                        <p:cTn id="56" dur="500" fill="hold"/>
                                        <p:tgtEl>
                                          <p:spTgt spid="40"/>
                                        </p:tgtEl>
                                        <p:attrNameLst>
                                          <p:attrName>ppt_y</p:attrName>
                                        </p:attrNameLst>
                                      </p:cBhvr>
                                      <p:tavLst>
                                        <p:tav tm="0">
                                          <p:val>
                                            <p:strVal val="1+#ppt_h/2"/>
                                          </p:val>
                                        </p:tav>
                                        <p:tav tm="100000">
                                          <p:val>
                                            <p:strVal val="#ppt_y"/>
                                          </p:val>
                                        </p:tav>
                                      </p:tavLst>
                                    </p:anim>
                                  </p:childTnLst>
                                </p:cTn>
                              </p:par>
                              <p:par>
                                <p:cTn id="57" presetID="2" presetClass="entr" presetSubtype="4" fill="hold" nodeType="withEffect">
                                  <p:stCondLst>
                                    <p:cond delay="0"/>
                                  </p:stCondLst>
                                  <p:childTnLst>
                                    <p:set>
                                      <p:cBhvr>
                                        <p:cTn id="58" dur="1" fill="hold">
                                          <p:stCondLst>
                                            <p:cond delay="0"/>
                                          </p:stCondLst>
                                        </p:cTn>
                                        <p:tgtEl>
                                          <p:spTgt spid="43"/>
                                        </p:tgtEl>
                                        <p:attrNameLst>
                                          <p:attrName>style.visibility</p:attrName>
                                        </p:attrNameLst>
                                      </p:cBhvr>
                                      <p:to>
                                        <p:strVal val="visible"/>
                                      </p:to>
                                    </p:set>
                                    <p:anim calcmode="lin" valueType="num">
                                      <p:cBhvr additive="base">
                                        <p:cTn id="59" dur="500" fill="hold"/>
                                        <p:tgtEl>
                                          <p:spTgt spid="43"/>
                                        </p:tgtEl>
                                        <p:attrNameLst>
                                          <p:attrName>ppt_x</p:attrName>
                                        </p:attrNameLst>
                                      </p:cBhvr>
                                      <p:tavLst>
                                        <p:tav tm="0">
                                          <p:val>
                                            <p:strVal val="#ppt_x"/>
                                          </p:val>
                                        </p:tav>
                                        <p:tav tm="100000">
                                          <p:val>
                                            <p:strVal val="#ppt_x"/>
                                          </p:val>
                                        </p:tav>
                                      </p:tavLst>
                                    </p:anim>
                                    <p:anim calcmode="lin" valueType="num">
                                      <p:cBhvr additive="base">
                                        <p:cTn id="60" dur="500" fill="hold"/>
                                        <p:tgtEl>
                                          <p:spTgt spid="43"/>
                                        </p:tgtEl>
                                        <p:attrNameLst>
                                          <p:attrName>ppt_y</p:attrName>
                                        </p:attrNameLst>
                                      </p:cBhvr>
                                      <p:tavLst>
                                        <p:tav tm="0">
                                          <p:val>
                                            <p:strVal val="1+#ppt_h/2"/>
                                          </p:val>
                                        </p:tav>
                                        <p:tav tm="100000">
                                          <p:val>
                                            <p:strVal val="#ppt_y"/>
                                          </p:val>
                                        </p:tav>
                                      </p:tavLst>
                                    </p:anim>
                                  </p:childTnLst>
                                </p:cTn>
                              </p:par>
                              <p:par>
                                <p:cTn id="61" presetID="2" presetClass="entr" presetSubtype="4" fill="hold" nodeType="withEffect">
                                  <p:stCondLst>
                                    <p:cond delay="0"/>
                                  </p:stCondLst>
                                  <p:childTnLst>
                                    <p:set>
                                      <p:cBhvr>
                                        <p:cTn id="62" dur="1" fill="hold">
                                          <p:stCondLst>
                                            <p:cond delay="0"/>
                                          </p:stCondLst>
                                        </p:cTn>
                                        <p:tgtEl>
                                          <p:spTgt spid="46"/>
                                        </p:tgtEl>
                                        <p:attrNameLst>
                                          <p:attrName>style.visibility</p:attrName>
                                        </p:attrNameLst>
                                      </p:cBhvr>
                                      <p:to>
                                        <p:strVal val="visible"/>
                                      </p:to>
                                    </p:set>
                                    <p:anim calcmode="lin" valueType="num">
                                      <p:cBhvr additive="base">
                                        <p:cTn id="63" dur="500" fill="hold"/>
                                        <p:tgtEl>
                                          <p:spTgt spid="46"/>
                                        </p:tgtEl>
                                        <p:attrNameLst>
                                          <p:attrName>ppt_x</p:attrName>
                                        </p:attrNameLst>
                                      </p:cBhvr>
                                      <p:tavLst>
                                        <p:tav tm="0">
                                          <p:val>
                                            <p:strVal val="#ppt_x"/>
                                          </p:val>
                                        </p:tav>
                                        <p:tav tm="100000">
                                          <p:val>
                                            <p:strVal val="#ppt_x"/>
                                          </p:val>
                                        </p:tav>
                                      </p:tavLst>
                                    </p:anim>
                                    <p:anim calcmode="lin" valueType="num">
                                      <p:cBhvr additive="base">
                                        <p:cTn id="64" dur="500" fill="hold"/>
                                        <p:tgtEl>
                                          <p:spTgt spid="46"/>
                                        </p:tgtEl>
                                        <p:attrNameLst>
                                          <p:attrName>ppt_y</p:attrName>
                                        </p:attrNameLst>
                                      </p:cBhvr>
                                      <p:tavLst>
                                        <p:tav tm="0">
                                          <p:val>
                                            <p:strVal val="1+#ppt_h/2"/>
                                          </p:val>
                                        </p:tav>
                                        <p:tav tm="100000">
                                          <p:val>
                                            <p:strVal val="#ppt_y"/>
                                          </p:val>
                                        </p:tav>
                                      </p:tavLst>
                                    </p:anim>
                                  </p:childTnLst>
                                </p:cTn>
                              </p:par>
                              <p:par>
                                <p:cTn id="65" presetID="2" presetClass="entr" presetSubtype="4" fill="hold" nodeType="withEffect">
                                  <p:stCondLst>
                                    <p:cond delay="0"/>
                                  </p:stCondLst>
                                  <p:childTnLst>
                                    <p:set>
                                      <p:cBhvr>
                                        <p:cTn id="66" dur="1" fill="hold">
                                          <p:stCondLst>
                                            <p:cond delay="0"/>
                                          </p:stCondLst>
                                        </p:cTn>
                                        <p:tgtEl>
                                          <p:spTgt spid="49"/>
                                        </p:tgtEl>
                                        <p:attrNameLst>
                                          <p:attrName>style.visibility</p:attrName>
                                        </p:attrNameLst>
                                      </p:cBhvr>
                                      <p:to>
                                        <p:strVal val="visible"/>
                                      </p:to>
                                    </p:set>
                                    <p:anim calcmode="lin" valueType="num">
                                      <p:cBhvr additive="base">
                                        <p:cTn id="67" dur="500" fill="hold"/>
                                        <p:tgtEl>
                                          <p:spTgt spid="49"/>
                                        </p:tgtEl>
                                        <p:attrNameLst>
                                          <p:attrName>ppt_x</p:attrName>
                                        </p:attrNameLst>
                                      </p:cBhvr>
                                      <p:tavLst>
                                        <p:tav tm="0">
                                          <p:val>
                                            <p:strVal val="#ppt_x"/>
                                          </p:val>
                                        </p:tav>
                                        <p:tav tm="100000">
                                          <p:val>
                                            <p:strVal val="#ppt_x"/>
                                          </p:val>
                                        </p:tav>
                                      </p:tavLst>
                                    </p:anim>
                                    <p:anim calcmode="lin" valueType="num">
                                      <p:cBhvr additive="base">
                                        <p:cTn id="68" dur="500" fill="hold"/>
                                        <p:tgtEl>
                                          <p:spTgt spid="4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nSpc>
                <a:spcPct val="120000"/>
              </a:lnSpc>
            </a:pPr>
            <a:r>
              <a:rPr lang="en-US" altLang="zh-CN" dirty="0"/>
              <a:t>Conclusions</a:t>
            </a:r>
            <a:endParaRPr lang="zh-CN" altLang="en-US" dirty="0"/>
          </a:p>
        </p:txBody>
      </p:sp>
      <p:grpSp>
        <p:nvGrpSpPr>
          <p:cNvPr id="3" name="组合 2"/>
          <p:cNvGrpSpPr/>
          <p:nvPr/>
        </p:nvGrpSpPr>
        <p:grpSpPr>
          <a:xfrm>
            <a:off x="1940890" y="2524558"/>
            <a:ext cx="978986" cy="904442"/>
            <a:chOff x="964390" y="1912008"/>
            <a:chExt cx="1144622" cy="1057466"/>
          </a:xfrm>
        </p:grpSpPr>
        <p:grpSp>
          <p:nvGrpSpPr>
            <p:cNvPr id="8" name="组合 7"/>
            <p:cNvGrpSpPr/>
            <p:nvPr/>
          </p:nvGrpSpPr>
          <p:grpSpPr>
            <a:xfrm>
              <a:off x="1079211" y="2016920"/>
              <a:ext cx="914982" cy="846745"/>
              <a:chOff x="1135555" y="1996465"/>
              <a:chExt cx="960161" cy="888555"/>
            </a:xfrm>
          </p:grpSpPr>
          <p:sp>
            <p:nvSpPr>
              <p:cNvPr id="7" name="Freeform 7"/>
              <p:cNvSpPr>
                <a:spLocks/>
              </p:cNvSpPr>
              <p:nvPr/>
            </p:nvSpPr>
            <p:spPr bwMode="auto">
              <a:xfrm>
                <a:off x="1135555" y="1996465"/>
                <a:ext cx="960161" cy="888555"/>
              </a:xfrm>
              <a:custGeom>
                <a:avLst/>
                <a:gdLst>
                  <a:gd name="T0" fmla="*/ 1297 w 2136"/>
                  <a:gd name="T1" fmla="*/ 1868 h 1968"/>
                  <a:gd name="T2" fmla="*/ 1068 w 2136"/>
                  <a:gd name="T3" fmla="*/ 1815 h 1968"/>
                  <a:gd name="T4" fmla="*/ 839 w 2136"/>
                  <a:gd name="T5" fmla="*/ 1868 h 1968"/>
                  <a:gd name="T6" fmla="*/ 415 w 2136"/>
                  <a:gd name="T7" fmla="*/ 1620 h 1968"/>
                  <a:gd name="T8" fmla="*/ 347 w 2136"/>
                  <a:gd name="T9" fmla="*/ 1399 h 1968"/>
                  <a:gd name="T10" fmla="*/ 189 w 2136"/>
                  <a:gd name="T11" fmla="*/ 1229 h 1968"/>
                  <a:gd name="T12" fmla="*/ 189 w 2136"/>
                  <a:gd name="T13" fmla="*/ 736 h 1968"/>
                  <a:gd name="T14" fmla="*/ 347 w 2136"/>
                  <a:gd name="T15" fmla="*/ 566 h 1968"/>
                  <a:gd name="T16" fmla="*/ 415 w 2136"/>
                  <a:gd name="T17" fmla="*/ 345 h 1968"/>
                  <a:gd name="T18" fmla="*/ 844 w 2136"/>
                  <a:gd name="T19" fmla="*/ 99 h 1968"/>
                  <a:gd name="T20" fmla="*/ 1068 w 2136"/>
                  <a:gd name="T21" fmla="*/ 150 h 1968"/>
                  <a:gd name="T22" fmla="*/ 1293 w 2136"/>
                  <a:gd name="T23" fmla="*/ 98 h 1968"/>
                  <a:gd name="T24" fmla="*/ 1580 w 2136"/>
                  <a:gd name="T25" fmla="*/ 102 h 1968"/>
                  <a:gd name="T26" fmla="*/ 1721 w 2136"/>
                  <a:gd name="T27" fmla="*/ 345 h 1968"/>
                  <a:gd name="T28" fmla="*/ 1789 w 2136"/>
                  <a:gd name="T29" fmla="*/ 566 h 1968"/>
                  <a:gd name="T30" fmla="*/ 1947 w 2136"/>
                  <a:gd name="T31" fmla="*/ 736 h 1968"/>
                  <a:gd name="T32" fmla="*/ 1948 w 2136"/>
                  <a:gd name="T33" fmla="*/ 1228 h 1968"/>
                  <a:gd name="T34" fmla="*/ 1789 w 2136"/>
                  <a:gd name="T35" fmla="*/ 1399 h 1968"/>
                  <a:gd name="T36" fmla="*/ 1721 w 2136"/>
                  <a:gd name="T37" fmla="*/ 1621 h 1968"/>
                  <a:gd name="T38" fmla="*/ 1297 w 2136"/>
                  <a:gd name="T39" fmla="*/ 1868 h 1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36" h="1968">
                    <a:moveTo>
                      <a:pt x="1297" y="1868"/>
                    </a:moveTo>
                    <a:cubicBezTo>
                      <a:pt x="1228" y="1834"/>
                      <a:pt x="1150" y="1815"/>
                      <a:pt x="1068" y="1815"/>
                    </a:cubicBezTo>
                    <a:cubicBezTo>
                      <a:pt x="986" y="1815"/>
                      <a:pt x="908" y="1834"/>
                      <a:pt x="839" y="1868"/>
                    </a:cubicBezTo>
                    <a:cubicBezTo>
                      <a:pt x="636" y="1968"/>
                      <a:pt x="431" y="1843"/>
                      <a:pt x="415" y="1620"/>
                    </a:cubicBezTo>
                    <a:cubicBezTo>
                      <a:pt x="409" y="1544"/>
                      <a:pt x="387" y="1469"/>
                      <a:pt x="347" y="1399"/>
                    </a:cubicBezTo>
                    <a:cubicBezTo>
                      <a:pt x="306" y="1329"/>
                      <a:pt x="252" y="1271"/>
                      <a:pt x="189" y="1229"/>
                    </a:cubicBezTo>
                    <a:cubicBezTo>
                      <a:pt x="0" y="1101"/>
                      <a:pt x="1" y="863"/>
                      <a:pt x="189" y="736"/>
                    </a:cubicBezTo>
                    <a:cubicBezTo>
                      <a:pt x="252" y="693"/>
                      <a:pt x="306" y="636"/>
                      <a:pt x="347" y="566"/>
                    </a:cubicBezTo>
                    <a:cubicBezTo>
                      <a:pt x="387" y="496"/>
                      <a:pt x="409" y="420"/>
                      <a:pt x="415" y="345"/>
                    </a:cubicBezTo>
                    <a:cubicBezTo>
                      <a:pt x="431" y="114"/>
                      <a:pt x="638" y="0"/>
                      <a:pt x="844" y="99"/>
                    </a:cubicBezTo>
                    <a:cubicBezTo>
                      <a:pt x="912" y="131"/>
                      <a:pt x="988" y="150"/>
                      <a:pt x="1068" y="150"/>
                    </a:cubicBezTo>
                    <a:cubicBezTo>
                      <a:pt x="1149" y="150"/>
                      <a:pt x="1225" y="131"/>
                      <a:pt x="1293" y="98"/>
                    </a:cubicBezTo>
                    <a:cubicBezTo>
                      <a:pt x="1397" y="48"/>
                      <a:pt x="1501" y="54"/>
                      <a:pt x="1580" y="102"/>
                    </a:cubicBezTo>
                    <a:cubicBezTo>
                      <a:pt x="1658" y="148"/>
                      <a:pt x="1713" y="235"/>
                      <a:pt x="1721" y="345"/>
                    </a:cubicBezTo>
                    <a:cubicBezTo>
                      <a:pt x="1726" y="420"/>
                      <a:pt x="1748" y="496"/>
                      <a:pt x="1789" y="566"/>
                    </a:cubicBezTo>
                    <a:cubicBezTo>
                      <a:pt x="1829" y="636"/>
                      <a:pt x="1884" y="693"/>
                      <a:pt x="1947" y="736"/>
                    </a:cubicBezTo>
                    <a:cubicBezTo>
                      <a:pt x="2132" y="862"/>
                      <a:pt x="2136" y="1102"/>
                      <a:pt x="1948" y="1228"/>
                    </a:cubicBezTo>
                    <a:cubicBezTo>
                      <a:pt x="1885" y="1270"/>
                      <a:pt x="1829" y="1328"/>
                      <a:pt x="1789" y="1399"/>
                    </a:cubicBezTo>
                    <a:cubicBezTo>
                      <a:pt x="1748" y="1469"/>
                      <a:pt x="1726" y="1545"/>
                      <a:pt x="1721" y="1621"/>
                    </a:cubicBezTo>
                    <a:cubicBezTo>
                      <a:pt x="1705" y="1843"/>
                      <a:pt x="1499" y="1968"/>
                      <a:pt x="1297" y="1868"/>
                    </a:cubicBezTo>
                    <a:close/>
                  </a:path>
                </a:pathLst>
              </a:custGeom>
              <a:solidFill>
                <a:srgbClr val="244C8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20000"/>
                  </a:lnSpc>
                </a:pPr>
                <a:endParaRPr lang="zh-CN" altLang="en-US" sz="1600">
                  <a:solidFill>
                    <a:schemeClr val="lt1"/>
                  </a:solidFill>
                </a:endParaRPr>
              </a:p>
            </p:txBody>
          </p:sp>
          <p:sp>
            <p:nvSpPr>
              <p:cNvPr id="139" name="TextBox 50"/>
              <p:cNvSpPr txBox="1"/>
              <p:nvPr/>
            </p:nvSpPr>
            <p:spPr>
              <a:xfrm>
                <a:off x="1392367" y="2109505"/>
                <a:ext cx="423174" cy="570046"/>
              </a:xfrm>
              <a:prstGeom prst="rect">
                <a:avLst/>
              </a:prstGeom>
              <a:noFill/>
            </p:spPr>
            <p:txBody>
              <a:bodyPr wrap="square" lIns="0" tIns="0" rIns="0" bIns="0" rtlCol="0">
                <a:spAutoFit/>
              </a:bodyPr>
              <a:lstStyle/>
              <a:p>
                <a:pPr algn="ctr">
                  <a:lnSpc>
                    <a:spcPct val="120000"/>
                  </a:lnSpc>
                </a:pPr>
                <a:r>
                  <a:rPr lang="en-US" altLang="zh-CN" sz="2800" dirty="0">
                    <a:solidFill>
                      <a:schemeClr val="bg1">
                        <a:lumMod val="95000"/>
                      </a:schemeClr>
                    </a:solidFill>
                    <a:latin typeface="Agency FB" panose="020B0503020202020204" pitchFamily="34" charset="0"/>
                    <a:ea typeface="思源黑体" panose="020B0500000000000000" pitchFamily="34" charset="-122"/>
                  </a:rPr>
                  <a:t>01</a:t>
                </a:r>
              </a:p>
            </p:txBody>
          </p:sp>
        </p:grpSp>
        <p:sp>
          <p:nvSpPr>
            <p:cNvPr id="6" name="Freeform 6"/>
            <p:cNvSpPr>
              <a:spLocks/>
            </p:cNvSpPr>
            <p:nvPr/>
          </p:nvSpPr>
          <p:spPr bwMode="auto">
            <a:xfrm rot="1800000">
              <a:off x="964390" y="1912008"/>
              <a:ext cx="1144622" cy="1057466"/>
            </a:xfrm>
            <a:custGeom>
              <a:avLst/>
              <a:gdLst>
                <a:gd name="T0" fmla="*/ 1730 w 2851"/>
                <a:gd name="T1" fmla="*/ 2494 h 2627"/>
                <a:gd name="T2" fmla="*/ 1425 w 2851"/>
                <a:gd name="T3" fmla="*/ 2423 h 2627"/>
                <a:gd name="T4" fmla="*/ 1120 w 2851"/>
                <a:gd name="T5" fmla="*/ 2493 h 2627"/>
                <a:gd name="T6" fmla="*/ 553 w 2851"/>
                <a:gd name="T7" fmla="*/ 2162 h 2627"/>
                <a:gd name="T8" fmla="*/ 462 w 2851"/>
                <a:gd name="T9" fmla="*/ 1867 h 2627"/>
                <a:gd name="T10" fmla="*/ 252 w 2851"/>
                <a:gd name="T11" fmla="*/ 1640 h 2627"/>
                <a:gd name="T12" fmla="*/ 252 w 2851"/>
                <a:gd name="T13" fmla="*/ 982 h 2627"/>
                <a:gd name="T14" fmla="*/ 462 w 2851"/>
                <a:gd name="T15" fmla="*/ 755 h 2627"/>
                <a:gd name="T16" fmla="*/ 553 w 2851"/>
                <a:gd name="T17" fmla="*/ 460 h 2627"/>
                <a:gd name="T18" fmla="*/ 1126 w 2851"/>
                <a:gd name="T19" fmla="*/ 132 h 2627"/>
                <a:gd name="T20" fmla="*/ 1425 w 2851"/>
                <a:gd name="T21" fmla="*/ 200 h 2627"/>
                <a:gd name="T22" fmla="*/ 1726 w 2851"/>
                <a:gd name="T23" fmla="*/ 131 h 2627"/>
                <a:gd name="T24" fmla="*/ 2109 w 2851"/>
                <a:gd name="T25" fmla="*/ 135 h 2627"/>
                <a:gd name="T26" fmla="*/ 2296 w 2851"/>
                <a:gd name="T27" fmla="*/ 460 h 2627"/>
                <a:gd name="T28" fmla="*/ 2387 w 2851"/>
                <a:gd name="T29" fmla="*/ 755 h 2627"/>
                <a:gd name="T30" fmla="*/ 2598 w 2851"/>
                <a:gd name="T31" fmla="*/ 982 h 2627"/>
                <a:gd name="T32" fmla="*/ 2600 w 2851"/>
                <a:gd name="T33" fmla="*/ 1639 h 2627"/>
                <a:gd name="T34" fmla="*/ 2387 w 2851"/>
                <a:gd name="T35" fmla="*/ 1867 h 2627"/>
                <a:gd name="T36" fmla="*/ 2297 w 2851"/>
                <a:gd name="T37" fmla="*/ 2164 h 2627"/>
                <a:gd name="T38" fmla="*/ 1730 w 2851"/>
                <a:gd name="T39" fmla="*/ 2494 h 2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851" h="2627">
                  <a:moveTo>
                    <a:pt x="1730" y="2494"/>
                  </a:moveTo>
                  <a:cubicBezTo>
                    <a:pt x="1638" y="2448"/>
                    <a:pt x="1534" y="2423"/>
                    <a:pt x="1425" y="2423"/>
                  </a:cubicBezTo>
                  <a:cubicBezTo>
                    <a:pt x="1315" y="2423"/>
                    <a:pt x="1212" y="2448"/>
                    <a:pt x="1120" y="2493"/>
                  </a:cubicBezTo>
                  <a:cubicBezTo>
                    <a:pt x="848" y="2627"/>
                    <a:pt x="575" y="2461"/>
                    <a:pt x="553" y="2162"/>
                  </a:cubicBezTo>
                  <a:cubicBezTo>
                    <a:pt x="546" y="2061"/>
                    <a:pt x="516" y="1960"/>
                    <a:pt x="462" y="1867"/>
                  </a:cubicBezTo>
                  <a:cubicBezTo>
                    <a:pt x="408" y="1773"/>
                    <a:pt x="336" y="1697"/>
                    <a:pt x="252" y="1640"/>
                  </a:cubicBezTo>
                  <a:cubicBezTo>
                    <a:pt x="0" y="1470"/>
                    <a:pt x="0" y="1152"/>
                    <a:pt x="252" y="982"/>
                  </a:cubicBezTo>
                  <a:cubicBezTo>
                    <a:pt x="336" y="925"/>
                    <a:pt x="408" y="849"/>
                    <a:pt x="462" y="755"/>
                  </a:cubicBezTo>
                  <a:cubicBezTo>
                    <a:pt x="516" y="662"/>
                    <a:pt x="546" y="561"/>
                    <a:pt x="553" y="460"/>
                  </a:cubicBezTo>
                  <a:cubicBezTo>
                    <a:pt x="575" y="152"/>
                    <a:pt x="851" y="0"/>
                    <a:pt x="1126" y="132"/>
                  </a:cubicBezTo>
                  <a:cubicBezTo>
                    <a:pt x="1217" y="175"/>
                    <a:pt x="1318" y="200"/>
                    <a:pt x="1425" y="200"/>
                  </a:cubicBezTo>
                  <a:cubicBezTo>
                    <a:pt x="1533" y="200"/>
                    <a:pt x="1635" y="175"/>
                    <a:pt x="1726" y="131"/>
                  </a:cubicBezTo>
                  <a:cubicBezTo>
                    <a:pt x="1865" y="63"/>
                    <a:pt x="2003" y="72"/>
                    <a:pt x="2109" y="135"/>
                  </a:cubicBezTo>
                  <a:cubicBezTo>
                    <a:pt x="2213" y="198"/>
                    <a:pt x="2286" y="313"/>
                    <a:pt x="2296" y="460"/>
                  </a:cubicBezTo>
                  <a:cubicBezTo>
                    <a:pt x="2304" y="561"/>
                    <a:pt x="2333" y="662"/>
                    <a:pt x="2387" y="755"/>
                  </a:cubicBezTo>
                  <a:cubicBezTo>
                    <a:pt x="2441" y="849"/>
                    <a:pt x="2514" y="925"/>
                    <a:pt x="2598" y="982"/>
                  </a:cubicBezTo>
                  <a:cubicBezTo>
                    <a:pt x="2846" y="1150"/>
                    <a:pt x="2851" y="1470"/>
                    <a:pt x="2600" y="1639"/>
                  </a:cubicBezTo>
                  <a:cubicBezTo>
                    <a:pt x="2515" y="1696"/>
                    <a:pt x="2442" y="1772"/>
                    <a:pt x="2387" y="1867"/>
                  </a:cubicBezTo>
                  <a:cubicBezTo>
                    <a:pt x="2333" y="1961"/>
                    <a:pt x="2304" y="2062"/>
                    <a:pt x="2297" y="2164"/>
                  </a:cubicBezTo>
                  <a:cubicBezTo>
                    <a:pt x="2275" y="2460"/>
                    <a:pt x="2000" y="2627"/>
                    <a:pt x="1730" y="2494"/>
                  </a:cubicBezTo>
                  <a:close/>
                </a:path>
              </a:pathLst>
            </a:custGeom>
            <a:noFill/>
            <a:ln>
              <a:solidFill>
                <a:srgbClr val="313D5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20000"/>
                </a:lnSpc>
              </a:pPr>
              <a:endParaRPr lang="zh-CN" altLang="en-US" sz="1600" dirty="0">
                <a:solidFill>
                  <a:schemeClr val="lt1"/>
                </a:solidFill>
              </a:endParaRPr>
            </a:p>
          </p:txBody>
        </p:sp>
      </p:grpSp>
      <p:sp>
        <p:nvSpPr>
          <p:cNvPr id="140" name="TextBox 42"/>
          <p:cNvSpPr txBox="1"/>
          <p:nvPr/>
        </p:nvSpPr>
        <p:spPr>
          <a:xfrm>
            <a:off x="3078719" y="2897479"/>
            <a:ext cx="2491463" cy="424412"/>
          </a:xfrm>
          <a:prstGeom prst="rect">
            <a:avLst/>
          </a:prstGeom>
          <a:noFill/>
        </p:spPr>
        <p:txBody>
          <a:bodyPr wrap="square" lIns="0" tIns="0" rIns="0" bIns="0" rtlCol="0">
            <a:spAutoFit/>
          </a:bodyPr>
          <a:lstStyle/>
          <a:p>
            <a:pPr algn="just">
              <a:lnSpc>
                <a:spcPct val="120000"/>
              </a:lnSpc>
            </a:pPr>
            <a:r>
              <a:rPr lang="zh-CN" altLang="en-US" sz="1200" dirty="0">
                <a:solidFill>
                  <a:schemeClr val="tx1">
                    <a:lumMod val="65000"/>
                    <a:lumOff val="35000"/>
                  </a:schemeClr>
                </a:solidFill>
                <a:latin typeface="思源黑体" panose="020B0500000000000000" pitchFamily="34" charset="-122"/>
                <a:ea typeface="思源黑体" panose="020B0500000000000000" pitchFamily="34" charset="-122"/>
              </a:rPr>
              <a:t>提出 </a:t>
            </a:r>
            <a:r>
              <a:rPr lang="en-US" altLang="zh-CN" sz="1200" dirty="0" err="1">
                <a:solidFill>
                  <a:schemeClr val="tx1">
                    <a:lumMod val="65000"/>
                    <a:lumOff val="35000"/>
                  </a:schemeClr>
                </a:solidFill>
                <a:latin typeface="思源黑体" panose="020B0500000000000000" pitchFamily="34" charset="-122"/>
                <a:ea typeface="思源黑体" panose="020B0500000000000000" pitchFamily="34" charset="-122"/>
              </a:rPr>
              <a:t>SaTC</a:t>
            </a:r>
            <a:r>
              <a:rPr lang="zh-CN" altLang="en-US" sz="1200" dirty="0">
                <a:solidFill>
                  <a:schemeClr val="tx1">
                    <a:lumMod val="65000"/>
                    <a:lumOff val="35000"/>
                  </a:schemeClr>
                </a:solidFill>
                <a:latin typeface="思源黑体" panose="020B0500000000000000" pitchFamily="34" charset="-122"/>
                <a:ea typeface="思源黑体" panose="020B0500000000000000" pitchFamily="34" charset="-122"/>
              </a:rPr>
              <a:t>，这是一种检测嵌入式系统中安全漏洞的新方法。</a:t>
            </a:r>
            <a:endParaRPr lang="en-US" altLang="zh-CN" sz="1200" dirty="0">
              <a:solidFill>
                <a:schemeClr val="tx1">
                  <a:lumMod val="65000"/>
                  <a:lumOff val="35000"/>
                </a:schemeClr>
              </a:solidFill>
              <a:latin typeface="思源黑体" panose="020B0500000000000000" pitchFamily="34" charset="-122"/>
              <a:ea typeface="思源黑体" panose="020B0500000000000000" pitchFamily="34" charset="-122"/>
            </a:endParaRPr>
          </a:p>
        </p:txBody>
      </p:sp>
      <p:sp>
        <p:nvSpPr>
          <p:cNvPr id="141" name="TextBox 43"/>
          <p:cNvSpPr txBox="1"/>
          <p:nvPr/>
        </p:nvSpPr>
        <p:spPr>
          <a:xfrm>
            <a:off x="3078720" y="2557062"/>
            <a:ext cx="1645855" cy="304250"/>
          </a:xfrm>
          <a:prstGeom prst="rect">
            <a:avLst/>
          </a:prstGeom>
          <a:noFill/>
        </p:spPr>
        <p:txBody>
          <a:bodyPr wrap="square" lIns="0" tIns="0" rIns="0" bIns="0" rtlCol="0">
            <a:spAutoFit/>
          </a:bodyPr>
          <a:lstStyle>
            <a:defPPr>
              <a:defRPr lang="zh-CN"/>
            </a:defPPr>
            <a:lvl1pPr>
              <a:defRPr sz="2000" b="1">
                <a:solidFill>
                  <a:schemeClr val="accent1"/>
                </a:solidFill>
                <a:latin typeface="微软雅黑" pitchFamily="34" charset="-122"/>
                <a:ea typeface="微软雅黑" pitchFamily="34" charset="-122"/>
              </a:defRPr>
            </a:lvl1pPr>
          </a:lstStyle>
          <a:p>
            <a:pPr>
              <a:lnSpc>
                <a:spcPct val="120000"/>
              </a:lnSpc>
            </a:pPr>
            <a:r>
              <a:rPr lang="zh-CN" altLang="en-US" sz="1800" dirty="0">
                <a:solidFill>
                  <a:srgbClr val="313D51"/>
                </a:solidFill>
                <a:latin typeface="思源黑体" panose="020B0500000000000000" pitchFamily="34" charset="-122"/>
                <a:ea typeface="思源黑体" panose="020B0500000000000000" pitchFamily="34" charset="-122"/>
              </a:rPr>
              <a:t>结论一</a:t>
            </a:r>
          </a:p>
        </p:txBody>
      </p:sp>
      <p:sp>
        <p:nvSpPr>
          <p:cNvPr id="145" name="TextBox 42"/>
          <p:cNvSpPr txBox="1"/>
          <p:nvPr/>
        </p:nvSpPr>
        <p:spPr>
          <a:xfrm>
            <a:off x="3078719" y="4317850"/>
            <a:ext cx="2491463" cy="646011"/>
          </a:xfrm>
          <a:prstGeom prst="rect">
            <a:avLst/>
          </a:prstGeom>
          <a:noFill/>
        </p:spPr>
        <p:txBody>
          <a:bodyPr wrap="square" lIns="0" tIns="0" rIns="0" bIns="0" rtlCol="0">
            <a:spAutoFit/>
          </a:bodyPr>
          <a:lstStyle/>
          <a:p>
            <a:pPr algn="just">
              <a:lnSpc>
                <a:spcPct val="120000"/>
              </a:lnSpc>
            </a:pPr>
            <a:r>
              <a:rPr lang="zh-CN" altLang="en-US" sz="1200" dirty="0">
                <a:solidFill>
                  <a:schemeClr val="tx1">
                    <a:lumMod val="65000"/>
                    <a:lumOff val="35000"/>
                  </a:schemeClr>
                </a:solidFill>
                <a:latin typeface="思源黑体" panose="020B0500000000000000" pitchFamily="34" charset="-122"/>
                <a:ea typeface="思源黑体" panose="020B0500000000000000" pitchFamily="34" charset="-122"/>
              </a:rPr>
              <a:t>基于变量名称在前端文件和后端函数之间共享的见解，</a:t>
            </a:r>
            <a:r>
              <a:rPr lang="en-US" altLang="zh-CN" sz="1200" dirty="0" err="1">
                <a:solidFill>
                  <a:schemeClr val="tx1">
                    <a:lumMod val="65000"/>
                    <a:lumOff val="35000"/>
                  </a:schemeClr>
                </a:solidFill>
                <a:latin typeface="思源黑体" panose="020B0500000000000000" pitchFamily="34" charset="-122"/>
                <a:ea typeface="思源黑体" panose="020B0500000000000000" pitchFamily="34" charset="-122"/>
              </a:rPr>
              <a:t>SaTC</a:t>
            </a:r>
            <a:r>
              <a:rPr lang="en-US" altLang="zh-CN" sz="1200" dirty="0">
                <a:solidFill>
                  <a:schemeClr val="tx1">
                    <a:lumMod val="65000"/>
                    <a:lumOff val="35000"/>
                  </a:schemeClr>
                </a:solidFill>
                <a:latin typeface="思源黑体" panose="020B0500000000000000" pitchFamily="34" charset="-122"/>
                <a:ea typeface="思源黑体" panose="020B0500000000000000" pitchFamily="34" charset="-122"/>
              </a:rPr>
              <a:t> </a:t>
            </a:r>
            <a:r>
              <a:rPr lang="zh-CN" altLang="en-US" sz="1200" dirty="0">
                <a:solidFill>
                  <a:schemeClr val="tx1">
                    <a:lumMod val="65000"/>
                    <a:lumOff val="35000"/>
                  </a:schemeClr>
                </a:solidFill>
                <a:latin typeface="思源黑体" panose="020B0500000000000000" pitchFamily="34" charset="-122"/>
                <a:ea typeface="思源黑体" panose="020B0500000000000000" pitchFamily="34" charset="-122"/>
              </a:rPr>
              <a:t>精确识别后端二进制文件中的</a:t>
            </a:r>
            <a:r>
              <a:rPr lang="en-US" altLang="zh-CN" sz="1200" dirty="0">
                <a:solidFill>
                  <a:schemeClr val="tx1">
                    <a:lumMod val="65000"/>
                    <a:lumOff val="35000"/>
                  </a:schemeClr>
                </a:solidFill>
                <a:latin typeface="思源黑体" panose="020B0500000000000000" pitchFamily="34" charset="-122"/>
                <a:ea typeface="思源黑体" panose="020B0500000000000000" pitchFamily="34" charset="-122"/>
              </a:rPr>
              <a:t>input entry</a:t>
            </a:r>
            <a:r>
              <a:rPr lang="zh-CN" altLang="en-US" sz="1200" dirty="0">
                <a:solidFill>
                  <a:schemeClr val="tx1">
                    <a:lumMod val="65000"/>
                    <a:lumOff val="35000"/>
                  </a:schemeClr>
                </a:solidFill>
                <a:latin typeface="思源黑体" panose="020B0500000000000000" pitchFamily="34" charset="-122"/>
                <a:ea typeface="思源黑体" panose="020B0500000000000000" pitchFamily="34" charset="-122"/>
              </a:rPr>
              <a:t>。</a:t>
            </a:r>
            <a:endParaRPr lang="en-US" altLang="zh-CN" sz="1200" dirty="0">
              <a:solidFill>
                <a:schemeClr val="tx1">
                  <a:lumMod val="65000"/>
                  <a:lumOff val="35000"/>
                </a:schemeClr>
              </a:solidFill>
              <a:latin typeface="思源黑体" panose="020B0500000000000000" pitchFamily="34" charset="-122"/>
              <a:ea typeface="思源黑体" panose="020B0500000000000000" pitchFamily="34" charset="-122"/>
            </a:endParaRPr>
          </a:p>
        </p:txBody>
      </p:sp>
      <p:sp>
        <p:nvSpPr>
          <p:cNvPr id="146" name="TextBox 43"/>
          <p:cNvSpPr txBox="1"/>
          <p:nvPr/>
        </p:nvSpPr>
        <p:spPr>
          <a:xfrm>
            <a:off x="3078720" y="3977433"/>
            <a:ext cx="1645855" cy="304250"/>
          </a:xfrm>
          <a:prstGeom prst="rect">
            <a:avLst/>
          </a:prstGeom>
          <a:noFill/>
        </p:spPr>
        <p:txBody>
          <a:bodyPr wrap="square" lIns="0" tIns="0" rIns="0" bIns="0" rtlCol="0">
            <a:spAutoFit/>
          </a:bodyPr>
          <a:lstStyle>
            <a:defPPr>
              <a:defRPr lang="zh-CN"/>
            </a:defPPr>
            <a:lvl1pPr>
              <a:defRPr sz="2000" b="1">
                <a:solidFill>
                  <a:schemeClr val="accent1"/>
                </a:solidFill>
                <a:latin typeface="微软雅黑" pitchFamily="34" charset="-122"/>
                <a:ea typeface="微软雅黑" pitchFamily="34" charset="-122"/>
              </a:defRPr>
            </a:lvl1pPr>
          </a:lstStyle>
          <a:p>
            <a:pPr>
              <a:lnSpc>
                <a:spcPct val="120000"/>
              </a:lnSpc>
            </a:pPr>
            <a:r>
              <a:rPr lang="zh-CN" altLang="en-US" sz="1800" dirty="0">
                <a:solidFill>
                  <a:srgbClr val="313D51"/>
                </a:solidFill>
                <a:latin typeface="思源黑体" panose="020B0500000000000000" pitchFamily="34" charset="-122"/>
                <a:ea typeface="思源黑体" panose="020B0500000000000000" pitchFamily="34" charset="-122"/>
              </a:rPr>
              <a:t>结论二</a:t>
            </a:r>
          </a:p>
        </p:txBody>
      </p:sp>
      <p:sp>
        <p:nvSpPr>
          <p:cNvPr id="155" name="TextBox 42"/>
          <p:cNvSpPr txBox="1"/>
          <p:nvPr/>
        </p:nvSpPr>
        <p:spPr>
          <a:xfrm>
            <a:off x="7991999" y="2897479"/>
            <a:ext cx="2491463" cy="646011"/>
          </a:xfrm>
          <a:prstGeom prst="rect">
            <a:avLst/>
          </a:prstGeom>
          <a:noFill/>
        </p:spPr>
        <p:txBody>
          <a:bodyPr wrap="square" lIns="0" tIns="0" rIns="0" bIns="0" rtlCol="0">
            <a:spAutoFit/>
          </a:bodyPr>
          <a:lstStyle/>
          <a:p>
            <a:pPr algn="just">
              <a:lnSpc>
                <a:spcPct val="120000"/>
              </a:lnSpc>
            </a:pPr>
            <a:r>
              <a:rPr lang="en-US" altLang="zh-CN" sz="1200" dirty="0" err="1">
                <a:solidFill>
                  <a:schemeClr val="tx1">
                    <a:lumMod val="65000"/>
                    <a:lumOff val="35000"/>
                  </a:schemeClr>
                </a:solidFill>
                <a:latin typeface="思源黑体" panose="020B0500000000000000" pitchFamily="34" charset="-122"/>
                <a:ea typeface="思源黑体" panose="020B0500000000000000" pitchFamily="34" charset="-122"/>
              </a:rPr>
              <a:t>SaTC</a:t>
            </a:r>
            <a:r>
              <a:rPr lang="en-US" altLang="zh-CN" sz="1200" dirty="0">
                <a:solidFill>
                  <a:schemeClr val="tx1">
                    <a:lumMod val="65000"/>
                    <a:lumOff val="35000"/>
                  </a:schemeClr>
                </a:solidFill>
                <a:latin typeface="思源黑体" panose="020B0500000000000000" pitchFamily="34" charset="-122"/>
                <a:ea typeface="思源黑体" panose="020B0500000000000000" pitchFamily="34" charset="-122"/>
              </a:rPr>
              <a:t> </a:t>
            </a:r>
            <a:r>
              <a:rPr lang="zh-CN" altLang="en-US" sz="1200" dirty="0">
                <a:solidFill>
                  <a:schemeClr val="tx1">
                    <a:lumMod val="65000"/>
                    <a:lumOff val="35000"/>
                  </a:schemeClr>
                </a:solidFill>
                <a:latin typeface="思源黑体" panose="020B0500000000000000" pitchFamily="34" charset="-122"/>
                <a:ea typeface="思源黑体" panose="020B0500000000000000" pitchFamily="34" charset="-122"/>
              </a:rPr>
              <a:t>已成功从 </a:t>
            </a:r>
            <a:r>
              <a:rPr lang="en-US" altLang="zh-CN" sz="1200" dirty="0">
                <a:solidFill>
                  <a:schemeClr val="tx1">
                    <a:lumMod val="65000"/>
                    <a:lumOff val="35000"/>
                  </a:schemeClr>
                </a:solidFill>
                <a:latin typeface="思源黑体" panose="020B0500000000000000" pitchFamily="34" charset="-122"/>
                <a:ea typeface="思源黑体" panose="020B0500000000000000" pitchFamily="34" charset="-122"/>
              </a:rPr>
              <a:t>39 </a:t>
            </a:r>
            <a:r>
              <a:rPr lang="zh-CN" altLang="en-US" sz="1200" dirty="0">
                <a:solidFill>
                  <a:schemeClr val="tx1">
                    <a:lumMod val="65000"/>
                    <a:lumOff val="35000"/>
                  </a:schemeClr>
                </a:solidFill>
                <a:latin typeface="思源黑体" panose="020B0500000000000000" pitchFamily="34" charset="-122"/>
                <a:ea typeface="思源黑体" panose="020B0500000000000000" pitchFamily="34" charset="-122"/>
              </a:rPr>
              <a:t>个固件样本中发现了 </a:t>
            </a:r>
            <a:r>
              <a:rPr lang="en-US" altLang="zh-CN" sz="1200" dirty="0">
                <a:solidFill>
                  <a:schemeClr val="tx1">
                    <a:lumMod val="65000"/>
                    <a:lumOff val="35000"/>
                  </a:schemeClr>
                </a:solidFill>
                <a:latin typeface="思源黑体" panose="020B0500000000000000" pitchFamily="34" charset="-122"/>
                <a:ea typeface="思源黑体" panose="020B0500000000000000" pitchFamily="34" charset="-122"/>
              </a:rPr>
              <a:t>33 </a:t>
            </a:r>
            <a:r>
              <a:rPr lang="zh-CN" altLang="en-US" sz="1200" dirty="0">
                <a:solidFill>
                  <a:schemeClr val="tx1">
                    <a:lumMod val="65000"/>
                    <a:lumOff val="35000"/>
                  </a:schemeClr>
                </a:solidFill>
                <a:latin typeface="思源黑体" panose="020B0500000000000000" pitchFamily="34" charset="-122"/>
                <a:ea typeface="思源黑体" panose="020B0500000000000000" pitchFamily="34" charset="-122"/>
              </a:rPr>
              <a:t>个</a:t>
            </a:r>
            <a:r>
              <a:rPr lang="en-US" altLang="zh-CN" sz="1200" dirty="0">
                <a:solidFill>
                  <a:schemeClr val="tx1">
                    <a:lumMod val="65000"/>
                    <a:lumOff val="35000"/>
                  </a:schemeClr>
                </a:solidFill>
                <a:latin typeface="思源黑体" panose="020B0500000000000000" pitchFamily="34" charset="-122"/>
                <a:ea typeface="思源黑体" panose="020B0500000000000000" pitchFamily="34" charset="-122"/>
              </a:rPr>
              <a:t>0day</a:t>
            </a:r>
            <a:r>
              <a:rPr lang="zh-CN" altLang="en-US" sz="1200" dirty="0">
                <a:solidFill>
                  <a:schemeClr val="tx1">
                    <a:lumMod val="65000"/>
                    <a:lumOff val="35000"/>
                  </a:schemeClr>
                </a:solidFill>
                <a:latin typeface="思源黑体" panose="020B0500000000000000" pitchFamily="34" charset="-122"/>
                <a:ea typeface="思源黑体" panose="020B0500000000000000" pitchFamily="34" charset="-122"/>
              </a:rPr>
              <a:t>软件漏洞，其中 </a:t>
            </a:r>
            <a:r>
              <a:rPr lang="en-US" altLang="zh-CN" sz="1200" dirty="0">
                <a:solidFill>
                  <a:schemeClr val="tx1">
                    <a:lumMod val="65000"/>
                    <a:lumOff val="35000"/>
                  </a:schemeClr>
                </a:solidFill>
                <a:latin typeface="思源黑体" panose="020B0500000000000000" pitchFamily="34" charset="-122"/>
                <a:ea typeface="思源黑体" panose="020B0500000000000000" pitchFamily="34" charset="-122"/>
              </a:rPr>
              <a:t>30 </a:t>
            </a:r>
            <a:r>
              <a:rPr lang="zh-CN" altLang="en-US" sz="1200" dirty="0">
                <a:solidFill>
                  <a:schemeClr val="tx1">
                    <a:lumMod val="65000"/>
                    <a:lumOff val="35000"/>
                  </a:schemeClr>
                </a:solidFill>
                <a:latin typeface="思源黑体" panose="020B0500000000000000" pitchFamily="34" charset="-122"/>
                <a:ea typeface="思源黑体" panose="020B0500000000000000" pitchFamily="34" charset="-122"/>
              </a:rPr>
              <a:t>个已获得 </a:t>
            </a:r>
            <a:r>
              <a:rPr lang="en-US" altLang="zh-CN" sz="1200" dirty="0">
                <a:solidFill>
                  <a:schemeClr val="tx1">
                    <a:lumMod val="65000"/>
                    <a:lumOff val="35000"/>
                  </a:schemeClr>
                </a:solidFill>
                <a:latin typeface="思源黑体" panose="020B0500000000000000" pitchFamily="34" charset="-122"/>
                <a:ea typeface="思源黑体" panose="020B0500000000000000" pitchFamily="34" charset="-122"/>
              </a:rPr>
              <a:t>CVE/CNVD/PSV ID</a:t>
            </a:r>
            <a:r>
              <a:rPr lang="zh-CN" altLang="en-US" sz="1200" dirty="0">
                <a:solidFill>
                  <a:schemeClr val="tx1">
                    <a:lumMod val="65000"/>
                    <a:lumOff val="35000"/>
                  </a:schemeClr>
                </a:solidFill>
                <a:latin typeface="思源黑体" panose="020B0500000000000000" pitchFamily="34" charset="-122"/>
                <a:ea typeface="思源黑体" panose="020B0500000000000000" pitchFamily="34" charset="-122"/>
              </a:rPr>
              <a:t>。</a:t>
            </a:r>
            <a:endParaRPr lang="en-US" altLang="zh-CN" sz="1200" dirty="0">
              <a:solidFill>
                <a:schemeClr val="tx1">
                  <a:lumMod val="65000"/>
                  <a:lumOff val="35000"/>
                </a:schemeClr>
              </a:solidFill>
              <a:latin typeface="思源黑体" panose="020B0500000000000000" pitchFamily="34" charset="-122"/>
              <a:ea typeface="思源黑体" panose="020B0500000000000000" pitchFamily="34" charset="-122"/>
            </a:endParaRPr>
          </a:p>
        </p:txBody>
      </p:sp>
      <p:sp>
        <p:nvSpPr>
          <p:cNvPr id="156" name="TextBox 43"/>
          <p:cNvSpPr txBox="1"/>
          <p:nvPr/>
        </p:nvSpPr>
        <p:spPr>
          <a:xfrm>
            <a:off x="7992000" y="2557062"/>
            <a:ext cx="1645855" cy="304250"/>
          </a:xfrm>
          <a:prstGeom prst="rect">
            <a:avLst/>
          </a:prstGeom>
          <a:noFill/>
        </p:spPr>
        <p:txBody>
          <a:bodyPr wrap="square" lIns="0" tIns="0" rIns="0" bIns="0" rtlCol="0">
            <a:spAutoFit/>
          </a:bodyPr>
          <a:lstStyle>
            <a:defPPr>
              <a:defRPr lang="zh-CN"/>
            </a:defPPr>
            <a:lvl1pPr>
              <a:defRPr sz="2000" b="1">
                <a:solidFill>
                  <a:schemeClr val="accent1"/>
                </a:solidFill>
                <a:latin typeface="微软雅黑" pitchFamily="34" charset="-122"/>
                <a:ea typeface="微软雅黑" pitchFamily="34" charset="-122"/>
              </a:defRPr>
            </a:lvl1pPr>
          </a:lstStyle>
          <a:p>
            <a:pPr>
              <a:lnSpc>
                <a:spcPct val="120000"/>
              </a:lnSpc>
            </a:pPr>
            <a:r>
              <a:rPr lang="zh-CN" altLang="en-US" sz="1800" dirty="0">
                <a:solidFill>
                  <a:srgbClr val="313D51"/>
                </a:solidFill>
                <a:latin typeface="思源黑体" panose="020B0500000000000000" pitchFamily="34" charset="-122"/>
                <a:ea typeface="思源黑体" panose="020B0500000000000000" pitchFamily="34" charset="-122"/>
              </a:rPr>
              <a:t>结论三</a:t>
            </a:r>
          </a:p>
        </p:txBody>
      </p:sp>
      <p:sp>
        <p:nvSpPr>
          <p:cNvPr id="160" name="TextBox 42"/>
          <p:cNvSpPr txBox="1"/>
          <p:nvPr/>
        </p:nvSpPr>
        <p:spPr>
          <a:xfrm>
            <a:off x="7991999" y="4317850"/>
            <a:ext cx="2491463" cy="424412"/>
          </a:xfrm>
          <a:prstGeom prst="rect">
            <a:avLst/>
          </a:prstGeom>
          <a:noFill/>
        </p:spPr>
        <p:txBody>
          <a:bodyPr wrap="square" lIns="0" tIns="0" rIns="0" bIns="0" rtlCol="0">
            <a:spAutoFit/>
          </a:bodyPr>
          <a:lstStyle/>
          <a:p>
            <a:pPr algn="just">
              <a:lnSpc>
                <a:spcPct val="120000"/>
              </a:lnSpc>
            </a:pPr>
            <a:r>
              <a:rPr lang="zh-CN" altLang="en-US" sz="1200" dirty="0">
                <a:solidFill>
                  <a:schemeClr val="tx1">
                    <a:lumMod val="65000"/>
                    <a:lumOff val="35000"/>
                  </a:schemeClr>
                </a:solidFill>
                <a:latin typeface="思源黑体" panose="020B0500000000000000" pitchFamily="34" charset="-122"/>
                <a:ea typeface="思源黑体" panose="020B0500000000000000" pitchFamily="34" charset="-122"/>
              </a:rPr>
              <a:t>评估结果表明 </a:t>
            </a:r>
            <a:r>
              <a:rPr lang="en-US" altLang="zh-CN" sz="1200" dirty="0" err="1">
                <a:solidFill>
                  <a:schemeClr val="tx1">
                    <a:lumMod val="65000"/>
                    <a:lumOff val="35000"/>
                  </a:schemeClr>
                </a:solidFill>
                <a:latin typeface="思源黑体" panose="020B0500000000000000" pitchFamily="34" charset="-122"/>
                <a:ea typeface="思源黑体" panose="020B0500000000000000" pitchFamily="34" charset="-122"/>
              </a:rPr>
              <a:t>SaTC</a:t>
            </a:r>
            <a:r>
              <a:rPr lang="en-US" altLang="zh-CN" sz="1200" dirty="0">
                <a:solidFill>
                  <a:schemeClr val="tx1">
                    <a:lumMod val="65000"/>
                    <a:lumOff val="35000"/>
                  </a:schemeClr>
                </a:solidFill>
                <a:latin typeface="思源黑体" panose="020B0500000000000000" pitchFamily="34" charset="-122"/>
                <a:ea typeface="思源黑体" panose="020B0500000000000000" pitchFamily="34" charset="-122"/>
              </a:rPr>
              <a:t> </a:t>
            </a:r>
            <a:r>
              <a:rPr lang="zh-CN" altLang="en-US" sz="1200" dirty="0">
                <a:solidFill>
                  <a:schemeClr val="tx1">
                    <a:lumMod val="65000"/>
                    <a:lumOff val="35000"/>
                  </a:schemeClr>
                </a:solidFill>
                <a:latin typeface="思源黑体" panose="020B0500000000000000" pitchFamily="34" charset="-122"/>
                <a:ea typeface="思源黑体" panose="020B0500000000000000" pitchFamily="34" charset="-122"/>
              </a:rPr>
              <a:t>在发现固件样本中的错误方面优于最先进的工具。</a:t>
            </a:r>
            <a:endParaRPr lang="en-US" altLang="zh-CN" sz="1200" dirty="0">
              <a:solidFill>
                <a:schemeClr val="tx1">
                  <a:lumMod val="65000"/>
                  <a:lumOff val="35000"/>
                </a:schemeClr>
              </a:solidFill>
              <a:latin typeface="思源黑体" panose="020B0500000000000000" pitchFamily="34" charset="-122"/>
              <a:ea typeface="思源黑体" panose="020B0500000000000000" pitchFamily="34" charset="-122"/>
            </a:endParaRPr>
          </a:p>
        </p:txBody>
      </p:sp>
      <p:sp>
        <p:nvSpPr>
          <p:cNvPr id="161" name="TextBox 43"/>
          <p:cNvSpPr txBox="1"/>
          <p:nvPr/>
        </p:nvSpPr>
        <p:spPr>
          <a:xfrm>
            <a:off x="7992000" y="3977433"/>
            <a:ext cx="1645855" cy="304250"/>
          </a:xfrm>
          <a:prstGeom prst="rect">
            <a:avLst/>
          </a:prstGeom>
          <a:noFill/>
        </p:spPr>
        <p:txBody>
          <a:bodyPr wrap="square" lIns="0" tIns="0" rIns="0" bIns="0" rtlCol="0">
            <a:spAutoFit/>
          </a:bodyPr>
          <a:lstStyle>
            <a:defPPr>
              <a:defRPr lang="zh-CN"/>
            </a:defPPr>
            <a:lvl1pPr>
              <a:defRPr sz="2000" b="1">
                <a:solidFill>
                  <a:schemeClr val="accent1"/>
                </a:solidFill>
                <a:latin typeface="微软雅黑" pitchFamily="34" charset="-122"/>
                <a:ea typeface="微软雅黑" pitchFamily="34" charset="-122"/>
              </a:defRPr>
            </a:lvl1pPr>
          </a:lstStyle>
          <a:p>
            <a:pPr>
              <a:lnSpc>
                <a:spcPct val="120000"/>
              </a:lnSpc>
            </a:pPr>
            <a:r>
              <a:rPr lang="zh-CN" altLang="en-US" sz="1800" dirty="0">
                <a:solidFill>
                  <a:srgbClr val="313D51"/>
                </a:solidFill>
                <a:latin typeface="思源黑体" panose="020B0500000000000000" pitchFamily="34" charset="-122"/>
                <a:ea typeface="思源黑体" panose="020B0500000000000000" pitchFamily="34" charset="-122"/>
              </a:rPr>
              <a:t>结论四</a:t>
            </a:r>
          </a:p>
        </p:txBody>
      </p:sp>
      <p:grpSp>
        <p:nvGrpSpPr>
          <p:cNvPr id="42" name="组合 41"/>
          <p:cNvGrpSpPr/>
          <p:nvPr/>
        </p:nvGrpSpPr>
        <p:grpSpPr>
          <a:xfrm>
            <a:off x="1940890" y="3896004"/>
            <a:ext cx="978986" cy="904442"/>
            <a:chOff x="964390" y="1912008"/>
            <a:chExt cx="1144622" cy="1057466"/>
          </a:xfrm>
        </p:grpSpPr>
        <p:grpSp>
          <p:nvGrpSpPr>
            <p:cNvPr id="43" name="组合 42"/>
            <p:cNvGrpSpPr/>
            <p:nvPr/>
          </p:nvGrpSpPr>
          <p:grpSpPr>
            <a:xfrm>
              <a:off x="1079211" y="2016920"/>
              <a:ext cx="914982" cy="846745"/>
              <a:chOff x="1135555" y="1996465"/>
              <a:chExt cx="960161" cy="888555"/>
            </a:xfrm>
          </p:grpSpPr>
          <p:sp>
            <p:nvSpPr>
              <p:cNvPr id="45" name="Freeform 7"/>
              <p:cNvSpPr>
                <a:spLocks/>
              </p:cNvSpPr>
              <p:nvPr/>
            </p:nvSpPr>
            <p:spPr bwMode="auto">
              <a:xfrm>
                <a:off x="1135555" y="1996465"/>
                <a:ext cx="960161" cy="888555"/>
              </a:xfrm>
              <a:custGeom>
                <a:avLst/>
                <a:gdLst>
                  <a:gd name="T0" fmla="*/ 1297 w 2136"/>
                  <a:gd name="T1" fmla="*/ 1868 h 1968"/>
                  <a:gd name="T2" fmla="*/ 1068 w 2136"/>
                  <a:gd name="T3" fmla="*/ 1815 h 1968"/>
                  <a:gd name="T4" fmla="*/ 839 w 2136"/>
                  <a:gd name="T5" fmla="*/ 1868 h 1968"/>
                  <a:gd name="T6" fmla="*/ 415 w 2136"/>
                  <a:gd name="T7" fmla="*/ 1620 h 1968"/>
                  <a:gd name="T8" fmla="*/ 347 w 2136"/>
                  <a:gd name="T9" fmla="*/ 1399 h 1968"/>
                  <a:gd name="T10" fmla="*/ 189 w 2136"/>
                  <a:gd name="T11" fmla="*/ 1229 h 1968"/>
                  <a:gd name="T12" fmla="*/ 189 w 2136"/>
                  <a:gd name="T13" fmla="*/ 736 h 1968"/>
                  <a:gd name="T14" fmla="*/ 347 w 2136"/>
                  <a:gd name="T15" fmla="*/ 566 h 1968"/>
                  <a:gd name="T16" fmla="*/ 415 w 2136"/>
                  <a:gd name="T17" fmla="*/ 345 h 1968"/>
                  <a:gd name="T18" fmla="*/ 844 w 2136"/>
                  <a:gd name="T19" fmla="*/ 99 h 1968"/>
                  <a:gd name="T20" fmla="*/ 1068 w 2136"/>
                  <a:gd name="T21" fmla="*/ 150 h 1968"/>
                  <a:gd name="T22" fmla="*/ 1293 w 2136"/>
                  <a:gd name="T23" fmla="*/ 98 h 1968"/>
                  <a:gd name="T24" fmla="*/ 1580 w 2136"/>
                  <a:gd name="T25" fmla="*/ 102 h 1968"/>
                  <a:gd name="T26" fmla="*/ 1721 w 2136"/>
                  <a:gd name="T27" fmla="*/ 345 h 1968"/>
                  <a:gd name="T28" fmla="*/ 1789 w 2136"/>
                  <a:gd name="T29" fmla="*/ 566 h 1968"/>
                  <a:gd name="T30" fmla="*/ 1947 w 2136"/>
                  <a:gd name="T31" fmla="*/ 736 h 1968"/>
                  <a:gd name="T32" fmla="*/ 1948 w 2136"/>
                  <a:gd name="T33" fmla="*/ 1228 h 1968"/>
                  <a:gd name="T34" fmla="*/ 1789 w 2136"/>
                  <a:gd name="T35" fmla="*/ 1399 h 1968"/>
                  <a:gd name="T36" fmla="*/ 1721 w 2136"/>
                  <a:gd name="T37" fmla="*/ 1621 h 1968"/>
                  <a:gd name="T38" fmla="*/ 1297 w 2136"/>
                  <a:gd name="T39" fmla="*/ 1868 h 1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36" h="1968">
                    <a:moveTo>
                      <a:pt x="1297" y="1868"/>
                    </a:moveTo>
                    <a:cubicBezTo>
                      <a:pt x="1228" y="1834"/>
                      <a:pt x="1150" y="1815"/>
                      <a:pt x="1068" y="1815"/>
                    </a:cubicBezTo>
                    <a:cubicBezTo>
                      <a:pt x="986" y="1815"/>
                      <a:pt x="908" y="1834"/>
                      <a:pt x="839" y="1868"/>
                    </a:cubicBezTo>
                    <a:cubicBezTo>
                      <a:pt x="636" y="1968"/>
                      <a:pt x="431" y="1843"/>
                      <a:pt x="415" y="1620"/>
                    </a:cubicBezTo>
                    <a:cubicBezTo>
                      <a:pt x="409" y="1544"/>
                      <a:pt x="387" y="1469"/>
                      <a:pt x="347" y="1399"/>
                    </a:cubicBezTo>
                    <a:cubicBezTo>
                      <a:pt x="306" y="1329"/>
                      <a:pt x="252" y="1271"/>
                      <a:pt x="189" y="1229"/>
                    </a:cubicBezTo>
                    <a:cubicBezTo>
                      <a:pt x="0" y="1101"/>
                      <a:pt x="1" y="863"/>
                      <a:pt x="189" y="736"/>
                    </a:cubicBezTo>
                    <a:cubicBezTo>
                      <a:pt x="252" y="693"/>
                      <a:pt x="306" y="636"/>
                      <a:pt x="347" y="566"/>
                    </a:cubicBezTo>
                    <a:cubicBezTo>
                      <a:pt x="387" y="496"/>
                      <a:pt x="409" y="420"/>
                      <a:pt x="415" y="345"/>
                    </a:cubicBezTo>
                    <a:cubicBezTo>
                      <a:pt x="431" y="114"/>
                      <a:pt x="638" y="0"/>
                      <a:pt x="844" y="99"/>
                    </a:cubicBezTo>
                    <a:cubicBezTo>
                      <a:pt x="912" y="131"/>
                      <a:pt x="988" y="150"/>
                      <a:pt x="1068" y="150"/>
                    </a:cubicBezTo>
                    <a:cubicBezTo>
                      <a:pt x="1149" y="150"/>
                      <a:pt x="1225" y="131"/>
                      <a:pt x="1293" y="98"/>
                    </a:cubicBezTo>
                    <a:cubicBezTo>
                      <a:pt x="1397" y="48"/>
                      <a:pt x="1501" y="54"/>
                      <a:pt x="1580" y="102"/>
                    </a:cubicBezTo>
                    <a:cubicBezTo>
                      <a:pt x="1658" y="148"/>
                      <a:pt x="1713" y="235"/>
                      <a:pt x="1721" y="345"/>
                    </a:cubicBezTo>
                    <a:cubicBezTo>
                      <a:pt x="1726" y="420"/>
                      <a:pt x="1748" y="496"/>
                      <a:pt x="1789" y="566"/>
                    </a:cubicBezTo>
                    <a:cubicBezTo>
                      <a:pt x="1829" y="636"/>
                      <a:pt x="1884" y="693"/>
                      <a:pt x="1947" y="736"/>
                    </a:cubicBezTo>
                    <a:cubicBezTo>
                      <a:pt x="2132" y="862"/>
                      <a:pt x="2136" y="1102"/>
                      <a:pt x="1948" y="1228"/>
                    </a:cubicBezTo>
                    <a:cubicBezTo>
                      <a:pt x="1885" y="1270"/>
                      <a:pt x="1829" y="1328"/>
                      <a:pt x="1789" y="1399"/>
                    </a:cubicBezTo>
                    <a:cubicBezTo>
                      <a:pt x="1748" y="1469"/>
                      <a:pt x="1726" y="1545"/>
                      <a:pt x="1721" y="1621"/>
                    </a:cubicBezTo>
                    <a:cubicBezTo>
                      <a:pt x="1705" y="1843"/>
                      <a:pt x="1499" y="1968"/>
                      <a:pt x="1297" y="1868"/>
                    </a:cubicBezTo>
                    <a:close/>
                  </a:path>
                </a:pathLst>
              </a:custGeom>
              <a:solidFill>
                <a:srgbClr val="244C8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20000"/>
                  </a:lnSpc>
                </a:pPr>
                <a:endParaRPr lang="zh-CN" altLang="en-US" sz="1600">
                  <a:solidFill>
                    <a:schemeClr val="lt1"/>
                  </a:solidFill>
                </a:endParaRPr>
              </a:p>
            </p:txBody>
          </p:sp>
          <p:sp>
            <p:nvSpPr>
              <p:cNvPr id="46" name="TextBox 50"/>
              <p:cNvSpPr txBox="1"/>
              <p:nvPr/>
            </p:nvSpPr>
            <p:spPr>
              <a:xfrm>
                <a:off x="1360715" y="2098398"/>
                <a:ext cx="486480" cy="570046"/>
              </a:xfrm>
              <a:prstGeom prst="rect">
                <a:avLst/>
              </a:prstGeom>
              <a:noFill/>
            </p:spPr>
            <p:txBody>
              <a:bodyPr wrap="square" lIns="0" tIns="0" rIns="0" bIns="0" rtlCol="0">
                <a:spAutoFit/>
              </a:bodyPr>
              <a:lstStyle/>
              <a:p>
                <a:pPr algn="ctr">
                  <a:lnSpc>
                    <a:spcPct val="120000"/>
                  </a:lnSpc>
                </a:pPr>
                <a:r>
                  <a:rPr lang="en-US" altLang="zh-CN" sz="2800" dirty="0">
                    <a:solidFill>
                      <a:schemeClr val="bg1">
                        <a:lumMod val="95000"/>
                      </a:schemeClr>
                    </a:solidFill>
                    <a:latin typeface="Agency FB" panose="020B0503020202020204" pitchFamily="34" charset="0"/>
                    <a:ea typeface="思源黑体" panose="020B0500000000000000" pitchFamily="34" charset="-122"/>
                  </a:rPr>
                  <a:t>02</a:t>
                </a:r>
              </a:p>
            </p:txBody>
          </p:sp>
        </p:grpSp>
        <p:sp>
          <p:nvSpPr>
            <p:cNvPr id="44" name="Freeform 6"/>
            <p:cNvSpPr>
              <a:spLocks/>
            </p:cNvSpPr>
            <p:nvPr/>
          </p:nvSpPr>
          <p:spPr bwMode="auto">
            <a:xfrm rot="1800000">
              <a:off x="964390" y="1912008"/>
              <a:ext cx="1144622" cy="1057466"/>
            </a:xfrm>
            <a:custGeom>
              <a:avLst/>
              <a:gdLst>
                <a:gd name="T0" fmla="*/ 1730 w 2851"/>
                <a:gd name="T1" fmla="*/ 2494 h 2627"/>
                <a:gd name="T2" fmla="*/ 1425 w 2851"/>
                <a:gd name="T3" fmla="*/ 2423 h 2627"/>
                <a:gd name="T4" fmla="*/ 1120 w 2851"/>
                <a:gd name="T5" fmla="*/ 2493 h 2627"/>
                <a:gd name="T6" fmla="*/ 553 w 2851"/>
                <a:gd name="T7" fmla="*/ 2162 h 2627"/>
                <a:gd name="T8" fmla="*/ 462 w 2851"/>
                <a:gd name="T9" fmla="*/ 1867 h 2627"/>
                <a:gd name="T10" fmla="*/ 252 w 2851"/>
                <a:gd name="T11" fmla="*/ 1640 h 2627"/>
                <a:gd name="T12" fmla="*/ 252 w 2851"/>
                <a:gd name="T13" fmla="*/ 982 h 2627"/>
                <a:gd name="T14" fmla="*/ 462 w 2851"/>
                <a:gd name="T15" fmla="*/ 755 h 2627"/>
                <a:gd name="T16" fmla="*/ 553 w 2851"/>
                <a:gd name="T17" fmla="*/ 460 h 2627"/>
                <a:gd name="T18" fmla="*/ 1126 w 2851"/>
                <a:gd name="T19" fmla="*/ 132 h 2627"/>
                <a:gd name="T20" fmla="*/ 1425 w 2851"/>
                <a:gd name="T21" fmla="*/ 200 h 2627"/>
                <a:gd name="T22" fmla="*/ 1726 w 2851"/>
                <a:gd name="T23" fmla="*/ 131 h 2627"/>
                <a:gd name="T24" fmla="*/ 2109 w 2851"/>
                <a:gd name="T25" fmla="*/ 135 h 2627"/>
                <a:gd name="T26" fmla="*/ 2296 w 2851"/>
                <a:gd name="T27" fmla="*/ 460 h 2627"/>
                <a:gd name="T28" fmla="*/ 2387 w 2851"/>
                <a:gd name="T29" fmla="*/ 755 h 2627"/>
                <a:gd name="T30" fmla="*/ 2598 w 2851"/>
                <a:gd name="T31" fmla="*/ 982 h 2627"/>
                <a:gd name="T32" fmla="*/ 2600 w 2851"/>
                <a:gd name="T33" fmla="*/ 1639 h 2627"/>
                <a:gd name="T34" fmla="*/ 2387 w 2851"/>
                <a:gd name="T35" fmla="*/ 1867 h 2627"/>
                <a:gd name="T36" fmla="*/ 2297 w 2851"/>
                <a:gd name="T37" fmla="*/ 2164 h 2627"/>
                <a:gd name="T38" fmla="*/ 1730 w 2851"/>
                <a:gd name="T39" fmla="*/ 2494 h 2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851" h="2627">
                  <a:moveTo>
                    <a:pt x="1730" y="2494"/>
                  </a:moveTo>
                  <a:cubicBezTo>
                    <a:pt x="1638" y="2448"/>
                    <a:pt x="1534" y="2423"/>
                    <a:pt x="1425" y="2423"/>
                  </a:cubicBezTo>
                  <a:cubicBezTo>
                    <a:pt x="1315" y="2423"/>
                    <a:pt x="1212" y="2448"/>
                    <a:pt x="1120" y="2493"/>
                  </a:cubicBezTo>
                  <a:cubicBezTo>
                    <a:pt x="848" y="2627"/>
                    <a:pt x="575" y="2461"/>
                    <a:pt x="553" y="2162"/>
                  </a:cubicBezTo>
                  <a:cubicBezTo>
                    <a:pt x="546" y="2061"/>
                    <a:pt x="516" y="1960"/>
                    <a:pt x="462" y="1867"/>
                  </a:cubicBezTo>
                  <a:cubicBezTo>
                    <a:pt x="408" y="1773"/>
                    <a:pt x="336" y="1697"/>
                    <a:pt x="252" y="1640"/>
                  </a:cubicBezTo>
                  <a:cubicBezTo>
                    <a:pt x="0" y="1470"/>
                    <a:pt x="0" y="1152"/>
                    <a:pt x="252" y="982"/>
                  </a:cubicBezTo>
                  <a:cubicBezTo>
                    <a:pt x="336" y="925"/>
                    <a:pt x="408" y="849"/>
                    <a:pt x="462" y="755"/>
                  </a:cubicBezTo>
                  <a:cubicBezTo>
                    <a:pt x="516" y="662"/>
                    <a:pt x="546" y="561"/>
                    <a:pt x="553" y="460"/>
                  </a:cubicBezTo>
                  <a:cubicBezTo>
                    <a:pt x="575" y="152"/>
                    <a:pt x="851" y="0"/>
                    <a:pt x="1126" y="132"/>
                  </a:cubicBezTo>
                  <a:cubicBezTo>
                    <a:pt x="1217" y="175"/>
                    <a:pt x="1318" y="200"/>
                    <a:pt x="1425" y="200"/>
                  </a:cubicBezTo>
                  <a:cubicBezTo>
                    <a:pt x="1533" y="200"/>
                    <a:pt x="1635" y="175"/>
                    <a:pt x="1726" y="131"/>
                  </a:cubicBezTo>
                  <a:cubicBezTo>
                    <a:pt x="1865" y="63"/>
                    <a:pt x="2003" y="72"/>
                    <a:pt x="2109" y="135"/>
                  </a:cubicBezTo>
                  <a:cubicBezTo>
                    <a:pt x="2213" y="198"/>
                    <a:pt x="2286" y="313"/>
                    <a:pt x="2296" y="460"/>
                  </a:cubicBezTo>
                  <a:cubicBezTo>
                    <a:pt x="2304" y="561"/>
                    <a:pt x="2333" y="662"/>
                    <a:pt x="2387" y="755"/>
                  </a:cubicBezTo>
                  <a:cubicBezTo>
                    <a:pt x="2441" y="849"/>
                    <a:pt x="2514" y="925"/>
                    <a:pt x="2598" y="982"/>
                  </a:cubicBezTo>
                  <a:cubicBezTo>
                    <a:pt x="2846" y="1150"/>
                    <a:pt x="2851" y="1470"/>
                    <a:pt x="2600" y="1639"/>
                  </a:cubicBezTo>
                  <a:cubicBezTo>
                    <a:pt x="2515" y="1696"/>
                    <a:pt x="2442" y="1772"/>
                    <a:pt x="2387" y="1867"/>
                  </a:cubicBezTo>
                  <a:cubicBezTo>
                    <a:pt x="2333" y="1961"/>
                    <a:pt x="2304" y="2062"/>
                    <a:pt x="2297" y="2164"/>
                  </a:cubicBezTo>
                  <a:cubicBezTo>
                    <a:pt x="2275" y="2460"/>
                    <a:pt x="2000" y="2627"/>
                    <a:pt x="1730" y="2494"/>
                  </a:cubicBezTo>
                  <a:close/>
                </a:path>
              </a:pathLst>
            </a:custGeom>
            <a:noFill/>
            <a:ln>
              <a:solidFill>
                <a:srgbClr val="313D5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20000"/>
                </a:lnSpc>
              </a:pPr>
              <a:endParaRPr lang="zh-CN" altLang="en-US" sz="1600" dirty="0">
                <a:solidFill>
                  <a:schemeClr val="lt1"/>
                </a:solidFill>
              </a:endParaRPr>
            </a:p>
          </p:txBody>
        </p:sp>
      </p:grpSp>
      <p:grpSp>
        <p:nvGrpSpPr>
          <p:cNvPr id="52" name="组合 51"/>
          <p:cNvGrpSpPr/>
          <p:nvPr/>
        </p:nvGrpSpPr>
        <p:grpSpPr>
          <a:xfrm>
            <a:off x="6798821" y="2524558"/>
            <a:ext cx="978986" cy="904442"/>
            <a:chOff x="964390" y="1912008"/>
            <a:chExt cx="1144622" cy="1057466"/>
          </a:xfrm>
        </p:grpSpPr>
        <p:grpSp>
          <p:nvGrpSpPr>
            <p:cNvPr id="53" name="组合 52"/>
            <p:cNvGrpSpPr/>
            <p:nvPr/>
          </p:nvGrpSpPr>
          <p:grpSpPr>
            <a:xfrm>
              <a:off x="1079211" y="2016920"/>
              <a:ext cx="914982" cy="846745"/>
              <a:chOff x="1135555" y="1996465"/>
              <a:chExt cx="960161" cy="888555"/>
            </a:xfrm>
          </p:grpSpPr>
          <p:sp>
            <p:nvSpPr>
              <p:cNvPr id="55" name="Freeform 7"/>
              <p:cNvSpPr>
                <a:spLocks/>
              </p:cNvSpPr>
              <p:nvPr/>
            </p:nvSpPr>
            <p:spPr bwMode="auto">
              <a:xfrm>
                <a:off x="1135555" y="1996465"/>
                <a:ext cx="960161" cy="888555"/>
              </a:xfrm>
              <a:custGeom>
                <a:avLst/>
                <a:gdLst>
                  <a:gd name="T0" fmla="*/ 1297 w 2136"/>
                  <a:gd name="T1" fmla="*/ 1868 h 1968"/>
                  <a:gd name="T2" fmla="*/ 1068 w 2136"/>
                  <a:gd name="T3" fmla="*/ 1815 h 1968"/>
                  <a:gd name="T4" fmla="*/ 839 w 2136"/>
                  <a:gd name="T5" fmla="*/ 1868 h 1968"/>
                  <a:gd name="T6" fmla="*/ 415 w 2136"/>
                  <a:gd name="T7" fmla="*/ 1620 h 1968"/>
                  <a:gd name="T8" fmla="*/ 347 w 2136"/>
                  <a:gd name="T9" fmla="*/ 1399 h 1968"/>
                  <a:gd name="T10" fmla="*/ 189 w 2136"/>
                  <a:gd name="T11" fmla="*/ 1229 h 1968"/>
                  <a:gd name="T12" fmla="*/ 189 w 2136"/>
                  <a:gd name="T13" fmla="*/ 736 h 1968"/>
                  <a:gd name="T14" fmla="*/ 347 w 2136"/>
                  <a:gd name="T15" fmla="*/ 566 h 1968"/>
                  <a:gd name="T16" fmla="*/ 415 w 2136"/>
                  <a:gd name="T17" fmla="*/ 345 h 1968"/>
                  <a:gd name="T18" fmla="*/ 844 w 2136"/>
                  <a:gd name="T19" fmla="*/ 99 h 1968"/>
                  <a:gd name="T20" fmla="*/ 1068 w 2136"/>
                  <a:gd name="T21" fmla="*/ 150 h 1968"/>
                  <a:gd name="T22" fmla="*/ 1293 w 2136"/>
                  <a:gd name="T23" fmla="*/ 98 h 1968"/>
                  <a:gd name="T24" fmla="*/ 1580 w 2136"/>
                  <a:gd name="T25" fmla="*/ 102 h 1968"/>
                  <a:gd name="T26" fmla="*/ 1721 w 2136"/>
                  <a:gd name="T27" fmla="*/ 345 h 1968"/>
                  <a:gd name="T28" fmla="*/ 1789 w 2136"/>
                  <a:gd name="T29" fmla="*/ 566 h 1968"/>
                  <a:gd name="T30" fmla="*/ 1947 w 2136"/>
                  <a:gd name="T31" fmla="*/ 736 h 1968"/>
                  <a:gd name="T32" fmla="*/ 1948 w 2136"/>
                  <a:gd name="T33" fmla="*/ 1228 h 1968"/>
                  <a:gd name="T34" fmla="*/ 1789 w 2136"/>
                  <a:gd name="T35" fmla="*/ 1399 h 1968"/>
                  <a:gd name="T36" fmla="*/ 1721 w 2136"/>
                  <a:gd name="T37" fmla="*/ 1621 h 1968"/>
                  <a:gd name="T38" fmla="*/ 1297 w 2136"/>
                  <a:gd name="T39" fmla="*/ 1868 h 1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36" h="1968">
                    <a:moveTo>
                      <a:pt x="1297" y="1868"/>
                    </a:moveTo>
                    <a:cubicBezTo>
                      <a:pt x="1228" y="1834"/>
                      <a:pt x="1150" y="1815"/>
                      <a:pt x="1068" y="1815"/>
                    </a:cubicBezTo>
                    <a:cubicBezTo>
                      <a:pt x="986" y="1815"/>
                      <a:pt x="908" y="1834"/>
                      <a:pt x="839" y="1868"/>
                    </a:cubicBezTo>
                    <a:cubicBezTo>
                      <a:pt x="636" y="1968"/>
                      <a:pt x="431" y="1843"/>
                      <a:pt x="415" y="1620"/>
                    </a:cubicBezTo>
                    <a:cubicBezTo>
                      <a:pt x="409" y="1544"/>
                      <a:pt x="387" y="1469"/>
                      <a:pt x="347" y="1399"/>
                    </a:cubicBezTo>
                    <a:cubicBezTo>
                      <a:pt x="306" y="1329"/>
                      <a:pt x="252" y="1271"/>
                      <a:pt x="189" y="1229"/>
                    </a:cubicBezTo>
                    <a:cubicBezTo>
                      <a:pt x="0" y="1101"/>
                      <a:pt x="1" y="863"/>
                      <a:pt x="189" y="736"/>
                    </a:cubicBezTo>
                    <a:cubicBezTo>
                      <a:pt x="252" y="693"/>
                      <a:pt x="306" y="636"/>
                      <a:pt x="347" y="566"/>
                    </a:cubicBezTo>
                    <a:cubicBezTo>
                      <a:pt x="387" y="496"/>
                      <a:pt x="409" y="420"/>
                      <a:pt x="415" y="345"/>
                    </a:cubicBezTo>
                    <a:cubicBezTo>
                      <a:pt x="431" y="114"/>
                      <a:pt x="638" y="0"/>
                      <a:pt x="844" y="99"/>
                    </a:cubicBezTo>
                    <a:cubicBezTo>
                      <a:pt x="912" y="131"/>
                      <a:pt x="988" y="150"/>
                      <a:pt x="1068" y="150"/>
                    </a:cubicBezTo>
                    <a:cubicBezTo>
                      <a:pt x="1149" y="150"/>
                      <a:pt x="1225" y="131"/>
                      <a:pt x="1293" y="98"/>
                    </a:cubicBezTo>
                    <a:cubicBezTo>
                      <a:pt x="1397" y="48"/>
                      <a:pt x="1501" y="54"/>
                      <a:pt x="1580" y="102"/>
                    </a:cubicBezTo>
                    <a:cubicBezTo>
                      <a:pt x="1658" y="148"/>
                      <a:pt x="1713" y="235"/>
                      <a:pt x="1721" y="345"/>
                    </a:cubicBezTo>
                    <a:cubicBezTo>
                      <a:pt x="1726" y="420"/>
                      <a:pt x="1748" y="496"/>
                      <a:pt x="1789" y="566"/>
                    </a:cubicBezTo>
                    <a:cubicBezTo>
                      <a:pt x="1829" y="636"/>
                      <a:pt x="1884" y="693"/>
                      <a:pt x="1947" y="736"/>
                    </a:cubicBezTo>
                    <a:cubicBezTo>
                      <a:pt x="2132" y="862"/>
                      <a:pt x="2136" y="1102"/>
                      <a:pt x="1948" y="1228"/>
                    </a:cubicBezTo>
                    <a:cubicBezTo>
                      <a:pt x="1885" y="1270"/>
                      <a:pt x="1829" y="1328"/>
                      <a:pt x="1789" y="1399"/>
                    </a:cubicBezTo>
                    <a:cubicBezTo>
                      <a:pt x="1748" y="1469"/>
                      <a:pt x="1726" y="1545"/>
                      <a:pt x="1721" y="1621"/>
                    </a:cubicBezTo>
                    <a:cubicBezTo>
                      <a:pt x="1705" y="1843"/>
                      <a:pt x="1499" y="1968"/>
                      <a:pt x="1297" y="1868"/>
                    </a:cubicBezTo>
                    <a:close/>
                  </a:path>
                </a:pathLst>
              </a:custGeom>
              <a:solidFill>
                <a:srgbClr val="244C8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20000"/>
                  </a:lnSpc>
                </a:pPr>
                <a:endParaRPr lang="zh-CN" altLang="en-US" sz="1600">
                  <a:solidFill>
                    <a:schemeClr val="lt1"/>
                  </a:solidFill>
                </a:endParaRPr>
              </a:p>
            </p:txBody>
          </p:sp>
          <p:sp>
            <p:nvSpPr>
              <p:cNvPr id="59" name="TextBox 50"/>
              <p:cNvSpPr txBox="1"/>
              <p:nvPr/>
            </p:nvSpPr>
            <p:spPr>
              <a:xfrm>
                <a:off x="1392367" y="2109505"/>
                <a:ext cx="423174" cy="570046"/>
              </a:xfrm>
              <a:prstGeom prst="rect">
                <a:avLst/>
              </a:prstGeom>
              <a:noFill/>
            </p:spPr>
            <p:txBody>
              <a:bodyPr wrap="square" lIns="0" tIns="0" rIns="0" bIns="0" rtlCol="0">
                <a:spAutoFit/>
              </a:bodyPr>
              <a:lstStyle/>
              <a:p>
                <a:pPr algn="ctr">
                  <a:lnSpc>
                    <a:spcPct val="120000"/>
                  </a:lnSpc>
                </a:pPr>
                <a:r>
                  <a:rPr lang="en-US" altLang="zh-CN" sz="2800" dirty="0">
                    <a:solidFill>
                      <a:schemeClr val="bg1">
                        <a:lumMod val="95000"/>
                      </a:schemeClr>
                    </a:solidFill>
                    <a:latin typeface="Agency FB" panose="020B0503020202020204" pitchFamily="34" charset="0"/>
                    <a:ea typeface="思源黑体" panose="020B0500000000000000" pitchFamily="34" charset="-122"/>
                  </a:rPr>
                  <a:t>03</a:t>
                </a:r>
              </a:p>
            </p:txBody>
          </p:sp>
        </p:grpSp>
        <p:sp>
          <p:nvSpPr>
            <p:cNvPr id="54" name="Freeform 6"/>
            <p:cNvSpPr>
              <a:spLocks/>
            </p:cNvSpPr>
            <p:nvPr/>
          </p:nvSpPr>
          <p:spPr bwMode="auto">
            <a:xfrm rot="1800000">
              <a:off x="964390" y="1912008"/>
              <a:ext cx="1144622" cy="1057466"/>
            </a:xfrm>
            <a:custGeom>
              <a:avLst/>
              <a:gdLst>
                <a:gd name="T0" fmla="*/ 1730 w 2851"/>
                <a:gd name="T1" fmla="*/ 2494 h 2627"/>
                <a:gd name="T2" fmla="*/ 1425 w 2851"/>
                <a:gd name="T3" fmla="*/ 2423 h 2627"/>
                <a:gd name="T4" fmla="*/ 1120 w 2851"/>
                <a:gd name="T5" fmla="*/ 2493 h 2627"/>
                <a:gd name="T6" fmla="*/ 553 w 2851"/>
                <a:gd name="T7" fmla="*/ 2162 h 2627"/>
                <a:gd name="T8" fmla="*/ 462 w 2851"/>
                <a:gd name="T9" fmla="*/ 1867 h 2627"/>
                <a:gd name="T10" fmla="*/ 252 w 2851"/>
                <a:gd name="T11" fmla="*/ 1640 h 2627"/>
                <a:gd name="T12" fmla="*/ 252 w 2851"/>
                <a:gd name="T13" fmla="*/ 982 h 2627"/>
                <a:gd name="T14" fmla="*/ 462 w 2851"/>
                <a:gd name="T15" fmla="*/ 755 h 2627"/>
                <a:gd name="T16" fmla="*/ 553 w 2851"/>
                <a:gd name="T17" fmla="*/ 460 h 2627"/>
                <a:gd name="T18" fmla="*/ 1126 w 2851"/>
                <a:gd name="T19" fmla="*/ 132 h 2627"/>
                <a:gd name="T20" fmla="*/ 1425 w 2851"/>
                <a:gd name="T21" fmla="*/ 200 h 2627"/>
                <a:gd name="T22" fmla="*/ 1726 w 2851"/>
                <a:gd name="T23" fmla="*/ 131 h 2627"/>
                <a:gd name="T24" fmla="*/ 2109 w 2851"/>
                <a:gd name="T25" fmla="*/ 135 h 2627"/>
                <a:gd name="T26" fmla="*/ 2296 w 2851"/>
                <a:gd name="T27" fmla="*/ 460 h 2627"/>
                <a:gd name="T28" fmla="*/ 2387 w 2851"/>
                <a:gd name="T29" fmla="*/ 755 h 2627"/>
                <a:gd name="T30" fmla="*/ 2598 w 2851"/>
                <a:gd name="T31" fmla="*/ 982 h 2627"/>
                <a:gd name="T32" fmla="*/ 2600 w 2851"/>
                <a:gd name="T33" fmla="*/ 1639 h 2627"/>
                <a:gd name="T34" fmla="*/ 2387 w 2851"/>
                <a:gd name="T35" fmla="*/ 1867 h 2627"/>
                <a:gd name="T36" fmla="*/ 2297 w 2851"/>
                <a:gd name="T37" fmla="*/ 2164 h 2627"/>
                <a:gd name="T38" fmla="*/ 1730 w 2851"/>
                <a:gd name="T39" fmla="*/ 2494 h 2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851" h="2627">
                  <a:moveTo>
                    <a:pt x="1730" y="2494"/>
                  </a:moveTo>
                  <a:cubicBezTo>
                    <a:pt x="1638" y="2448"/>
                    <a:pt x="1534" y="2423"/>
                    <a:pt x="1425" y="2423"/>
                  </a:cubicBezTo>
                  <a:cubicBezTo>
                    <a:pt x="1315" y="2423"/>
                    <a:pt x="1212" y="2448"/>
                    <a:pt x="1120" y="2493"/>
                  </a:cubicBezTo>
                  <a:cubicBezTo>
                    <a:pt x="848" y="2627"/>
                    <a:pt x="575" y="2461"/>
                    <a:pt x="553" y="2162"/>
                  </a:cubicBezTo>
                  <a:cubicBezTo>
                    <a:pt x="546" y="2061"/>
                    <a:pt x="516" y="1960"/>
                    <a:pt x="462" y="1867"/>
                  </a:cubicBezTo>
                  <a:cubicBezTo>
                    <a:pt x="408" y="1773"/>
                    <a:pt x="336" y="1697"/>
                    <a:pt x="252" y="1640"/>
                  </a:cubicBezTo>
                  <a:cubicBezTo>
                    <a:pt x="0" y="1470"/>
                    <a:pt x="0" y="1152"/>
                    <a:pt x="252" y="982"/>
                  </a:cubicBezTo>
                  <a:cubicBezTo>
                    <a:pt x="336" y="925"/>
                    <a:pt x="408" y="849"/>
                    <a:pt x="462" y="755"/>
                  </a:cubicBezTo>
                  <a:cubicBezTo>
                    <a:pt x="516" y="662"/>
                    <a:pt x="546" y="561"/>
                    <a:pt x="553" y="460"/>
                  </a:cubicBezTo>
                  <a:cubicBezTo>
                    <a:pt x="575" y="152"/>
                    <a:pt x="851" y="0"/>
                    <a:pt x="1126" y="132"/>
                  </a:cubicBezTo>
                  <a:cubicBezTo>
                    <a:pt x="1217" y="175"/>
                    <a:pt x="1318" y="200"/>
                    <a:pt x="1425" y="200"/>
                  </a:cubicBezTo>
                  <a:cubicBezTo>
                    <a:pt x="1533" y="200"/>
                    <a:pt x="1635" y="175"/>
                    <a:pt x="1726" y="131"/>
                  </a:cubicBezTo>
                  <a:cubicBezTo>
                    <a:pt x="1865" y="63"/>
                    <a:pt x="2003" y="72"/>
                    <a:pt x="2109" y="135"/>
                  </a:cubicBezTo>
                  <a:cubicBezTo>
                    <a:pt x="2213" y="198"/>
                    <a:pt x="2286" y="313"/>
                    <a:pt x="2296" y="460"/>
                  </a:cubicBezTo>
                  <a:cubicBezTo>
                    <a:pt x="2304" y="561"/>
                    <a:pt x="2333" y="662"/>
                    <a:pt x="2387" y="755"/>
                  </a:cubicBezTo>
                  <a:cubicBezTo>
                    <a:pt x="2441" y="849"/>
                    <a:pt x="2514" y="925"/>
                    <a:pt x="2598" y="982"/>
                  </a:cubicBezTo>
                  <a:cubicBezTo>
                    <a:pt x="2846" y="1150"/>
                    <a:pt x="2851" y="1470"/>
                    <a:pt x="2600" y="1639"/>
                  </a:cubicBezTo>
                  <a:cubicBezTo>
                    <a:pt x="2515" y="1696"/>
                    <a:pt x="2442" y="1772"/>
                    <a:pt x="2387" y="1867"/>
                  </a:cubicBezTo>
                  <a:cubicBezTo>
                    <a:pt x="2333" y="1961"/>
                    <a:pt x="2304" y="2062"/>
                    <a:pt x="2297" y="2164"/>
                  </a:cubicBezTo>
                  <a:cubicBezTo>
                    <a:pt x="2275" y="2460"/>
                    <a:pt x="2000" y="2627"/>
                    <a:pt x="1730" y="2494"/>
                  </a:cubicBezTo>
                  <a:close/>
                </a:path>
              </a:pathLst>
            </a:custGeom>
            <a:noFill/>
            <a:ln>
              <a:solidFill>
                <a:srgbClr val="313D5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20000"/>
                </a:lnSpc>
              </a:pPr>
              <a:endParaRPr lang="zh-CN" altLang="en-US" sz="1600" dirty="0">
                <a:solidFill>
                  <a:schemeClr val="lt1"/>
                </a:solidFill>
              </a:endParaRPr>
            </a:p>
          </p:txBody>
        </p:sp>
      </p:grpSp>
      <p:grpSp>
        <p:nvGrpSpPr>
          <p:cNvPr id="60" name="组合 59"/>
          <p:cNvGrpSpPr/>
          <p:nvPr/>
        </p:nvGrpSpPr>
        <p:grpSpPr>
          <a:xfrm>
            <a:off x="6798821" y="3896004"/>
            <a:ext cx="978986" cy="904442"/>
            <a:chOff x="964390" y="1912008"/>
            <a:chExt cx="1144622" cy="1057466"/>
          </a:xfrm>
        </p:grpSpPr>
        <p:grpSp>
          <p:nvGrpSpPr>
            <p:cNvPr id="61" name="组合 60"/>
            <p:cNvGrpSpPr/>
            <p:nvPr/>
          </p:nvGrpSpPr>
          <p:grpSpPr>
            <a:xfrm>
              <a:off x="1079211" y="2016920"/>
              <a:ext cx="914982" cy="846745"/>
              <a:chOff x="1135555" y="1996465"/>
              <a:chExt cx="960161" cy="888555"/>
            </a:xfrm>
          </p:grpSpPr>
          <p:sp>
            <p:nvSpPr>
              <p:cNvPr id="63" name="Freeform 7"/>
              <p:cNvSpPr>
                <a:spLocks/>
              </p:cNvSpPr>
              <p:nvPr/>
            </p:nvSpPr>
            <p:spPr bwMode="auto">
              <a:xfrm>
                <a:off x="1135555" y="1996465"/>
                <a:ext cx="960161" cy="888555"/>
              </a:xfrm>
              <a:custGeom>
                <a:avLst/>
                <a:gdLst>
                  <a:gd name="T0" fmla="*/ 1297 w 2136"/>
                  <a:gd name="T1" fmla="*/ 1868 h 1968"/>
                  <a:gd name="T2" fmla="*/ 1068 w 2136"/>
                  <a:gd name="T3" fmla="*/ 1815 h 1968"/>
                  <a:gd name="T4" fmla="*/ 839 w 2136"/>
                  <a:gd name="T5" fmla="*/ 1868 h 1968"/>
                  <a:gd name="T6" fmla="*/ 415 w 2136"/>
                  <a:gd name="T7" fmla="*/ 1620 h 1968"/>
                  <a:gd name="T8" fmla="*/ 347 w 2136"/>
                  <a:gd name="T9" fmla="*/ 1399 h 1968"/>
                  <a:gd name="T10" fmla="*/ 189 w 2136"/>
                  <a:gd name="T11" fmla="*/ 1229 h 1968"/>
                  <a:gd name="T12" fmla="*/ 189 w 2136"/>
                  <a:gd name="T13" fmla="*/ 736 h 1968"/>
                  <a:gd name="T14" fmla="*/ 347 w 2136"/>
                  <a:gd name="T15" fmla="*/ 566 h 1968"/>
                  <a:gd name="T16" fmla="*/ 415 w 2136"/>
                  <a:gd name="T17" fmla="*/ 345 h 1968"/>
                  <a:gd name="T18" fmla="*/ 844 w 2136"/>
                  <a:gd name="T19" fmla="*/ 99 h 1968"/>
                  <a:gd name="T20" fmla="*/ 1068 w 2136"/>
                  <a:gd name="T21" fmla="*/ 150 h 1968"/>
                  <a:gd name="T22" fmla="*/ 1293 w 2136"/>
                  <a:gd name="T23" fmla="*/ 98 h 1968"/>
                  <a:gd name="T24" fmla="*/ 1580 w 2136"/>
                  <a:gd name="T25" fmla="*/ 102 h 1968"/>
                  <a:gd name="T26" fmla="*/ 1721 w 2136"/>
                  <a:gd name="T27" fmla="*/ 345 h 1968"/>
                  <a:gd name="T28" fmla="*/ 1789 w 2136"/>
                  <a:gd name="T29" fmla="*/ 566 h 1968"/>
                  <a:gd name="T30" fmla="*/ 1947 w 2136"/>
                  <a:gd name="T31" fmla="*/ 736 h 1968"/>
                  <a:gd name="T32" fmla="*/ 1948 w 2136"/>
                  <a:gd name="T33" fmla="*/ 1228 h 1968"/>
                  <a:gd name="T34" fmla="*/ 1789 w 2136"/>
                  <a:gd name="T35" fmla="*/ 1399 h 1968"/>
                  <a:gd name="T36" fmla="*/ 1721 w 2136"/>
                  <a:gd name="T37" fmla="*/ 1621 h 1968"/>
                  <a:gd name="T38" fmla="*/ 1297 w 2136"/>
                  <a:gd name="T39" fmla="*/ 1868 h 1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36" h="1968">
                    <a:moveTo>
                      <a:pt x="1297" y="1868"/>
                    </a:moveTo>
                    <a:cubicBezTo>
                      <a:pt x="1228" y="1834"/>
                      <a:pt x="1150" y="1815"/>
                      <a:pt x="1068" y="1815"/>
                    </a:cubicBezTo>
                    <a:cubicBezTo>
                      <a:pt x="986" y="1815"/>
                      <a:pt x="908" y="1834"/>
                      <a:pt x="839" y="1868"/>
                    </a:cubicBezTo>
                    <a:cubicBezTo>
                      <a:pt x="636" y="1968"/>
                      <a:pt x="431" y="1843"/>
                      <a:pt x="415" y="1620"/>
                    </a:cubicBezTo>
                    <a:cubicBezTo>
                      <a:pt x="409" y="1544"/>
                      <a:pt x="387" y="1469"/>
                      <a:pt x="347" y="1399"/>
                    </a:cubicBezTo>
                    <a:cubicBezTo>
                      <a:pt x="306" y="1329"/>
                      <a:pt x="252" y="1271"/>
                      <a:pt x="189" y="1229"/>
                    </a:cubicBezTo>
                    <a:cubicBezTo>
                      <a:pt x="0" y="1101"/>
                      <a:pt x="1" y="863"/>
                      <a:pt x="189" y="736"/>
                    </a:cubicBezTo>
                    <a:cubicBezTo>
                      <a:pt x="252" y="693"/>
                      <a:pt x="306" y="636"/>
                      <a:pt x="347" y="566"/>
                    </a:cubicBezTo>
                    <a:cubicBezTo>
                      <a:pt x="387" y="496"/>
                      <a:pt x="409" y="420"/>
                      <a:pt x="415" y="345"/>
                    </a:cubicBezTo>
                    <a:cubicBezTo>
                      <a:pt x="431" y="114"/>
                      <a:pt x="638" y="0"/>
                      <a:pt x="844" y="99"/>
                    </a:cubicBezTo>
                    <a:cubicBezTo>
                      <a:pt x="912" y="131"/>
                      <a:pt x="988" y="150"/>
                      <a:pt x="1068" y="150"/>
                    </a:cubicBezTo>
                    <a:cubicBezTo>
                      <a:pt x="1149" y="150"/>
                      <a:pt x="1225" y="131"/>
                      <a:pt x="1293" y="98"/>
                    </a:cubicBezTo>
                    <a:cubicBezTo>
                      <a:pt x="1397" y="48"/>
                      <a:pt x="1501" y="54"/>
                      <a:pt x="1580" y="102"/>
                    </a:cubicBezTo>
                    <a:cubicBezTo>
                      <a:pt x="1658" y="148"/>
                      <a:pt x="1713" y="235"/>
                      <a:pt x="1721" y="345"/>
                    </a:cubicBezTo>
                    <a:cubicBezTo>
                      <a:pt x="1726" y="420"/>
                      <a:pt x="1748" y="496"/>
                      <a:pt x="1789" y="566"/>
                    </a:cubicBezTo>
                    <a:cubicBezTo>
                      <a:pt x="1829" y="636"/>
                      <a:pt x="1884" y="693"/>
                      <a:pt x="1947" y="736"/>
                    </a:cubicBezTo>
                    <a:cubicBezTo>
                      <a:pt x="2132" y="862"/>
                      <a:pt x="2136" y="1102"/>
                      <a:pt x="1948" y="1228"/>
                    </a:cubicBezTo>
                    <a:cubicBezTo>
                      <a:pt x="1885" y="1270"/>
                      <a:pt x="1829" y="1328"/>
                      <a:pt x="1789" y="1399"/>
                    </a:cubicBezTo>
                    <a:cubicBezTo>
                      <a:pt x="1748" y="1469"/>
                      <a:pt x="1726" y="1545"/>
                      <a:pt x="1721" y="1621"/>
                    </a:cubicBezTo>
                    <a:cubicBezTo>
                      <a:pt x="1705" y="1843"/>
                      <a:pt x="1499" y="1968"/>
                      <a:pt x="1297" y="1868"/>
                    </a:cubicBezTo>
                    <a:close/>
                  </a:path>
                </a:pathLst>
              </a:custGeom>
              <a:solidFill>
                <a:srgbClr val="244C8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20000"/>
                  </a:lnSpc>
                </a:pPr>
                <a:endParaRPr lang="zh-CN" altLang="en-US" sz="1600">
                  <a:solidFill>
                    <a:schemeClr val="lt1"/>
                  </a:solidFill>
                </a:endParaRPr>
              </a:p>
            </p:txBody>
          </p:sp>
          <p:sp>
            <p:nvSpPr>
              <p:cNvPr id="64" name="TextBox 50"/>
              <p:cNvSpPr txBox="1"/>
              <p:nvPr/>
            </p:nvSpPr>
            <p:spPr>
              <a:xfrm>
                <a:off x="1360715" y="2098398"/>
                <a:ext cx="486480" cy="570046"/>
              </a:xfrm>
              <a:prstGeom prst="rect">
                <a:avLst/>
              </a:prstGeom>
              <a:noFill/>
            </p:spPr>
            <p:txBody>
              <a:bodyPr wrap="square" lIns="0" tIns="0" rIns="0" bIns="0" rtlCol="0">
                <a:spAutoFit/>
              </a:bodyPr>
              <a:lstStyle/>
              <a:p>
                <a:pPr algn="ctr">
                  <a:lnSpc>
                    <a:spcPct val="120000"/>
                  </a:lnSpc>
                </a:pPr>
                <a:r>
                  <a:rPr lang="en-US" altLang="zh-CN" sz="2800" dirty="0">
                    <a:solidFill>
                      <a:schemeClr val="bg1">
                        <a:lumMod val="95000"/>
                      </a:schemeClr>
                    </a:solidFill>
                    <a:latin typeface="Agency FB" panose="020B0503020202020204" pitchFamily="34" charset="0"/>
                    <a:ea typeface="思源黑体" panose="020B0500000000000000" pitchFamily="34" charset="-122"/>
                  </a:rPr>
                  <a:t>04</a:t>
                </a:r>
              </a:p>
            </p:txBody>
          </p:sp>
        </p:grpSp>
        <p:sp>
          <p:nvSpPr>
            <p:cNvPr id="62" name="Freeform 6"/>
            <p:cNvSpPr>
              <a:spLocks/>
            </p:cNvSpPr>
            <p:nvPr/>
          </p:nvSpPr>
          <p:spPr bwMode="auto">
            <a:xfrm rot="1800000">
              <a:off x="964390" y="1912008"/>
              <a:ext cx="1144622" cy="1057466"/>
            </a:xfrm>
            <a:custGeom>
              <a:avLst/>
              <a:gdLst>
                <a:gd name="T0" fmla="*/ 1730 w 2851"/>
                <a:gd name="T1" fmla="*/ 2494 h 2627"/>
                <a:gd name="T2" fmla="*/ 1425 w 2851"/>
                <a:gd name="T3" fmla="*/ 2423 h 2627"/>
                <a:gd name="T4" fmla="*/ 1120 w 2851"/>
                <a:gd name="T5" fmla="*/ 2493 h 2627"/>
                <a:gd name="T6" fmla="*/ 553 w 2851"/>
                <a:gd name="T7" fmla="*/ 2162 h 2627"/>
                <a:gd name="T8" fmla="*/ 462 w 2851"/>
                <a:gd name="T9" fmla="*/ 1867 h 2627"/>
                <a:gd name="T10" fmla="*/ 252 w 2851"/>
                <a:gd name="T11" fmla="*/ 1640 h 2627"/>
                <a:gd name="T12" fmla="*/ 252 w 2851"/>
                <a:gd name="T13" fmla="*/ 982 h 2627"/>
                <a:gd name="T14" fmla="*/ 462 w 2851"/>
                <a:gd name="T15" fmla="*/ 755 h 2627"/>
                <a:gd name="T16" fmla="*/ 553 w 2851"/>
                <a:gd name="T17" fmla="*/ 460 h 2627"/>
                <a:gd name="T18" fmla="*/ 1126 w 2851"/>
                <a:gd name="T19" fmla="*/ 132 h 2627"/>
                <a:gd name="T20" fmla="*/ 1425 w 2851"/>
                <a:gd name="T21" fmla="*/ 200 h 2627"/>
                <a:gd name="T22" fmla="*/ 1726 w 2851"/>
                <a:gd name="T23" fmla="*/ 131 h 2627"/>
                <a:gd name="T24" fmla="*/ 2109 w 2851"/>
                <a:gd name="T25" fmla="*/ 135 h 2627"/>
                <a:gd name="T26" fmla="*/ 2296 w 2851"/>
                <a:gd name="T27" fmla="*/ 460 h 2627"/>
                <a:gd name="T28" fmla="*/ 2387 w 2851"/>
                <a:gd name="T29" fmla="*/ 755 h 2627"/>
                <a:gd name="T30" fmla="*/ 2598 w 2851"/>
                <a:gd name="T31" fmla="*/ 982 h 2627"/>
                <a:gd name="T32" fmla="*/ 2600 w 2851"/>
                <a:gd name="T33" fmla="*/ 1639 h 2627"/>
                <a:gd name="T34" fmla="*/ 2387 w 2851"/>
                <a:gd name="T35" fmla="*/ 1867 h 2627"/>
                <a:gd name="T36" fmla="*/ 2297 w 2851"/>
                <a:gd name="T37" fmla="*/ 2164 h 2627"/>
                <a:gd name="T38" fmla="*/ 1730 w 2851"/>
                <a:gd name="T39" fmla="*/ 2494 h 2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851" h="2627">
                  <a:moveTo>
                    <a:pt x="1730" y="2494"/>
                  </a:moveTo>
                  <a:cubicBezTo>
                    <a:pt x="1638" y="2448"/>
                    <a:pt x="1534" y="2423"/>
                    <a:pt x="1425" y="2423"/>
                  </a:cubicBezTo>
                  <a:cubicBezTo>
                    <a:pt x="1315" y="2423"/>
                    <a:pt x="1212" y="2448"/>
                    <a:pt x="1120" y="2493"/>
                  </a:cubicBezTo>
                  <a:cubicBezTo>
                    <a:pt x="848" y="2627"/>
                    <a:pt x="575" y="2461"/>
                    <a:pt x="553" y="2162"/>
                  </a:cubicBezTo>
                  <a:cubicBezTo>
                    <a:pt x="546" y="2061"/>
                    <a:pt x="516" y="1960"/>
                    <a:pt x="462" y="1867"/>
                  </a:cubicBezTo>
                  <a:cubicBezTo>
                    <a:pt x="408" y="1773"/>
                    <a:pt x="336" y="1697"/>
                    <a:pt x="252" y="1640"/>
                  </a:cubicBezTo>
                  <a:cubicBezTo>
                    <a:pt x="0" y="1470"/>
                    <a:pt x="0" y="1152"/>
                    <a:pt x="252" y="982"/>
                  </a:cubicBezTo>
                  <a:cubicBezTo>
                    <a:pt x="336" y="925"/>
                    <a:pt x="408" y="849"/>
                    <a:pt x="462" y="755"/>
                  </a:cubicBezTo>
                  <a:cubicBezTo>
                    <a:pt x="516" y="662"/>
                    <a:pt x="546" y="561"/>
                    <a:pt x="553" y="460"/>
                  </a:cubicBezTo>
                  <a:cubicBezTo>
                    <a:pt x="575" y="152"/>
                    <a:pt x="851" y="0"/>
                    <a:pt x="1126" y="132"/>
                  </a:cubicBezTo>
                  <a:cubicBezTo>
                    <a:pt x="1217" y="175"/>
                    <a:pt x="1318" y="200"/>
                    <a:pt x="1425" y="200"/>
                  </a:cubicBezTo>
                  <a:cubicBezTo>
                    <a:pt x="1533" y="200"/>
                    <a:pt x="1635" y="175"/>
                    <a:pt x="1726" y="131"/>
                  </a:cubicBezTo>
                  <a:cubicBezTo>
                    <a:pt x="1865" y="63"/>
                    <a:pt x="2003" y="72"/>
                    <a:pt x="2109" y="135"/>
                  </a:cubicBezTo>
                  <a:cubicBezTo>
                    <a:pt x="2213" y="198"/>
                    <a:pt x="2286" y="313"/>
                    <a:pt x="2296" y="460"/>
                  </a:cubicBezTo>
                  <a:cubicBezTo>
                    <a:pt x="2304" y="561"/>
                    <a:pt x="2333" y="662"/>
                    <a:pt x="2387" y="755"/>
                  </a:cubicBezTo>
                  <a:cubicBezTo>
                    <a:pt x="2441" y="849"/>
                    <a:pt x="2514" y="925"/>
                    <a:pt x="2598" y="982"/>
                  </a:cubicBezTo>
                  <a:cubicBezTo>
                    <a:pt x="2846" y="1150"/>
                    <a:pt x="2851" y="1470"/>
                    <a:pt x="2600" y="1639"/>
                  </a:cubicBezTo>
                  <a:cubicBezTo>
                    <a:pt x="2515" y="1696"/>
                    <a:pt x="2442" y="1772"/>
                    <a:pt x="2387" y="1867"/>
                  </a:cubicBezTo>
                  <a:cubicBezTo>
                    <a:pt x="2333" y="1961"/>
                    <a:pt x="2304" y="2062"/>
                    <a:pt x="2297" y="2164"/>
                  </a:cubicBezTo>
                  <a:cubicBezTo>
                    <a:pt x="2275" y="2460"/>
                    <a:pt x="2000" y="2627"/>
                    <a:pt x="1730" y="2494"/>
                  </a:cubicBezTo>
                  <a:close/>
                </a:path>
              </a:pathLst>
            </a:custGeom>
            <a:noFill/>
            <a:ln>
              <a:solidFill>
                <a:srgbClr val="313D5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20000"/>
                </a:lnSpc>
              </a:pPr>
              <a:endParaRPr lang="zh-CN" altLang="en-US" sz="1600" dirty="0">
                <a:solidFill>
                  <a:schemeClr val="lt1"/>
                </a:solidFill>
              </a:endParaRPr>
            </a:p>
          </p:txBody>
        </p:sp>
      </p:grpSp>
    </p:spTree>
    <p:extLst>
      <p:ext uri="{BB962C8B-B14F-4D97-AF65-F5344CB8AC3E}">
        <p14:creationId xmlns:p14="http://schemas.microsoft.com/office/powerpoint/2010/main" val="111438185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141"/>
                                        </p:tgtEl>
                                        <p:attrNameLst>
                                          <p:attrName>style.visibility</p:attrName>
                                        </p:attrNameLst>
                                      </p:cBhvr>
                                      <p:to>
                                        <p:strVal val="visible"/>
                                      </p:to>
                                    </p:set>
                                    <p:anim calcmode="lin" valueType="num">
                                      <p:cBhvr additive="base">
                                        <p:cTn id="7" dur="500" fill="hold"/>
                                        <p:tgtEl>
                                          <p:spTgt spid="141"/>
                                        </p:tgtEl>
                                        <p:attrNameLst>
                                          <p:attrName>ppt_x</p:attrName>
                                        </p:attrNameLst>
                                      </p:cBhvr>
                                      <p:tavLst>
                                        <p:tav tm="0">
                                          <p:val>
                                            <p:strVal val="1+#ppt_w/2"/>
                                          </p:val>
                                        </p:tav>
                                        <p:tav tm="100000">
                                          <p:val>
                                            <p:strVal val="#ppt_x"/>
                                          </p:val>
                                        </p:tav>
                                      </p:tavLst>
                                    </p:anim>
                                    <p:anim calcmode="lin" valueType="num">
                                      <p:cBhvr additive="base">
                                        <p:cTn id="8" dur="500" fill="hold"/>
                                        <p:tgtEl>
                                          <p:spTgt spid="141"/>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40"/>
                                        </p:tgtEl>
                                        <p:attrNameLst>
                                          <p:attrName>style.visibility</p:attrName>
                                        </p:attrNameLst>
                                      </p:cBhvr>
                                      <p:to>
                                        <p:strVal val="visible"/>
                                      </p:to>
                                    </p:set>
                                    <p:anim calcmode="lin" valueType="num">
                                      <p:cBhvr additive="base">
                                        <p:cTn id="11" dur="500" fill="hold"/>
                                        <p:tgtEl>
                                          <p:spTgt spid="140"/>
                                        </p:tgtEl>
                                        <p:attrNameLst>
                                          <p:attrName>ppt_x</p:attrName>
                                        </p:attrNameLst>
                                      </p:cBhvr>
                                      <p:tavLst>
                                        <p:tav tm="0">
                                          <p:val>
                                            <p:strVal val="1+#ppt_w/2"/>
                                          </p:val>
                                        </p:tav>
                                        <p:tav tm="100000">
                                          <p:val>
                                            <p:strVal val="#ppt_x"/>
                                          </p:val>
                                        </p:tav>
                                      </p:tavLst>
                                    </p:anim>
                                    <p:anim calcmode="lin" valueType="num">
                                      <p:cBhvr additive="base">
                                        <p:cTn id="12" dur="500" fill="hold"/>
                                        <p:tgtEl>
                                          <p:spTgt spid="140"/>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500" fill="hold"/>
                                        <p:tgtEl>
                                          <p:spTgt spid="3"/>
                                        </p:tgtEl>
                                        <p:attrNameLst>
                                          <p:attrName>ppt_x</p:attrName>
                                        </p:attrNameLst>
                                      </p:cBhvr>
                                      <p:tavLst>
                                        <p:tav tm="0">
                                          <p:val>
                                            <p:strVal val="0-#ppt_w/2"/>
                                          </p:val>
                                        </p:tav>
                                        <p:tav tm="100000">
                                          <p:val>
                                            <p:strVal val="#ppt_x"/>
                                          </p:val>
                                        </p:tav>
                                      </p:tavLst>
                                    </p:anim>
                                    <p:anim calcmode="lin" valueType="num">
                                      <p:cBhvr additive="base">
                                        <p:cTn id="16" dur="500" fill="hold"/>
                                        <p:tgtEl>
                                          <p:spTgt spid="3"/>
                                        </p:tgtEl>
                                        <p:attrNameLst>
                                          <p:attrName>ppt_y</p:attrName>
                                        </p:attrNameLst>
                                      </p:cBhvr>
                                      <p:tavLst>
                                        <p:tav tm="0">
                                          <p:val>
                                            <p:strVal val="#ppt_y"/>
                                          </p:val>
                                        </p:tav>
                                        <p:tav tm="100000">
                                          <p:val>
                                            <p:strVal val="#ppt_y"/>
                                          </p:val>
                                        </p:tav>
                                      </p:tavLst>
                                    </p:anim>
                                  </p:childTnLst>
                                </p:cTn>
                              </p:par>
                              <p:par>
                                <p:cTn id="17" presetID="8" presetClass="emph" presetSubtype="0" fill="hold" nodeType="withEffect">
                                  <p:stCondLst>
                                    <p:cond delay="0"/>
                                  </p:stCondLst>
                                  <p:childTnLst>
                                    <p:animRot by="21600000">
                                      <p:cBhvr>
                                        <p:cTn id="18" dur="500" fill="hold"/>
                                        <p:tgtEl>
                                          <p:spTgt spid="3"/>
                                        </p:tgtEl>
                                        <p:attrNameLst>
                                          <p:attrName>r</p:attrName>
                                        </p:attrNameLst>
                                      </p:cBhvr>
                                    </p:animRot>
                                  </p:childTnLst>
                                </p:cTn>
                              </p:par>
                              <p:par>
                                <p:cTn id="19" presetID="2" presetClass="entr" presetSubtype="2" fill="hold" grpId="0" nodeType="withEffect">
                                  <p:stCondLst>
                                    <p:cond delay="200"/>
                                  </p:stCondLst>
                                  <p:childTnLst>
                                    <p:set>
                                      <p:cBhvr>
                                        <p:cTn id="20" dur="1" fill="hold">
                                          <p:stCondLst>
                                            <p:cond delay="0"/>
                                          </p:stCondLst>
                                        </p:cTn>
                                        <p:tgtEl>
                                          <p:spTgt spid="145"/>
                                        </p:tgtEl>
                                        <p:attrNameLst>
                                          <p:attrName>style.visibility</p:attrName>
                                        </p:attrNameLst>
                                      </p:cBhvr>
                                      <p:to>
                                        <p:strVal val="visible"/>
                                      </p:to>
                                    </p:set>
                                    <p:anim calcmode="lin" valueType="num">
                                      <p:cBhvr additive="base">
                                        <p:cTn id="21" dur="500" fill="hold"/>
                                        <p:tgtEl>
                                          <p:spTgt spid="145"/>
                                        </p:tgtEl>
                                        <p:attrNameLst>
                                          <p:attrName>ppt_x</p:attrName>
                                        </p:attrNameLst>
                                      </p:cBhvr>
                                      <p:tavLst>
                                        <p:tav tm="0">
                                          <p:val>
                                            <p:strVal val="1+#ppt_w/2"/>
                                          </p:val>
                                        </p:tav>
                                        <p:tav tm="100000">
                                          <p:val>
                                            <p:strVal val="#ppt_x"/>
                                          </p:val>
                                        </p:tav>
                                      </p:tavLst>
                                    </p:anim>
                                    <p:anim calcmode="lin" valueType="num">
                                      <p:cBhvr additive="base">
                                        <p:cTn id="22" dur="500" fill="hold"/>
                                        <p:tgtEl>
                                          <p:spTgt spid="145"/>
                                        </p:tgtEl>
                                        <p:attrNameLst>
                                          <p:attrName>ppt_y</p:attrName>
                                        </p:attrNameLst>
                                      </p:cBhvr>
                                      <p:tavLst>
                                        <p:tav tm="0">
                                          <p:val>
                                            <p:strVal val="#ppt_y"/>
                                          </p:val>
                                        </p:tav>
                                        <p:tav tm="100000">
                                          <p:val>
                                            <p:strVal val="#ppt_y"/>
                                          </p:val>
                                        </p:tav>
                                      </p:tavLst>
                                    </p:anim>
                                  </p:childTnLst>
                                </p:cTn>
                              </p:par>
                              <p:par>
                                <p:cTn id="23" presetID="2" presetClass="entr" presetSubtype="2" fill="hold" grpId="0" nodeType="withEffect">
                                  <p:stCondLst>
                                    <p:cond delay="200"/>
                                  </p:stCondLst>
                                  <p:childTnLst>
                                    <p:set>
                                      <p:cBhvr>
                                        <p:cTn id="24" dur="1" fill="hold">
                                          <p:stCondLst>
                                            <p:cond delay="0"/>
                                          </p:stCondLst>
                                        </p:cTn>
                                        <p:tgtEl>
                                          <p:spTgt spid="146"/>
                                        </p:tgtEl>
                                        <p:attrNameLst>
                                          <p:attrName>style.visibility</p:attrName>
                                        </p:attrNameLst>
                                      </p:cBhvr>
                                      <p:to>
                                        <p:strVal val="visible"/>
                                      </p:to>
                                    </p:set>
                                    <p:anim calcmode="lin" valueType="num">
                                      <p:cBhvr additive="base">
                                        <p:cTn id="25" dur="500" fill="hold"/>
                                        <p:tgtEl>
                                          <p:spTgt spid="146"/>
                                        </p:tgtEl>
                                        <p:attrNameLst>
                                          <p:attrName>ppt_x</p:attrName>
                                        </p:attrNameLst>
                                      </p:cBhvr>
                                      <p:tavLst>
                                        <p:tav tm="0">
                                          <p:val>
                                            <p:strVal val="1+#ppt_w/2"/>
                                          </p:val>
                                        </p:tav>
                                        <p:tav tm="100000">
                                          <p:val>
                                            <p:strVal val="#ppt_x"/>
                                          </p:val>
                                        </p:tav>
                                      </p:tavLst>
                                    </p:anim>
                                    <p:anim calcmode="lin" valueType="num">
                                      <p:cBhvr additive="base">
                                        <p:cTn id="26" dur="500" fill="hold"/>
                                        <p:tgtEl>
                                          <p:spTgt spid="146"/>
                                        </p:tgtEl>
                                        <p:attrNameLst>
                                          <p:attrName>ppt_y</p:attrName>
                                        </p:attrNameLst>
                                      </p:cBhvr>
                                      <p:tavLst>
                                        <p:tav tm="0">
                                          <p:val>
                                            <p:strVal val="#ppt_y"/>
                                          </p:val>
                                        </p:tav>
                                        <p:tav tm="100000">
                                          <p:val>
                                            <p:strVal val="#ppt_y"/>
                                          </p:val>
                                        </p:tav>
                                      </p:tavLst>
                                    </p:anim>
                                  </p:childTnLst>
                                </p:cTn>
                              </p:par>
                              <p:par>
                                <p:cTn id="27" presetID="2" presetClass="entr" presetSubtype="8" fill="hold" nodeType="withEffect">
                                  <p:stCondLst>
                                    <p:cond delay="200"/>
                                  </p:stCondLst>
                                  <p:childTnLst>
                                    <p:set>
                                      <p:cBhvr>
                                        <p:cTn id="28" dur="1" fill="hold">
                                          <p:stCondLst>
                                            <p:cond delay="0"/>
                                          </p:stCondLst>
                                        </p:cTn>
                                        <p:tgtEl>
                                          <p:spTgt spid="42"/>
                                        </p:tgtEl>
                                        <p:attrNameLst>
                                          <p:attrName>style.visibility</p:attrName>
                                        </p:attrNameLst>
                                      </p:cBhvr>
                                      <p:to>
                                        <p:strVal val="visible"/>
                                      </p:to>
                                    </p:set>
                                    <p:anim calcmode="lin" valueType="num">
                                      <p:cBhvr additive="base">
                                        <p:cTn id="29" dur="500" fill="hold"/>
                                        <p:tgtEl>
                                          <p:spTgt spid="42"/>
                                        </p:tgtEl>
                                        <p:attrNameLst>
                                          <p:attrName>ppt_x</p:attrName>
                                        </p:attrNameLst>
                                      </p:cBhvr>
                                      <p:tavLst>
                                        <p:tav tm="0">
                                          <p:val>
                                            <p:strVal val="0-#ppt_w/2"/>
                                          </p:val>
                                        </p:tav>
                                        <p:tav tm="100000">
                                          <p:val>
                                            <p:strVal val="#ppt_x"/>
                                          </p:val>
                                        </p:tav>
                                      </p:tavLst>
                                    </p:anim>
                                    <p:anim calcmode="lin" valueType="num">
                                      <p:cBhvr additive="base">
                                        <p:cTn id="30" dur="500" fill="hold"/>
                                        <p:tgtEl>
                                          <p:spTgt spid="42"/>
                                        </p:tgtEl>
                                        <p:attrNameLst>
                                          <p:attrName>ppt_y</p:attrName>
                                        </p:attrNameLst>
                                      </p:cBhvr>
                                      <p:tavLst>
                                        <p:tav tm="0">
                                          <p:val>
                                            <p:strVal val="#ppt_y"/>
                                          </p:val>
                                        </p:tav>
                                        <p:tav tm="100000">
                                          <p:val>
                                            <p:strVal val="#ppt_y"/>
                                          </p:val>
                                        </p:tav>
                                      </p:tavLst>
                                    </p:anim>
                                  </p:childTnLst>
                                </p:cTn>
                              </p:par>
                              <p:par>
                                <p:cTn id="31" presetID="8" presetClass="emph" presetSubtype="0" fill="hold" nodeType="withEffect">
                                  <p:stCondLst>
                                    <p:cond delay="200"/>
                                  </p:stCondLst>
                                  <p:childTnLst>
                                    <p:animRot by="21600000">
                                      <p:cBhvr>
                                        <p:cTn id="32" dur="500" fill="hold"/>
                                        <p:tgtEl>
                                          <p:spTgt spid="42"/>
                                        </p:tgtEl>
                                        <p:attrNameLst>
                                          <p:attrName>r</p:attrName>
                                        </p:attrNameLst>
                                      </p:cBhvr>
                                    </p:animRot>
                                  </p:childTnLst>
                                </p:cTn>
                              </p:par>
                            </p:childTnLst>
                          </p:cTn>
                        </p:par>
                        <p:par>
                          <p:cTn id="33" fill="hold">
                            <p:stCondLst>
                              <p:cond delay="700"/>
                            </p:stCondLst>
                            <p:childTnLst>
                              <p:par>
                                <p:cTn id="34" presetID="2" presetClass="entr" presetSubtype="2" fill="hold" grpId="0" nodeType="afterEffect">
                                  <p:stCondLst>
                                    <p:cond delay="0"/>
                                  </p:stCondLst>
                                  <p:childTnLst>
                                    <p:set>
                                      <p:cBhvr>
                                        <p:cTn id="35" dur="1" fill="hold">
                                          <p:stCondLst>
                                            <p:cond delay="0"/>
                                          </p:stCondLst>
                                        </p:cTn>
                                        <p:tgtEl>
                                          <p:spTgt spid="155"/>
                                        </p:tgtEl>
                                        <p:attrNameLst>
                                          <p:attrName>style.visibility</p:attrName>
                                        </p:attrNameLst>
                                      </p:cBhvr>
                                      <p:to>
                                        <p:strVal val="visible"/>
                                      </p:to>
                                    </p:set>
                                    <p:anim calcmode="lin" valueType="num">
                                      <p:cBhvr additive="base">
                                        <p:cTn id="36" dur="500" fill="hold"/>
                                        <p:tgtEl>
                                          <p:spTgt spid="155"/>
                                        </p:tgtEl>
                                        <p:attrNameLst>
                                          <p:attrName>ppt_x</p:attrName>
                                        </p:attrNameLst>
                                      </p:cBhvr>
                                      <p:tavLst>
                                        <p:tav tm="0">
                                          <p:val>
                                            <p:strVal val="1+#ppt_w/2"/>
                                          </p:val>
                                        </p:tav>
                                        <p:tav tm="100000">
                                          <p:val>
                                            <p:strVal val="#ppt_x"/>
                                          </p:val>
                                        </p:tav>
                                      </p:tavLst>
                                    </p:anim>
                                    <p:anim calcmode="lin" valueType="num">
                                      <p:cBhvr additive="base">
                                        <p:cTn id="37" dur="500" fill="hold"/>
                                        <p:tgtEl>
                                          <p:spTgt spid="155"/>
                                        </p:tgtEl>
                                        <p:attrNameLst>
                                          <p:attrName>ppt_y</p:attrName>
                                        </p:attrNameLst>
                                      </p:cBhvr>
                                      <p:tavLst>
                                        <p:tav tm="0">
                                          <p:val>
                                            <p:strVal val="#ppt_y"/>
                                          </p:val>
                                        </p:tav>
                                        <p:tav tm="100000">
                                          <p:val>
                                            <p:strVal val="#ppt_y"/>
                                          </p:val>
                                        </p:tav>
                                      </p:tavLst>
                                    </p:anim>
                                  </p:childTnLst>
                                </p:cTn>
                              </p:par>
                              <p:par>
                                <p:cTn id="38" presetID="2" presetClass="entr" presetSubtype="2" fill="hold" grpId="0" nodeType="withEffect">
                                  <p:stCondLst>
                                    <p:cond delay="0"/>
                                  </p:stCondLst>
                                  <p:childTnLst>
                                    <p:set>
                                      <p:cBhvr>
                                        <p:cTn id="39" dur="1" fill="hold">
                                          <p:stCondLst>
                                            <p:cond delay="0"/>
                                          </p:stCondLst>
                                        </p:cTn>
                                        <p:tgtEl>
                                          <p:spTgt spid="156"/>
                                        </p:tgtEl>
                                        <p:attrNameLst>
                                          <p:attrName>style.visibility</p:attrName>
                                        </p:attrNameLst>
                                      </p:cBhvr>
                                      <p:to>
                                        <p:strVal val="visible"/>
                                      </p:to>
                                    </p:set>
                                    <p:anim calcmode="lin" valueType="num">
                                      <p:cBhvr additive="base">
                                        <p:cTn id="40" dur="500" fill="hold"/>
                                        <p:tgtEl>
                                          <p:spTgt spid="156"/>
                                        </p:tgtEl>
                                        <p:attrNameLst>
                                          <p:attrName>ppt_x</p:attrName>
                                        </p:attrNameLst>
                                      </p:cBhvr>
                                      <p:tavLst>
                                        <p:tav tm="0">
                                          <p:val>
                                            <p:strVal val="1+#ppt_w/2"/>
                                          </p:val>
                                        </p:tav>
                                        <p:tav tm="100000">
                                          <p:val>
                                            <p:strVal val="#ppt_x"/>
                                          </p:val>
                                        </p:tav>
                                      </p:tavLst>
                                    </p:anim>
                                    <p:anim calcmode="lin" valueType="num">
                                      <p:cBhvr additive="base">
                                        <p:cTn id="41" dur="500" fill="hold"/>
                                        <p:tgtEl>
                                          <p:spTgt spid="156"/>
                                        </p:tgtEl>
                                        <p:attrNameLst>
                                          <p:attrName>ppt_y</p:attrName>
                                        </p:attrNameLst>
                                      </p:cBhvr>
                                      <p:tavLst>
                                        <p:tav tm="0">
                                          <p:val>
                                            <p:strVal val="#ppt_y"/>
                                          </p:val>
                                        </p:tav>
                                        <p:tav tm="100000">
                                          <p:val>
                                            <p:strVal val="#ppt_y"/>
                                          </p:val>
                                        </p:tav>
                                      </p:tavLst>
                                    </p:anim>
                                  </p:childTnLst>
                                </p:cTn>
                              </p:par>
                              <p:par>
                                <p:cTn id="42" presetID="2" presetClass="entr" presetSubtype="8" fill="hold" nodeType="withEffect">
                                  <p:stCondLst>
                                    <p:cond delay="0"/>
                                  </p:stCondLst>
                                  <p:childTnLst>
                                    <p:set>
                                      <p:cBhvr>
                                        <p:cTn id="43" dur="1" fill="hold">
                                          <p:stCondLst>
                                            <p:cond delay="0"/>
                                          </p:stCondLst>
                                        </p:cTn>
                                        <p:tgtEl>
                                          <p:spTgt spid="52"/>
                                        </p:tgtEl>
                                        <p:attrNameLst>
                                          <p:attrName>style.visibility</p:attrName>
                                        </p:attrNameLst>
                                      </p:cBhvr>
                                      <p:to>
                                        <p:strVal val="visible"/>
                                      </p:to>
                                    </p:set>
                                    <p:anim calcmode="lin" valueType="num">
                                      <p:cBhvr additive="base">
                                        <p:cTn id="44" dur="500" fill="hold"/>
                                        <p:tgtEl>
                                          <p:spTgt spid="52"/>
                                        </p:tgtEl>
                                        <p:attrNameLst>
                                          <p:attrName>ppt_x</p:attrName>
                                        </p:attrNameLst>
                                      </p:cBhvr>
                                      <p:tavLst>
                                        <p:tav tm="0">
                                          <p:val>
                                            <p:strVal val="0-#ppt_w/2"/>
                                          </p:val>
                                        </p:tav>
                                        <p:tav tm="100000">
                                          <p:val>
                                            <p:strVal val="#ppt_x"/>
                                          </p:val>
                                        </p:tav>
                                      </p:tavLst>
                                    </p:anim>
                                    <p:anim calcmode="lin" valueType="num">
                                      <p:cBhvr additive="base">
                                        <p:cTn id="45" dur="500" fill="hold"/>
                                        <p:tgtEl>
                                          <p:spTgt spid="52"/>
                                        </p:tgtEl>
                                        <p:attrNameLst>
                                          <p:attrName>ppt_y</p:attrName>
                                        </p:attrNameLst>
                                      </p:cBhvr>
                                      <p:tavLst>
                                        <p:tav tm="0">
                                          <p:val>
                                            <p:strVal val="#ppt_y"/>
                                          </p:val>
                                        </p:tav>
                                        <p:tav tm="100000">
                                          <p:val>
                                            <p:strVal val="#ppt_y"/>
                                          </p:val>
                                        </p:tav>
                                      </p:tavLst>
                                    </p:anim>
                                  </p:childTnLst>
                                </p:cTn>
                              </p:par>
                              <p:par>
                                <p:cTn id="46" presetID="8" presetClass="emph" presetSubtype="0" fill="hold" nodeType="withEffect">
                                  <p:stCondLst>
                                    <p:cond delay="0"/>
                                  </p:stCondLst>
                                  <p:childTnLst>
                                    <p:animRot by="21600000">
                                      <p:cBhvr>
                                        <p:cTn id="47" dur="500" fill="hold"/>
                                        <p:tgtEl>
                                          <p:spTgt spid="52"/>
                                        </p:tgtEl>
                                        <p:attrNameLst>
                                          <p:attrName>r</p:attrName>
                                        </p:attrNameLst>
                                      </p:cBhvr>
                                    </p:animRot>
                                  </p:childTnLst>
                                </p:cTn>
                              </p:par>
                              <p:par>
                                <p:cTn id="48" presetID="2" presetClass="entr" presetSubtype="2" fill="hold" grpId="0" nodeType="withEffect">
                                  <p:stCondLst>
                                    <p:cond delay="200"/>
                                  </p:stCondLst>
                                  <p:childTnLst>
                                    <p:set>
                                      <p:cBhvr>
                                        <p:cTn id="49" dur="1" fill="hold">
                                          <p:stCondLst>
                                            <p:cond delay="0"/>
                                          </p:stCondLst>
                                        </p:cTn>
                                        <p:tgtEl>
                                          <p:spTgt spid="160"/>
                                        </p:tgtEl>
                                        <p:attrNameLst>
                                          <p:attrName>style.visibility</p:attrName>
                                        </p:attrNameLst>
                                      </p:cBhvr>
                                      <p:to>
                                        <p:strVal val="visible"/>
                                      </p:to>
                                    </p:set>
                                    <p:anim calcmode="lin" valueType="num">
                                      <p:cBhvr additive="base">
                                        <p:cTn id="50" dur="500" fill="hold"/>
                                        <p:tgtEl>
                                          <p:spTgt spid="160"/>
                                        </p:tgtEl>
                                        <p:attrNameLst>
                                          <p:attrName>ppt_x</p:attrName>
                                        </p:attrNameLst>
                                      </p:cBhvr>
                                      <p:tavLst>
                                        <p:tav tm="0">
                                          <p:val>
                                            <p:strVal val="1+#ppt_w/2"/>
                                          </p:val>
                                        </p:tav>
                                        <p:tav tm="100000">
                                          <p:val>
                                            <p:strVal val="#ppt_x"/>
                                          </p:val>
                                        </p:tav>
                                      </p:tavLst>
                                    </p:anim>
                                    <p:anim calcmode="lin" valueType="num">
                                      <p:cBhvr additive="base">
                                        <p:cTn id="51" dur="500" fill="hold"/>
                                        <p:tgtEl>
                                          <p:spTgt spid="160"/>
                                        </p:tgtEl>
                                        <p:attrNameLst>
                                          <p:attrName>ppt_y</p:attrName>
                                        </p:attrNameLst>
                                      </p:cBhvr>
                                      <p:tavLst>
                                        <p:tav tm="0">
                                          <p:val>
                                            <p:strVal val="#ppt_y"/>
                                          </p:val>
                                        </p:tav>
                                        <p:tav tm="100000">
                                          <p:val>
                                            <p:strVal val="#ppt_y"/>
                                          </p:val>
                                        </p:tav>
                                      </p:tavLst>
                                    </p:anim>
                                  </p:childTnLst>
                                </p:cTn>
                              </p:par>
                              <p:par>
                                <p:cTn id="52" presetID="2" presetClass="entr" presetSubtype="2" fill="hold" grpId="0" nodeType="withEffect">
                                  <p:stCondLst>
                                    <p:cond delay="200"/>
                                  </p:stCondLst>
                                  <p:childTnLst>
                                    <p:set>
                                      <p:cBhvr>
                                        <p:cTn id="53" dur="1" fill="hold">
                                          <p:stCondLst>
                                            <p:cond delay="0"/>
                                          </p:stCondLst>
                                        </p:cTn>
                                        <p:tgtEl>
                                          <p:spTgt spid="161"/>
                                        </p:tgtEl>
                                        <p:attrNameLst>
                                          <p:attrName>style.visibility</p:attrName>
                                        </p:attrNameLst>
                                      </p:cBhvr>
                                      <p:to>
                                        <p:strVal val="visible"/>
                                      </p:to>
                                    </p:set>
                                    <p:anim calcmode="lin" valueType="num">
                                      <p:cBhvr additive="base">
                                        <p:cTn id="54" dur="500" fill="hold"/>
                                        <p:tgtEl>
                                          <p:spTgt spid="161"/>
                                        </p:tgtEl>
                                        <p:attrNameLst>
                                          <p:attrName>ppt_x</p:attrName>
                                        </p:attrNameLst>
                                      </p:cBhvr>
                                      <p:tavLst>
                                        <p:tav tm="0">
                                          <p:val>
                                            <p:strVal val="1+#ppt_w/2"/>
                                          </p:val>
                                        </p:tav>
                                        <p:tav tm="100000">
                                          <p:val>
                                            <p:strVal val="#ppt_x"/>
                                          </p:val>
                                        </p:tav>
                                      </p:tavLst>
                                    </p:anim>
                                    <p:anim calcmode="lin" valueType="num">
                                      <p:cBhvr additive="base">
                                        <p:cTn id="55" dur="500" fill="hold"/>
                                        <p:tgtEl>
                                          <p:spTgt spid="161"/>
                                        </p:tgtEl>
                                        <p:attrNameLst>
                                          <p:attrName>ppt_y</p:attrName>
                                        </p:attrNameLst>
                                      </p:cBhvr>
                                      <p:tavLst>
                                        <p:tav tm="0">
                                          <p:val>
                                            <p:strVal val="#ppt_y"/>
                                          </p:val>
                                        </p:tav>
                                        <p:tav tm="100000">
                                          <p:val>
                                            <p:strVal val="#ppt_y"/>
                                          </p:val>
                                        </p:tav>
                                      </p:tavLst>
                                    </p:anim>
                                  </p:childTnLst>
                                </p:cTn>
                              </p:par>
                              <p:par>
                                <p:cTn id="56" presetID="2" presetClass="entr" presetSubtype="8" fill="hold" nodeType="withEffect">
                                  <p:stCondLst>
                                    <p:cond delay="200"/>
                                  </p:stCondLst>
                                  <p:childTnLst>
                                    <p:set>
                                      <p:cBhvr>
                                        <p:cTn id="57" dur="1" fill="hold">
                                          <p:stCondLst>
                                            <p:cond delay="0"/>
                                          </p:stCondLst>
                                        </p:cTn>
                                        <p:tgtEl>
                                          <p:spTgt spid="60"/>
                                        </p:tgtEl>
                                        <p:attrNameLst>
                                          <p:attrName>style.visibility</p:attrName>
                                        </p:attrNameLst>
                                      </p:cBhvr>
                                      <p:to>
                                        <p:strVal val="visible"/>
                                      </p:to>
                                    </p:set>
                                    <p:anim calcmode="lin" valueType="num">
                                      <p:cBhvr additive="base">
                                        <p:cTn id="58" dur="500" fill="hold"/>
                                        <p:tgtEl>
                                          <p:spTgt spid="60"/>
                                        </p:tgtEl>
                                        <p:attrNameLst>
                                          <p:attrName>ppt_x</p:attrName>
                                        </p:attrNameLst>
                                      </p:cBhvr>
                                      <p:tavLst>
                                        <p:tav tm="0">
                                          <p:val>
                                            <p:strVal val="0-#ppt_w/2"/>
                                          </p:val>
                                        </p:tav>
                                        <p:tav tm="100000">
                                          <p:val>
                                            <p:strVal val="#ppt_x"/>
                                          </p:val>
                                        </p:tav>
                                      </p:tavLst>
                                    </p:anim>
                                    <p:anim calcmode="lin" valueType="num">
                                      <p:cBhvr additive="base">
                                        <p:cTn id="59" dur="500" fill="hold"/>
                                        <p:tgtEl>
                                          <p:spTgt spid="60"/>
                                        </p:tgtEl>
                                        <p:attrNameLst>
                                          <p:attrName>ppt_y</p:attrName>
                                        </p:attrNameLst>
                                      </p:cBhvr>
                                      <p:tavLst>
                                        <p:tav tm="0">
                                          <p:val>
                                            <p:strVal val="#ppt_y"/>
                                          </p:val>
                                        </p:tav>
                                        <p:tav tm="100000">
                                          <p:val>
                                            <p:strVal val="#ppt_y"/>
                                          </p:val>
                                        </p:tav>
                                      </p:tavLst>
                                    </p:anim>
                                  </p:childTnLst>
                                </p:cTn>
                              </p:par>
                              <p:par>
                                <p:cTn id="60" presetID="8" presetClass="emph" presetSubtype="0" fill="hold" nodeType="withEffect">
                                  <p:stCondLst>
                                    <p:cond delay="200"/>
                                  </p:stCondLst>
                                  <p:childTnLst>
                                    <p:animRot by="21600000">
                                      <p:cBhvr>
                                        <p:cTn id="61" dur="500" fill="hold"/>
                                        <p:tgtEl>
                                          <p:spTgt spid="6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0" grpId="0"/>
      <p:bldP spid="141" grpId="0"/>
      <p:bldP spid="145" grpId="0"/>
      <p:bldP spid="146" grpId="0"/>
      <p:bldP spid="155" grpId="0"/>
      <p:bldP spid="156" grpId="0"/>
      <p:bldP spid="160" grpId="0"/>
      <p:bldP spid="161"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5819"/>
            <a:ext cx="12192000" cy="6852181"/>
          </a:xfrm>
          <a:prstGeom prst="rect">
            <a:avLst/>
          </a:prstGeom>
        </p:spPr>
      </p:pic>
      <p:sp>
        <p:nvSpPr>
          <p:cNvPr id="3" name="矩形 2"/>
          <p:cNvSpPr/>
          <p:nvPr/>
        </p:nvSpPr>
        <p:spPr>
          <a:xfrm>
            <a:off x="2160496" y="1465866"/>
            <a:ext cx="7871010" cy="3932089"/>
          </a:xfrm>
          <a:prstGeom prst="rect">
            <a:avLst/>
          </a:prstGeom>
          <a:solidFill>
            <a:srgbClr val="244C89"/>
          </a:solidFill>
          <a:ln>
            <a:noFill/>
          </a:ln>
          <a:effectLst>
            <a:outerShdw blurRad="444500" dist="2540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a:p>
        </p:txBody>
      </p:sp>
      <p:sp>
        <p:nvSpPr>
          <p:cNvPr id="9" name="矩形 8"/>
          <p:cNvSpPr/>
          <p:nvPr/>
        </p:nvSpPr>
        <p:spPr>
          <a:xfrm>
            <a:off x="2429435" y="1711367"/>
            <a:ext cx="7333130" cy="3441085"/>
          </a:xfrm>
          <a:prstGeom prst="rect">
            <a:avLst/>
          </a:prstGeom>
          <a:noFill/>
          <a:ln w="25400">
            <a:solidFill>
              <a:schemeClr val="bg1"/>
            </a:solidFill>
          </a:ln>
          <a:effectLst>
            <a:outerShdw blurRad="444500" dist="2540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a:p>
        </p:txBody>
      </p:sp>
      <p:sp>
        <p:nvSpPr>
          <p:cNvPr id="4" name="文本框 3"/>
          <p:cNvSpPr txBox="1"/>
          <p:nvPr/>
        </p:nvSpPr>
        <p:spPr>
          <a:xfrm>
            <a:off x="2569442" y="3013501"/>
            <a:ext cx="7053116" cy="830997"/>
          </a:xfrm>
          <a:prstGeom prst="rect">
            <a:avLst/>
          </a:prstGeom>
          <a:noFill/>
        </p:spPr>
        <p:txBody>
          <a:bodyPr wrap="square" rtlCol="0">
            <a:spAutoFit/>
            <a:scene3d>
              <a:camera prst="orthographicFront"/>
              <a:lightRig rig="threePt" dir="t"/>
            </a:scene3d>
            <a:sp3d contourW="12700"/>
          </a:bodyPr>
          <a:lstStyle/>
          <a:p>
            <a:pPr algn="ctr">
              <a:defRPr/>
            </a:pPr>
            <a:r>
              <a:rPr lang="en-US" altLang="zh-CN" sz="4800" b="1" dirty="0">
                <a:solidFill>
                  <a:schemeClr val="bg1"/>
                </a:solidFill>
                <a:latin typeface="思源黑体" panose="020B0500000000000000" pitchFamily="34" charset="-122"/>
                <a:ea typeface="思源黑体" panose="020B0500000000000000" pitchFamily="34" charset="-122"/>
              </a:rPr>
              <a:t>THINKS</a:t>
            </a:r>
            <a:endParaRPr lang="zh-CN" altLang="en-US" sz="4800" b="1" dirty="0">
              <a:solidFill>
                <a:schemeClr val="bg1"/>
              </a:solidFill>
              <a:latin typeface="思源黑体" panose="020B0500000000000000" pitchFamily="34" charset="-122"/>
              <a:ea typeface="思源黑体" panose="020B0500000000000000" pitchFamily="34" charset="-122"/>
            </a:endParaRPr>
          </a:p>
        </p:txBody>
      </p:sp>
    </p:spTree>
    <p:extLst>
      <p:ext uri="{BB962C8B-B14F-4D97-AF65-F5344CB8AC3E}">
        <p14:creationId xmlns:p14="http://schemas.microsoft.com/office/powerpoint/2010/main" val="822914813"/>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par>
                                <p:cTn id="10" presetID="21" presetClass="entr" presetSubtype="8" fill="hold" grpId="0" nodeType="with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heel(8)">
                                      <p:cBhvr>
                                        <p:cTn id="12" dur="750"/>
                                        <p:tgtEl>
                                          <p:spTgt spid="9"/>
                                        </p:tgtEl>
                                      </p:cBhvr>
                                    </p:animEffect>
                                  </p:childTnLst>
                                </p:cTn>
                              </p:par>
                            </p:childTnLst>
                          </p:cTn>
                        </p:par>
                        <p:par>
                          <p:cTn id="13" fill="hold">
                            <p:stCondLst>
                              <p:cond delay="750"/>
                            </p:stCondLst>
                            <p:childTnLst>
                              <p:par>
                                <p:cTn id="14" presetID="2" presetClass="entr" presetSubtype="4" fill="hold" grpId="0" nodeType="afterEffect">
                                  <p:stCondLst>
                                    <p:cond delay="0"/>
                                  </p:stCondLst>
                                  <p:childTnLst>
                                    <p:set>
                                      <p:cBhvr>
                                        <p:cTn id="15" dur="1" fill="hold">
                                          <p:stCondLst>
                                            <p:cond delay="0"/>
                                          </p:stCondLst>
                                        </p:cTn>
                                        <p:tgtEl>
                                          <p:spTgt spid="4"/>
                                        </p:tgtEl>
                                        <p:attrNameLst>
                                          <p:attrName>style.visibility</p:attrName>
                                        </p:attrNameLst>
                                      </p:cBhvr>
                                      <p:to>
                                        <p:strVal val="visible"/>
                                      </p:to>
                                    </p:set>
                                    <p:anim calcmode="lin" valueType="num">
                                      <p:cBhvr additive="base">
                                        <p:cTn id="16" dur="500" fill="hold"/>
                                        <p:tgtEl>
                                          <p:spTgt spid="4"/>
                                        </p:tgtEl>
                                        <p:attrNameLst>
                                          <p:attrName>ppt_x</p:attrName>
                                        </p:attrNameLst>
                                      </p:cBhvr>
                                      <p:tavLst>
                                        <p:tav tm="0">
                                          <p:val>
                                            <p:strVal val="#ppt_x"/>
                                          </p:val>
                                        </p:tav>
                                        <p:tav tm="100000">
                                          <p:val>
                                            <p:strVal val="#ppt_x"/>
                                          </p:val>
                                        </p:tav>
                                      </p:tavLst>
                                    </p:anim>
                                    <p:anim calcmode="lin" valueType="num">
                                      <p:cBhvr additive="base">
                                        <p:cTn id="17"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9" grpId="0" animBg="1"/>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pPr>
              <a:lnSpc>
                <a:spcPct val="120000"/>
              </a:lnSpc>
            </a:pPr>
            <a:r>
              <a:rPr lang="en-US" altLang="zh-CN" dirty="0"/>
              <a:t>Author Team</a:t>
            </a:r>
            <a:endParaRPr lang="zh-CN" altLang="en-US" dirty="0"/>
          </a:p>
        </p:txBody>
      </p:sp>
      <p:sp>
        <p:nvSpPr>
          <p:cNvPr id="10" name="TextBox 28"/>
          <p:cNvSpPr txBox="1"/>
          <p:nvPr/>
        </p:nvSpPr>
        <p:spPr>
          <a:xfrm>
            <a:off x="4211038" y="2124382"/>
            <a:ext cx="2253331" cy="304250"/>
          </a:xfrm>
          <a:prstGeom prst="rect">
            <a:avLst/>
          </a:prstGeom>
          <a:noFill/>
        </p:spPr>
        <p:txBody>
          <a:bodyPr wrap="square" lIns="0" tIns="0" rIns="0" bIns="0" rtlCol="0">
            <a:spAutoFit/>
          </a:bodyPr>
          <a:lstStyle>
            <a:defPPr>
              <a:defRPr lang="zh-CN"/>
            </a:defPPr>
            <a:lvl1pPr algn="r">
              <a:defRPr sz="2600">
                <a:solidFill>
                  <a:schemeClr val="accent2"/>
                </a:solidFill>
                <a:latin typeface="微软雅黑" panose="020B0503020204020204" pitchFamily="34" charset="-122"/>
                <a:ea typeface="微软雅黑" panose="020B0503020204020204" pitchFamily="34" charset="-122"/>
              </a:defRPr>
            </a:lvl1pPr>
          </a:lstStyle>
          <a:p>
            <a:pPr algn="l">
              <a:lnSpc>
                <a:spcPct val="120000"/>
              </a:lnSpc>
            </a:pPr>
            <a:r>
              <a:rPr lang="en-US" altLang="zh-CN" sz="1800" b="1" dirty="0" err="1">
                <a:solidFill>
                  <a:srgbClr val="313D51"/>
                </a:solidFill>
                <a:latin typeface="思源黑体" panose="020B0500000000000000" pitchFamily="34" charset="-122"/>
                <a:ea typeface="思源黑体" panose="020B0500000000000000" pitchFamily="34" charset="-122"/>
              </a:rPr>
              <a:t>Quanpu</a:t>
            </a:r>
            <a:r>
              <a:rPr lang="en-US" altLang="zh-CN" sz="1800" b="1" dirty="0">
                <a:solidFill>
                  <a:srgbClr val="313D51"/>
                </a:solidFill>
                <a:latin typeface="思源黑体" panose="020B0500000000000000" pitchFamily="34" charset="-122"/>
                <a:ea typeface="思源黑体" panose="020B0500000000000000" pitchFamily="34" charset="-122"/>
              </a:rPr>
              <a:t> Cai</a:t>
            </a:r>
            <a:endParaRPr lang="zh-CN" altLang="en-US" sz="1800" b="1" dirty="0">
              <a:solidFill>
                <a:srgbClr val="313D51"/>
              </a:solidFill>
              <a:latin typeface="思源黑体" panose="020B0500000000000000" pitchFamily="34" charset="-122"/>
              <a:ea typeface="思源黑体" panose="020B0500000000000000" pitchFamily="34" charset="-122"/>
            </a:endParaRPr>
          </a:p>
        </p:txBody>
      </p:sp>
      <p:sp>
        <p:nvSpPr>
          <p:cNvPr id="11" name="矩形 10"/>
          <p:cNvSpPr/>
          <p:nvPr/>
        </p:nvSpPr>
        <p:spPr>
          <a:xfrm>
            <a:off x="4211037" y="2703871"/>
            <a:ext cx="6279850" cy="424412"/>
          </a:xfrm>
          <a:prstGeom prst="rect">
            <a:avLst/>
          </a:prstGeom>
        </p:spPr>
        <p:txBody>
          <a:bodyPr wrap="square" lIns="0" tIns="0" rIns="0" bIns="0">
            <a:spAutoFit/>
          </a:bodyPr>
          <a:lstStyle/>
          <a:p>
            <a:pPr algn="just">
              <a:lnSpc>
                <a:spcPct val="120000"/>
              </a:lnSpc>
            </a:pPr>
            <a:r>
              <a:rPr lang="zh-CN" altLang="en-US" sz="1200" dirty="0">
                <a:solidFill>
                  <a:schemeClr val="tx1">
                    <a:lumMod val="65000"/>
                    <a:lumOff val="35000"/>
                  </a:schemeClr>
                </a:solidFill>
                <a:latin typeface="思源黑体" panose="020B0500000000000000" pitchFamily="34" charset="-122"/>
                <a:ea typeface="思源黑体" panose="020B0500000000000000" pitchFamily="34" charset="-122"/>
              </a:rPr>
              <a:t>清华大学网络空间安全学院教授，网络安全、网络测量、入侵检测、漏洞挖掘、物联网安全、互联网治理</a:t>
            </a:r>
            <a:endParaRPr lang="en-US" altLang="zh-CN" sz="1200" dirty="0">
              <a:solidFill>
                <a:schemeClr val="tx1">
                  <a:lumMod val="65000"/>
                  <a:lumOff val="35000"/>
                </a:schemeClr>
              </a:solidFill>
              <a:latin typeface="思源黑体" panose="020B0500000000000000" pitchFamily="34" charset="-122"/>
              <a:ea typeface="思源黑体" panose="020B0500000000000000" pitchFamily="34" charset="-122"/>
            </a:endParaRPr>
          </a:p>
        </p:txBody>
      </p:sp>
      <p:sp>
        <p:nvSpPr>
          <p:cNvPr id="4" name="矩形 3"/>
          <p:cNvSpPr/>
          <p:nvPr/>
        </p:nvSpPr>
        <p:spPr>
          <a:xfrm>
            <a:off x="4211038" y="2467369"/>
            <a:ext cx="2607344" cy="45719"/>
          </a:xfrm>
          <a:prstGeom prst="rect">
            <a:avLst/>
          </a:prstGeom>
          <a:solidFill>
            <a:srgbClr val="244C8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5" name="矩形 4"/>
          <p:cNvSpPr/>
          <p:nvPr/>
        </p:nvSpPr>
        <p:spPr>
          <a:xfrm>
            <a:off x="1825094" y="1853021"/>
            <a:ext cx="1767016" cy="1767016"/>
          </a:xfrm>
          <a:prstGeom prst="rect">
            <a:avLst/>
          </a:prstGeom>
          <a:noFill/>
          <a:ln>
            <a:solidFill>
              <a:srgbClr val="244C89"/>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16" name="TextBox 28"/>
          <p:cNvSpPr txBox="1"/>
          <p:nvPr/>
        </p:nvSpPr>
        <p:spPr>
          <a:xfrm>
            <a:off x="1825095" y="4467730"/>
            <a:ext cx="2253331" cy="304379"/>
          </a:xfrm>
          <a:prstGeom prst="rect">
            <a:avLst/>
          </a:prstGeom>
          <a:noFill/>
        </p:spPr>
        <p:txBody>
          <a:bodyPr wrap="square" lIns="0" tIns="0" rIns="0" bIns="0" rtlCol="0">
            <a:spAutoFit/>
          </a:bodyPr>
          <a:lstStyle>
            <a:defPPr>
              <a:defRPr lang="zh-CN"/>
            </a:defPPr>
            <a:lvl1pPr algn="r">
              <a:defRPr sz="2600">
                <a:solidFill>
                  <a:schemeClr val="accent2"/>
                </a:solidFill>
                <a:latin typeface="微软雅黑" panose="020B0503020204020204" pitchFamily="34" charset="-122"/>
                <a:ea typeface="微软雅黑" panose="020B0503020204020204" pitchFamily="34" charset="-122"/>
              </a:defRPr>
            </a:lvl1pPr>
          </a:lstStyle>
          <a:p>
            <a:pPr algn="l">
              <a:lnSpc>
                <a:spcPct val="120000"/>
              </a:lnSpc>
            </a:pPr>
            <a:r>
              <a:rPr lang="en-US" altLang="zh-CN" sz="1800" b="1" dirty="0">
                <a:solidFill>
                  <a:srgbClr val="313D51"/>
                </a:solidFill>
                <a:latin typeface="思源黑体" panose="020B0500000000000000" pitchFamily="34" charset="-122"/>
                <a:ea typeface="思源黑体" panose="020B0500000000000000" pitchFamily="34" charset="-122"/>
              </a:rPr>
              <a:t>Hong hu</a:t>
            </a:r>
            <a:endParaRPr lang="zh-CN" altLang="en-US" sz="1800" b="1" dirty="0">
              <a:solidFill>
                <a:srgbClr val="313D51"/>
              </a:solidFill>
              <a:latin typeface="思源黑体" panose="020B0500000000000000" pitchFamily="34" charset="-122"/>
              <a:ea typeface="思源黑体" panose="020B0500000000000000" pitchFamily="34" charset="-122"/>
            </a:endParaRPr>
          </a:p>
        </p:txBody>
      </p:sp>
      <p:sp>
        <p:nvSpPr>
          <p:cNvPr id="17" name="矩形 16"/>
          <p:cNvSpPr/>
          <p:nvPr/>
        </p:nvSpPr>
        <p:spPr>
          <a:xfrm>
            <a:off x="1825094" y="5047219"/>
            <a:ext cx="6279850" cy="646011"/>
          </a:xfrm>
          <a:prstGeom prst="rect">
            <a:avLst/>
          </a:prstGeom>
        </p:spPr>
        <p:txBody>
          <a:bodyPr wrap="square" lIns="0" tIns="0" rIns="0" bIns="0">
            <a:spAutoFit/>
          </a:bodyPr>
          <a:lstStyle/>
          <a:p>
            <a:pPr algn="just">
              <a:lnSpc>
                <a:spcPct val="120000"/>
              </a:lnSpc>
            </a:pPr>
            <a:r>
              <a:rPr lang="zh-CN" altLang="en-US" sz="1200" dirty="0">
                <a:solidFill>
                  <a:schemeClr val="tx1">
                    <a:lumMod val="65000"/>
                    <a:lumOff val="35000"/>
                  </a:schemeClr>
                </a:solidFill>
                <a:latin typeface="思源黑体" panose="020B0500000000000000" pitchFamily="34" charset="-122"/>
                <a:ea typeface="思源黑体" panose="020B0500000000000000" pitchFamily="34" charset="-122"/>
              </a:rPr>
              <a:t>宾夕法尼亚州立大学，信息科学与技术学院 助理教授，研究兴趣包括系统和软件安全。我喜欢从事漏洞检测、利用和防御工作</a:t>
            </a:r>
          </a:p>
          <a:p>
            <a:pPr algn="just">
              <a:lnSpc>
                <a:spcPct val="120000"/>
              </a:lnSpc>
            </a:pPr>
            <a:endParaRPr lang="en-US" altLang="zh-CN" sz="1200" dirty="0">
              <a:solidFill>
                <a:schemeClr val="tx1">
                  <a:lumMod val="65000"/>
                  <a:lumOff val="35000"/>
                </a:schemeClr>
              </a:solidFill>
              <a:latin typeface="思源黑体" panose="020B0500000000000000" pitchFamily="34" charset="-122"/>
              <a:ea typeface="思源黑体" panose="020B0500000000000000" pitchFamily="34" charset="-122"/>
            </a:endParaRPr>
          </a:p>
        </p:txBody>
      </p:sp>
      <p:sp>
        <p:nvSpPr>
          <p:cNvPr id="18" name="矩形 17"/>
          <p:cNvSpPr/>
          <p:nvPr/>
        </p:nvSpPr>
        <p:spPr>
          <a:xfrm>
            <a:off x="1825095" y="4810717"/>
            <a:ext cx="2607344" cy="45719"/>
          </a:xfrm>
          <a:prstGeom prst="rect">
            <a:avLst/>
          </a:prstGeom>
          <a:solidFill>
            <a:srgbClr val="244C8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20" name="矩形 19"/>
          <p:cNvSpPr/>
          <p:nvPr/>
        </p:nvSpPr>
        <p:spPr>
          <a:xfrm>
            <a:off x="8723871" y="4196369"/>
            <a:ext cx="1767016" cy="1767016"/>
          </a:xfrm>
          <a:prstGeom prst="rect">
            <a:avLst/>
          </a:prstGeom>
          <a:noFill/>
          <a:ln>
            <a:solidFill>
              <a:srgbClr val="244C89"/>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cxnSp>
        <p:nvCxnSpPr>
          <p:cNvPr id="8" name="直接连接符 7"/>
          <p:cNvCxnSpPr/>
          <p:nvPr/>
        </p:nvCxnSpPr>
        <p:spPr>
          <a:xfrm>
            <a:off x="1825094" y="4003588"/>
            <a:ext cx="8665793" cy="0"/>
          </a:xfrm>
          <a:prstGeom prst="line">
            <a:avLst/>
          </a:prstGeom>
          <a:ln>
            <a:solidFill>
              <a:srgbClr val="433D3C"/>
            </a:solidFill>
            <a:prstDash val="dash"/>
          </a:ln>
        </p:spPr>
        <p:style>
          <a:lnRef idx="1">
            <a:schemeClr val="accent1"/>
          </a:lnRef>
          <a:fillRef idx="0">
            <a:schemeClr val="accent1"/>
          </a:fillRef>
          <a:effectRef idx="0">
            <a:schemeClr val="accent1"/>
          </a:effectRef>
          <a:fontRef idx="minor">
            <a:schemeClr val="tx1"/>
          </a:fontRef>
        </p:style>
      </p:cxnSp>
      <p:pic>
        <p:nvPicPr>
          <p:cNvPr id="2" name="图片 1">
            <a:extLst>
              <a:ext uri="{FF2B5EF4-FFF2-40B4-BE49-F238E27FC236}">
                <a16:creationId xmlns:a16="http://schemas.microsoft.com/office/drawing/2014/main" id="{A308EB34-D2AE-A489-707A-0BB2504DFF1E}"/>
              </a:ext>
            </a:extLst>
          </p:cNvPr>
          <p:cNvPicPr>
            <a:picLocks noChangeAspect="1"/>
          </p:cNvPicPr>
          <p:nvPr/>
        </p:nvPicPr>
        <p:blipFill>
          <a:blip r:embed="rId3"/>
          <a:stretch>
            <a:fillRect/>
          </a:stretch>
        </p:blipFill>
        <p:spPr>
          <a:xfrm>
            <a:off x="8878911" y="4223315"/>
            <a:ext cx="1505843" cy="1713124"/>
          </a:xfrm>
          <a:prstGeom prst="rect">
            <a:avLst/>
          </a:prstGeom>
        </p:spPr>
      </p:pic>
      <p:pic>
        <p:nvPicPr>
          <p:cNvPr id="12" name="图片 11">
            <a:extLst>
              <a:ext uri="{FF2B5EF4-FFF2-40B4-BE49-F238E27FC236}">
                <a16:creationId xmlns:a16="http://schemas.microsoft.com/office/drawing/2014/main" id="{8460B0E9-58DD-6024-9F88-4D9ECD10A3A1}"/>
              </a:ext>
            </a:extLst>
          </p:cNvPr>
          <p:cNvPicPr>
            <a:picLocks noChangeAspect="1"/>
          </p:cNvPicPr>
          <p:nvPr/>
        </p:nvPicPr>
        <p:blipFill>
          <a:blip r:embed="rId4"/>
          <a:stretch>
            <a:fillRect/>
          </a:stretch>
        </p:blipFill>
        <p:spPr>
          <a:xfrm>
            <a:off x="3113882" y="1712772"/>
            <a:ext cx="8474159" cy="2047513"/>
          </a:xfrm>
          <a:prstGeom prst="rect">
            <a:avLst/>
          </a:prstGeom>
        </p:spPr>
      </p:pic>
      <p:pic>
        <p:nvPicPr>
          <p:cNvPr id="13" name="图片 12">
            <a:extLst>
              <a:ext uri="{FF2B5EF4-FFF2-40B4-BE49-F238E27FC236}">
                <a16:creationId xmlns:a16="http://schemas.microsoft.com/office/drawing/2014/main" id="{E4AA4D92-AAD8-7E16-0EE3-8203DB23BA0C}"/>
              </a:ext>
            </a:extLst>
          </p:cNvPr>
          <p:cNvPicPr>
            <a:picLocks noChangeAspect="1"/>
          </p:cNvPicPr>
          <p:nvPr/>
        </p:nvPicPr>
        <p:blipFill>
          <a:blip r:embed="rId5"/>
          <a:stretch>
            <a:fillRect/>
          </a:stretch>
        </p:blipFill>
        <p:spPr>
          <a:xfrm>
            <a:off x="3649696" y="1399713"/>
            <a:ext cx="7380415" cy="4163749"/>
          </a:xfrm>
          <a:prstGeom prst="rect">
            <a:avLst/>
          </a:prstGeom>
        </p:spPr>
      </p:pic>
    </p:spTree>
    <p:extLst>
      <p:ext uri="{BB962C8B-B14F-4D97-AF65-F5344CB8AC3E}">
        <p14:creationId xmlns:p14="http://schemas.microsoft.com/office/powerpoint/2010/main" val="84895003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childTnLst>
                          </p:cTn>
                        </p:par>
                        <p:par>
                          <p:cTn id="8" fill="hold">
                            <p:stCondLst>
                              <p:cond delay="500"/>
                            </p:stCondLst>
                            <p:childTnLst>
                              <p:par>
                                <p:cTn id="9" presetID="2" presetClass="entr" presetSubtype="2"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1+#ppt_w/2"/>
                                          </p:val>
                                        </p:tav>
                                        <p:tav tm="100000">
                                          <p:val>
                                            <p:strVal val="#ppt_x"/>
                                          </p:val>
                                        </p:tav>
                                      </p:tavLst>
                                    </p:anim>
                                    <p:anim calcmode="lin" valueType="num">
                                      <p:cBhvr additive="base">
                                        <p:cTn id="12" dur="500" fill="hold"/>
                                        <p:tgtEl>
                                          <p:spTgt spid="10"/>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0-#ppt_w/2"/>
                                          </p:val>
                                        </p:tav>
                                        <p:tav tm="100000">
                                          <p:val>
                                            <p:strVal val="#ppt_x"/>
                                          </p:val>
                                        </p:tav>
                                      </p:tavLst>
                                    </p:anim>
                                    <p:anim calcmode="lin" valueType="num">
                                      <p:cBhvr additive="base">
                                        <p:cTn id="16" dur="500" fill="hold"/>
                                        <p:tgtEl>
                                          <p:spTgt spid="4"/>
                                        </p:tgtEl>
                                        <p:attrNameLst>
                                          <p:attrName>ppt_y</p:attrName>
                                        </p:attrNameLst>
                                      </p:cBhvr>
                                      <p:tavLst>
                                        <p:tav tm="0">
                                          <p:val>
                                            <p:strVal val="#ppt_y"/>
                                          </p:val>
                                        </p:tav>
                                        <p:tav tm="100000">
                                          <p:val>
                                            <p:strVal val="#ppt_y"/>
                                          </p:val>
                                        </p:tav>
                                      </p:tavLst>
                                    </p:anim>
                                  </p:childTnLst>
                                </p:cTn>
                              </p:par>
                            </p:childTnLst>
                          </p:cTn>
                        </p:par>
                        <p:par>
                          <p:cTn id="17" fill="hold">
                            <p:stCondLst>
                              <p:cond delay="1000"/>
                            </p:stCondLst>
                            <p:childTnLst>
                              <p:par>
                                <p:cTn id="18" presetID="53" presetClass="entr" presetSubtype="16" fill="hold" grpId="0" nodeType="afterEffect">
                                  <p:stCondLst>
                                    <p:cond delay="0"/>
                                  </p:stCondLst>
                                  <p:iterate type="lt">
                                    <p:tmPct val="10000"/>
                                  </p:iterate>
                                  <p:childTnLst>
                                    <p:set>
                                      <p:cBhvr>
                                        <p:cTn id="19" dur="1" fill="hold">
                                          <p:stCondLst>
                                            <p:cond delay="0"/>
                                          </p:stCondLst>
                                        </p:cTn>
                                        <p:tgtEl>
                                          <p:spTgt spid="11"/>
                                        </p:tgtEl>
                                        <p:attrNameLst>
                                          <p:attrName>style.visibility</p:attrName>
                                        </p:attrNameLst>
                                      </p:cBhvr>
                                      <p:to>
                                        <p:strVal val="visible"/>
                                      </p:to>
                                    </p:set>
                                    <p:anim calcmode="lin" valueType="num">
                                      <p:cBhvr>
                                        <p:cTn id="20" dur="250" fill="hold"/>
                                        <p:tgtEl>
                                          <p:spTgt spid="11"/>
                                        </p:tgtEl>
                                        <p:attrNameLst>
                                          <p:attrName>ppt_w</p:attrName>
                                        </p:attrNameLst>
                                      </p:cBhvr>
                                      <p:tavLst>
                                        <p:tav tm="0">
                                          <p:val>
                                            <p:fltVal val="0"/>
                                          </p:val>
                                        </p:tav>
                                        <p:tav tm="100000">
                                          <p:val>
                                            <p:strVal val="#ppt_w"/>
                                          </p:val>
                                        </p:tav>
                                      </p:tavLst>
                                    </p:anim>
                                    <p:anim calcmode="lin" valueType="num">
                                      <p:cBhvr>
                                        <p:cTn id="21" dur="250" fill="hold"/>
                                        <p:tgtEl>
                                          <p:spTgt spid="11"/>
                                        </p:tgtEl>
                                        <p:attrNameLst>
                                          <p:attrName>ppt_h</p:attrName>
                                        </p:attrNameLst>
                                      </p:cBhvr>
                                      <p:tavLst>
                                        <p:tav tm="0">
                                          <p:val>
                                            <p:fltVal val="0"/>
                                          </p:val>
                                        </p:tav>
                                        <p:tav tm="100000">
                                          <p:val>
                                            <p:strVal val="#ppt_h"/>
                                          </p:val>
                                        </p:tav>
                                      </p:tavLst>
                                    </p:anim>
                                    <p:animEffect transition="in" filter="fade">
                                      <p:cBhvr>
                                        <p:cTn id="22" dur="250"/>
                                        <p:tgtEl>
                                          <p:spTgt spid="11"/>
                                        </p:tgtEl>
                                      </p:cBhvr>
                                    </p:animEffect>
                                  </p:childTnLst>
                                </p:cTn>
                              </p:par>
                            </p:childTnLst>
                          </p:cTn>
                        </p:par>
                        <p:par>
                          <p:cTn id="23" fill="hold">
                            <p:stCondLst>
                              <p:cond delay="2375"/>
                            </p:stCondLst>
                            <p:childTnLst>
                              <p:par>
                                <p:cTn id="24" presetID="2" presetClass="entr" presetSubtype="2" fill="hold" grpId="0" nodeType="afterEffect">
                                  <p:stCondLst>
                                    <p:cond delay="0"/>
                                  </p:stCondLst>
                                  <p:childTnLst>
                                    <p:set>
                                      <p:cBhvr>
                                        <p:cTn id="25" dur="1" fill="hold">
                                          <p:stCondLst>
                                            <p:cond delay="0"/>
                                          </p:stCondLst>
                                        </p:cTn>
                                        <p:tgtEl>
                                          <p:spTgt spid="16"/>
                                        </p:tgtEl>
                                        <p:attrNameLst>
                                          <p:attrName>style.visibility</p:attrName>
                                        </p:attrNameLst>
                                      </p:cBhvr>
                                      <p:to>
                                        <p:strVal val="visible"/>
                                      </p:to>
                                    </p:set>
                                    <p:anim calcmode="lin" valueType="num">
                                      <p:cBhvr additive="base">
                                        <p:cTn id="26" dur="500" fill="hold"/>
                                        <p:tgtEl>
                                          <p:spTgt spid="16"/>
                                        </p:tgtEl>
                                        <p:attrNameLst>
                                          <p:attrName>ppt_x</p:attrName>
                                        </p:attrNameLst>
                                      </p:cBhvr>
                                      <p:tavLst>
                                        <p:tav tm="0">
                                          <p:val>
                                            <p:strVal val="1+#ppt_w/2"/>
                                          </p:val>
                                        </p:tav>
                                        <p:tav tm="100000">
                                          <p:val>
                                            <p:strVal val="#ppt_x"/>
                                          </p:val>
                                        </p:tav>
                                      </p:tavLst>
                                    </p:anim>
                                    <p:anim calcmode="lin" valueType="num">
                                      <p:cBhvr additive="base">
                                        <p:cTn id="27" dur="500" fill="hold"/>
                                        <p:tgtEl>
                                          <p:spTgt spid="16"/>
                                        </p:tgtEl>
                                        <p:attrNameLst>
                                          <p:attrName>ppt_y</p:attrName>
                                        </p:attrNameLst>
                                      </p:cBhvr>
                                      <p:tavLst>
                                        <p:tav tm="0">
                                          <p:val>
                                            <p:strVal val="#ppt_y"/>
                                          </p:val>
                                        </p:tav>
                                        <p:tav tm="100000">
                                          <p:val>
                                            <p:strVal val="#ppt_y"/>
                                          </p:val>
                                        </p:tav>
                                      </p:tavLst>
                                    </p:anim>
                                  </p:childTnLst>
                                </p:cTn>
                              </p:par>
                              <p:par>
                                <p:cTn id="28" presetID="2" presetClass="entr" presetSubtype="8" fill="hold" grpId="0" nodeType="withEffect">
                                  <p:stCondLst>
                                    <p:cond delay="0"/>
                                  </p:stCondLst>
                                  <p:childTnLst>
                                    <p:set>
                                      <p:cBhvr>
                                        <p:cTn id="29" dur="1" fill="hold">
                                          <p:stCondLst>
                                            <p:cond delay="0"/>
                                          </p:stCondLst>
                                        </p:cTn>
                                        <p:tgtEl>
                                          <p:spTgt spid="18"/>
                                        </p:tgtEl>
                                        <p:attrNameLst>
                                          <p:attrName>style.visibility</p:attrName>
                                        </p:attrNameLst>
                                      </p:cBhvr>
                                      <p:to>
                                        <p:strVal val="visible"/>
                                      </p:to>
                                    </p:set>
                                    <p:anim calcmode="lin" valueType="num">
                                      <p:cBhvr additive="base">
                                        <p:cTn id="30" dur="500" fill="hold"/>
                                        <p:tgtEl>
                                          <p:spTgt spid="18"/>
                                        </p:tgtEl>
                                        <p:attrNameLst>
                                          <p:attrName>ppt_x</p:attrName>
                                        </p:attrNameLst>
                                      </p:cBhvr>
                                      <p:tavLst>
                                        <p:tav tm="0">
                                          <p:val>
                                            <p:strVal val="0-#ppt_w/2"/>
                                          </p:val>
                                        </p:tav>
                                        <p:tav tm="100000">
                                          <p:val>
                                            <p:strVal val="#ppt_x"/>
                                          </p:val>
                                        </p:tav>
                                      </p:tavLst>
                                    </p:anim>
                                    <p:anim calcmode="lin" valueType="num">
                                      <p:cBhvr additive="base">
                                        <p:cTn id="31" dur="500" fill="hold"/>
                                        <p:tgtEl>
                                          <p:spTgt spid="18"/>
                                        </p:tgtEl>
                                        <p:attrNameLst>
                                          <p:attrName>ppt_y</p:attrName>
                                        </p:attrNameLst>
                                      </p:cBhvr>
                                      <p:tavLst>
                                        <p:tav tm="0">
                                          <p:val>
                                            <p:strVal val="#ppt_y"/>
                                          </p:val>
                                        </p:tav>
                                        <p:tav tm="100000">
                                          <p:val>
                                            <p:strVal val="#ppt_y"/>
                                          </p:val>
                                        </p:tav>
                                      </p:tavLst>
                                    </p:anim>
                                  </p:childTnLst>
                                </p:cTn>
                              </p:par>
                            </p:childTnLst>
                          </p:cTn>
                        </p:par>
                        <p:par>
                          <p:cTn id="32" fill="hold">
                            <p:stCondLst>
                              <p:cond delay="2875"/>
                            </p:stCondLst>
                            <p:childTnLst>
                              <p:par>
                                <p:cTn id="33" presetID="53" presetClass="entr" presetSubtype="16" fill="hold" grpId="0" nodeType="afterEffect">
                                  <p:stCondLst>
                                    <p:cond delay="0"/>
                                  </p:stCondLst>
                                  <p:iterate type="lt">
                                    <p:tmPct val="10000"/>
                                  </p:iterate>
                                  <p:childTnLst>
                                    <p:set>
                                      <p:cBhvr>
                                        <p:cTn id="34" dur="1" fill="hold">
                                          <p:stCondLst>
                                            <p:cond delay="0"/>
                                          </p:stCondLst>
                                        </p:cTn>
                                        <p:tgtEl>
                                          <p:spTgt spid="17"/>
                                        </p:tgtEl>
                                        <p:attrNameLst>
                                          <p:attrName>style.visibility</p:attrName>
                                        </p:attrNameLst>
                                      </p:cBhvr>
                                      <p:to>
                                        <p:strVal val="visible"/>
                                      </p:to>
                                    </p:set>
                                    <p:anim calcmode="lin" valueType="num">
                                      <p:cBhvr>
                                        <p:cTn id="35" dur="250" fill="hold"/>
                                        <p:tgtEl>
                                          <p:spTgt spid="17"/>
                                        </p:tgtEl>
                                        <p:attrNameLst>
                                          <p:attrName>ppt_w</p:attrName>
                                        </p:attrNameLst>
                                      </p:cBhvr>
                                      <p:tavLst>
                                        <p:tav tm="0">
                                          <p:val>
                                            <p:fltVal val="0"/>
                                          </p:val>
                                        </p:tav>
                                        <p:tav tm="100000">
                                          <p:val>
                                            <p:strVal val="#ppt_w"/>
                                          </p:val>
                                        </p:tav>
                                      </p:tavLst>
                                    </p:anim>
                                    <p:anim calcmode="lin" valueType="num">
                                      <p:cBhvr>
                                        <p:cTn id="36" dur="250" fill="hold"/>
                                        <p:tgtEl>
                                          <p:spTgt spid="17"/>
                                        </p:tgtEl>
                                        <p:attrNameLst>
                                          <p:attrName>ppt_h</p:attrName>
                                        </p:attrNameLst>
                                      </p:cBhvr>
                                      <p:tavLst>
                                        <p:tav tm="0">
                                          <p:val>
                                            <p:fltVal val="0"/>
                                          </p:val>
                                        </p:tav>
                                        <p:tav tm="100000">
                                          <p:val>
                                            <p:strVal val="#ppt_h"/>
                                          </p:val>
                                        </p:tav>
                                      </p:tavLst>
                                    </p:anim>
                                    <p:animEffect transition="in" filter="fade">
                                      <p:cBhvr>
                                        <p:cTn id="37" dur="250"/>
                                        <p:tgtEl>
                                          <p:spTgt spid="17"/>
                                        </p:tgtEl>
                                      </p:cBhvr>
                                    </p:animEffect>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nodeType="clickEffect">
                                  <p:stCondLst>
                                    <p:cond delay="0"/>
                                  </p:stCondLst>
                                  <p:childTnLst>
                                    <p:set>
                                      <p:cBhvr>
                                        <p:cTn id="41" dur="1" fill="hold">
                                          <p:stCondLst>
                                            <p:cond delay="0"/>
                                          </p:stCondLst>
                                        </p:cTn>
                                        <p:tgtEl>
                                          <p:spTgt spid="12"/>
                                        </p:tgtEl>
                                        <p:attrNameLst>
                                          <p:attrName>style.visibility</p:attrName>
                                        </p:attrNameLst>
                                      </p:cBhvr>
                                      <p:to>
                                        <p:strVal val="visible"/>
                                      </p:to>
                                    </p:set>
                                    <p:anim calcmode="lin" valueType="num">
                                      <p:cBhvr additive="base">
                                        <p:cTn id="42" dur="500" fill="hold"/>
                                        <p:tgtEl>
                                          <p:spTgt spid="12"/>
                                        </p:tgtEl>
                                        <p:attrNameLst>
                                          <p:attrName>ppt_x</p:attrName>
                                        </p:attrNameLst>
                                      </p:cBhvr>
                                      <p:tavLst>
                                        <p:tav tm="0">
                                          <p:val>
                                            <p:strVal val="#ppt_x"/>
                                          </p:val>
                                        </p:tav>
                                        <p:tav tm="100000">
                                          <p:val>
                                            <p:strVal val="#ppt_x"/>
                                          </p:val>
                                        </p:tav>
                                      </p:tavLst>
                                    </p:anim>
                                    <p:anim calcmode="lin" valueType="num">
                                      <p:cBhvr additive="base">
                                        <p:cTn id="43"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 presetClass="entr" presetSubtype="4" fill="hold" nodeType="clickEffect">
                                  <p:stCondLst>
                                    <p:cond delay="0"/>
                                  </p:stCondLst>
                                  <p:childTnLst>
                                    <p:set>
                                      <p:cBhvr>
                                        <p:cTn id="47" dur="1" fill="hold">
                                          <p:stCondLst>
                                            <p:cond delay="0"/>
                                          </p:stCondLst>
                                        </p:cTn>
                                        <p:tgtEl>
                                          <p:spTgt spid="13"/>
                                        </p:tgtEl>
                                        <p:attrNameLst>
                                          <p:attrName>style.visibility</p:attrName>
                                        </p:attrNameLst>
                                      </p:cBhvr>
                                      <p:to>
                                        <p:strVal val="visible"/>
                                      </p:to>
                                    </p:set>
                                    <p:anim calcmode="lin" valueType="num">
                                      <p:cBhvr additive="base">
                                        <p:cTn id="48" dur="500" fill="hold"/>
                                        <p:tgtEl>
                                          <p:spTgt spid="13"/>
                                        </p:tgtEl>
                                        <p:attrNameLst>
                                          <p:attrName>ppt_x</p:attrName>
                                        </p:attrNameLst>
                                      </p:cBhvr>
                                      <p:tavLst>
                                        <p:tav tm="0">
                                          <p:val>
                                            <p:strVal val="#ppt_x"/>
                                          </p:val>
                                        </p:tav>
                                        <p:tav tm="100000">
                                          <p:val>
                                            <p:strVal val="#ppt_x"/>
                                          </p:val>
                                        </p:tav>
                                      </p:tavLst>
                                    </p:anim>
                                    <p:anim calcmode="lin" valueType="num">
                                      <p:cBhvr additive="base">
                                        <p:cTn id="49"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4" grpId="0" animBg="1"/>
      <p:bldP spid="16" grpId="0"/>
      <p:bldP spid="17" grpId="0"/>
      <p:bldP spid="18"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pPr>
              <a:lnSpc>
                <a:spcPct val="120000"/>
              </a:lnSpc>
            </a:pPr>
            <a:r>
              <a:rPr lang="en-US" altLang="zh-CN" dirty="0"/>
              <a:t>Author Team</a:t>
            </a:r>
            <a:endParaRPr lang="zh-CN" altLang="en-US" dirty="0"/>
          </a:p>
        </p:txBody>
      </p:sp>
      <p:sp>
        <p:nvSpPr>
          <p:cNvPr id="10" name="TextBox 28"/>
          <p:cNvSpPr txBox="1"/>
          <p:nvPr/>
        </p:nvSpPr>
        <p:spPr>
          <a:xfrm>
            <a:off x="4211038" y="2124382"/>
            <a:ext cx="2253331" cy="304250"/>
          </a:xfrm>
          <a:prstGeom prst="rect">
            <a:avLst/>
          </a:prstGeom>
          <a:noFill/>
        </p:spPr>
        <p:txBody>
          <a:bodyPr wrap="square" lIns="0" tIns="0" rIns="0" bIns="0" rtlCol="0">
            <a:spAutoFit/>
          </a:bodyPr>
          <a:lstStyle>
            <a:defPPr>
              <a:defRPr lang="zh-CN"/>
            </a:defPPr>
            <a:lvl1pPr algn="r">
              <a:defRPr sz="2600">
                <a:solidFill>
                  <a:schemeClr val="accent2"/>
                </a:solidFill>
                <a:latin typeface="微软雅黑" panose="020B0503020204020204" pitchFamily="34" charset="-122"/>
                <a:ea typeface="微软雅黑" panose="020B0503020204020204" pitchFamily="34" charset="-122"/>
              </a:defRPr>
            </a:lvl1pPr>
          </a:lstStyle>
          <a:p>
            <a:pPr algn="l">
              <a:lnSpc>
                <a:spcPct val="120000"/>
              </a:lnSpc>
            </a:pPr>
            <a:r>
              <a:rPr lang="zh-CN" altLang="en-US" sz="1800" b="1" dirty="0">
                <a:solidFill>
                  <a:srgbClr val="313D51"/>
                </a:solidFill>
                <a:latin typeface="思源黑体" panose="020B0500000000000000" pitchFamily="34" charset="-122"/>
                <a:ea typeface="思源黑体" panose="020B0500000000000000" pitchFamily="34" charset="-122"/>
              </a:rPr>
              <a:t>侯勤胜</a:t>
            </a:r>
          </a:p>
        </p:txBody>
      </p:sp>
      <p:sp>
        <p:nvSpPr>
          <p:cNvPr id="11" name="矩形 10"/>
          <p:cNvSpPr/>
          <p:nvPr/>
        </p:nvSpPr>
        <p:spPr>
          <a:xfrm>
            <a:off x="4211037" y="2703871"/>
            <a:ext cx="6279850" cy="202812"/>
          </a:xfrm>
          <a:prstGeom prst="rect">
            <a:avLst/>
          </a:prstGeom>
        </p:spPr>
        <p:txBody>
          <a:bodyPr wrap="square" lIns="0" tIns="0" rIns="0" bIns="0">
            <a:spAutoFit/>
          </a:bodyPr>
          <a:lstStyle/>
          <a:p>
            <a:pPr algn="just">
              <a:lnSpc>
                <a:spcPct val="120000"/>
              </a:lnSpc>
            </a:pPr>
            <a:r>
              <a:rPr lang="zh-CN" altLang="en-US" sz="1200" dirty="0">
                <a:solidFill>
                  <a:schemeClr val="tx1">
                    <a:lumMod val="65000"/>
                    <a:lumOff val="35000"/>
                  </a:schemeClr>
                </a:solidFill>
                <a:latin typeface="思源黑体" panose="020B0500000000000000" pitchFamily="34" charset="-122"/>
                <a:ea typeface="思源黑体" panose="020B0500000000000000" pitchFamily="34" charset="-122"/>
              </a:rPr>
              <a:t>山东大学，博士，研究兴趣主要是移动安全、软件供应链安全和物联网安全。</a:t>
            </a:r>
            <a:endParaRPr lang="en-US" altLang="zh-CN" sz="1200" dirty="0">
              <a:solidFill>
                <a:schemeClr val="tx1">
                  <a:lumMod val="65000"/>
                  <a:lumOff val="35000"/>
                </a:schemeClr>
              </a:solidFill>
              <a:latin typeface="思源黑体" panose="020B0500000000000000" pitchFamily="34" charset="-122"/>
              <a:ea typeface="思源黑体" panose="020B0500000000000000" pitchFamily="34" charset="-122"/>
            </a:endParaRPr>
          </a:p>
        </p:txBody>
      </p:sp>
      <p:sp>
        <p:nvSpPr>
          <p:cNvPr id="4" name="矩形 3"/>
          <p:cNvSpPr/>
          <p:nvPr/>
        </p:nvSpPr>
        <p:spPr>
          <a:xfrm>
            <a:off x="4211038" y="2467369"/>
            <a:ext cx="2607344" cy="45719"/>
          </a:xfrm>
          <a:prstGeom prst="rect">
            <a:avLst/>
          </a:prstGeom>
          <a:solidFill>
            <a:srgbClr val="244C8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5" name="矩形 4"/>
          <p:cNvSpPr/>
          <p:nvPr/>
        </p:nvSpPr>
        <p:spPr>
          <a:xfrm>
            <a:off x="1825094" y="1853021"/>
            <a:ext cx="1767016" cy="1767016"/>
          </a:xfrm>
          <a:prstGeom prst="rect">
            <a:avLst/>
          </a:prstGeom>
          <a:noFill/>
          <a:ln>
            <a:solidFill>
              <a:srgbClr val="244C89"/>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16" name="TextBox 28"/>
          <p:cNvSpPr txBox="1"/>
          <p:nvPr/>
        </p:nvSpPr>
        <p:spPr>
          <a:xfrm>
            <a:off x="1825095" y="4467730"/>
            <a:ext cx="2253331" cy="304379"/>
          </a:xfrm>
          <a:prstGeom prst="rect">
            <a:avLst/>
          </a:prstGeom>
          <a:noFill/>
        </p:spPr>
        <p:txBody>
          <a:bodyPr wrap="square" lIns="0" tIns="0" rIns="0" bIns="0" rtlCol="0">
            <a:spAutoFit/>
          </a:bodyPr>
          <a:lstStyle>
            <a:defPPr>
              <a:defRPr lang="zh-CN"/>
            </a:defPPr>
            <a:lvl1pPr algn="r">
              <a:defRPr sz="2600">
                <a:solidFill>
                  <a:schemeClr val="accent2"/>
                </a:solidFill>
                <a:latin typeface="微软雅黑" panose="020B0503020204020204" pitchFamily="34" charset="-122"/>
                <a:ea typeface="微软雅黑" panose="020B0503020204020204" pitchFamily="34" charset="-122"/>
              </a:defRPr>
            </a:lvl1pPr>
          </a:lstStyle>
          <a:p>
            <a:pPr algn="l">
              <a:lnSpc>
                <a:spcPct val="120000"/>
              </a:lnSpc>
            </a:pPr>
            <a:r>
              <a:rPr lang="zh-CN" altLang="en-US" sz="1800" b="1" dirty="0">
                <a:solidFill>
                  <a:srgbClr val="313D51"/>
                </a:solidFill>
                <a:latin typeface="思源黑体" panose="020B0500000000000000" pitchFamily="34" charset="-122"/>
                <a:ea typeface="思源黑体" panose="020B0500000000000000" pitchFamily="34" charset="-122"/>
              </a:rPr>
              <a:t>张超</a:t>
            </a:r>
          </a:p>
        </p:txBody>
      </p:sp>
      <p:sp>
        <p:nvSpPr>
          <p:cNvPr id="17" name="矩形 16"/>
          <p:cNvSpPr/>
          <p:nvPr/>
        </p:nvSpPr>
        <p:spPr>
          <a:xfrm>
            <a:off x="1825094" y="5047219"/>
            <a:ext cx="6279850" cy="646011"/>
          </a:xfrm>
          <a:prstGeom prst="rect">
            <a:avLst/>
          </a:prstGeom>
        </p:spPr>
        <p:txBody>
          <a:bodyPr wrap="square" lIns="0" tIns="0" rIns="0" bIns="0">
            <a:spAutoFit/>
          </a:bodyPr>
          <a:lstStyle/>
          <a:p>
            <a:pPr algn="just">
              <a:lnSpc>
                <a:spcPct val="120000"/>
              </a:lnSpc>
            </a:pPr>
            <a:r>
              <a:rPr lang="zh-CN" altLang="en-US" sz="1200" dirty="0">
                <a:solidFill>
                  <a:schemeClr val="tx1">
                    <a:lumMod val="65000"/>
                    <a:lumOff val="35000"/>
                  </a:schemeClr>
                </a:solidFill>
                <a:latin typeface="思源黑体" panose="020B0500000000000000" pitchFamily="34" charset="-122"/>
                <a:ea typeface="思源黑体" panose="020B0500000000000000" pitchFamily="34" charset="-122"/>
              </a:rPr>
              <a:t>清华大学，网络研究院，副教授，针对软件与系统安全领域漏洞与恶意代码等问题，面向主机、移动设备、物联网、车联网、区块链、人工智能系统等目标，研究自动化、智能化攻防技术，构建软件安全智能分析系统。</a:t>
            </a:r>
            <a:endParaRPr lang="en-US" altLang="zh-CN" sz="1200" dirty="0">
              <a:solidFill>
                <a:schemeClr val="tx1">
                  <a:lumMod val="65000"/>
                  <a:lumOff val="35000"/>
                </a:schemeClr>
              </a:solidFill>
              <a:latin typeface="思源黑体" panose="020B0500000000000000" pitchFamily="34" charset="-122"/>
              <a:ea typeface="思源黑体" panose="020B0500000000000000" pitchFamily="34" charset="-122"/>
            </a:endParaRPr>
          </a:p>
        </p:txBody>
      </p:sp>
      <p:sp>
        <p:nvSpPr>
          <p:cNvPr id="18" name="矩形 17"/>
          <p:cNvSpPr/>
          <p:nvPr/>
        </p:nvSpPr>
        <p:spPr>
          <a:xfrm>
            <a:off x="1825095" y="4810717"/>
            <a:ext cx="2607344" cy="45719"/>
          </a:xfrm>
          <a:prstGeom prst="rect">
            <a:avLst/>
          </a:prstGeom>
          <a:solidFill>
            <a:srgbClr val="244C8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20" name="矩形 19"/>
          <p:cNvSpPr/>
          <p:nvPr/>
        </p:nvSpPr>
        <p:spPr>
          <a:xfrm>
            <a:off x="8723871" y="4196369"/>
            <a:ext cx="1767016" cy="1767016"/>
          </a:xfrm>
          <a:prstGeom prst="rect">
            <a:avLst/>
          </a:prstGeom>
          <a:noFill/>
          <a:ln>
            <a:solidFill>
              <a:srgbClr val="244C89"/>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cxnSp>
        <p:nvCxnSpPr>
          <p:cNvPr id="8" name="直接连接符 7"/>
          <p:cNvCxnSpPr/>
          <p:nvPr/>
        </p:nvCxnSpPr>
        <p:spPr>
          <a:xfrm>
            <a:off x="1825094" y="4003588"/>
            <a:ext cx="8665793" cy="0"/>
          </a:xfrm>
          <a:prstGeom prst="line">
            <a:avLst/>
          </a:prstGeom>
          <a:ln>
            <a:solidFill>
              <a:srgbClr val="433D3C"/>
            </a:solidFill>
            <a:prstDash val="dash"/>
          </a:ln>
        </p:spPr>
        <p:style>
          <a:lnRef idx="1">
            <a:schemeClr val="accent1"/>
          </a:lnRef>
          <a:fillRef idx="0">
            <a:schemeClr val="accent1"/>
          </a:fillRef>
          <a:effectRef idx="0">
            <a:schemeClr val="accent1"/>
          </a:effectRef>
          <a:fontRef idx="minor">
            <a:schemeClr val="tx1"/>
          </a:fontRef>
        </p:style>
      </p:cxnSp>
      <p:pic>
        <p:nvPicPr>
          <p:cNvPr id="2" name="图片 1">
            <a:extLst>
              <a:ext uri="{FF2B5EF4-FFF2-40B4-BE49-F238E27FC236}">
                <a16:creationId xmlns:a16="http://schemas.microsoft.com/office/drawing/2014/main" id="{1F020F0E-AEC1-268C-AF35-BE3AA6877D9A}"/>
              </a:ext>
            </a:extLst>
          </p:cNvPr>
          <p:cNvPicPr>
            <a:picLocks noChangeAspect="1"/>
          </p:cNvPicPr>
          <p:nvPr/>
        </p:nvPicPr>
        <p:blipFill>
          <a:blip r:embed="rId3"/>
          <a:stretch>
            <a:fillRect/>
          </a:stretch>
        </p:blipFill>
        <p:spPr>
          <a:xfrm>
            <a:off x="8906148" y="4353873"/>
            <a:ext cx="1460757" cy="1460757"/>
          </a:xfrm>
          <a:prstGeom prst="rect">
            <a:avLst/>
          </a:prstGeom>
        </p:spPr>
      </p:pic>
      <p:pic>
        <p:nvPicPr>
          <p:cNvPr id="12" name="图片 11">
            <a:extLst>
              <a:ext uri="{FF2B5EF4-FFF2-40B4-BE49-F238E27FC236}">
                <a16:creationId xmlns:a16="http://schemas.microsoft.com/office/drawing/2014/main" id="{43C2FD0A-3245-3396-547D-3658EB5E8EC6}"/>
              </a:ext>
            </a:extLst>
          </p:cNvPr>
          <p:cNvPicPr>
            <a:picLocks noChangeAspect="1"/>
          </p:cNvPicPr>
          <p:nvPr/>
        </p:nvPicPr>
        <p:blipFill>
          <a:blip r:embed="rId4"/>
          <a:stretch>
            <a:fillRect/>
          </a:stretch>
        </p:blipFill>
        <p:spPr>
          <a:xfrm>
            <a:off x="1993570" y="1996756"/>
            <a:ext cx="1430064" cy="1430064"/>
          </a:xfrm>
          <a:prstGeom prst="rect">
            <a:avLst/>
          </a:prstGeom>
        </p:spPr>
      </p:pic>
      <p:pic>
        <p:nvPicPr>
          <p:cNvPr id="14" name="图片 13">
            <a:extLst>
              <a:ext uri="{FF2B5EF4-FFF2-40B4-BE49-F238E27FC236}">
                <a16:creationId xmlns:a16="http://schemas.microsoft.com/office/drawing/2014/main" id="{A661B14C-0D95-F976-7F32-CCA5A656821F}"/>
              </a:ext>
            </a:extLst>
          </p:cNvPr>
          <p:cNvPicPr>
            <a:picLocks noChangeAspect="1"/>
          </p:cNvPicPr>
          <p:nvPr/>
        </p:nvPicPr>
        <p:blipFill>
          <a:blip r:embed="rId5"/>
          <a:stretch>
            <a:fillRect/>
          </a:stretch>
        </p:blipFill>
        <p:spPr>
          <a:xfrm>
            <a:off x="4078426" y="1381203"/>
            <a:ext cx="7270110" cy="4176122"/>
          </a:xfrm>
          <a:prstGeom prst="rect">
            <a:avLst/>
          </a:prstGeom>
        </p:spPr>
      </p:pic>
      <p:pic>
        <p:nvPicPr>
          <p:cNvPr id="15" name="图片 14">
            <a:extLst>
              <a:ext uri="{FF2B5EF4-FFF2-40B4-BE49-F238E27FC236}">
                <a16:creationId xmlns:a16="http://schemas.microsoft.com/office/drawing/2014/main" id="{0250A3CA-D467-3615-70E0-987924E742A6}"/>
              </a:ext>
            </a:extLst>
          </p:cNvPr>
          <p:cNvPicPr>
            <a:picLocks noChangeAspect="1"/>
          </p:cNvPicPr>
          <p:nvPr/>
        </p:nvPicPr>
        <p:blipFill>
          <a:blip r:embed="rId6"/>
          <a:stretch>
            <a:fillRect/>
          </a:stretch>
        </p:blipFill>
        <p:spPr>
          <a:xfrm>
            <a:off x="4179911" y="1452689"/>
            <a:ext cx="7328027" cy="3948262"/>
          </a:xfrm>
          <a:prstGeom prst="rect">
            <a:avLst/>
          </a:prstGeom>
        </p:spPr>
      </p:pic>
    </p:spTree>
    <p:extLst>
      <p:ext uri="{BB962C8B-B14F-4D97-AF65-F5344CB8AC3E}">
        <p14:creationId xmlns:p14="http://schemas.microsoft.com/office/powerpoint/2010/main" val="100339106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childTnLst>
                          </p:cTn>
                        </p:par>
                        <p:par>
                          <p:cTn id="8" fill="hold">
                            <p:stCondLst>
                              <p:cond delay="500"/>
                            </p:stCondLst>
                            <p:childTnLst>
                              <p:par>
                                <p:cTn id="9" presetID="2" presetClass="entr" presetSubtype="2"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1+#ppt_w/2"/>
                                          </p:val>
                                        </p:tav>
                                        <p:tav tm="100000">
                                          <p:val>
                                            <p:strVal val="#ppt_x"/>
                                          </p:val>
                                        </p:tav>
                                      </p:tavLst>
                                    </p:anim>
                                    <p:anim calcmode="lin" valueType="num">
                                      <p:cBhvr additive="base">
                                        <p:cTn id="12" dur="500" fill="hold"/>
                                        <p:tgtEl>
                                          <p:spTgt spid="10"/>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0-#ppt_w/2"/>
                                          </p:val>
                                        </p:tav>
                                        <p:tav tm="100000">
                                          <p:val>
                                            <p:strVal val="#ppt_x"/>
                                          </p:val>
                                        </p:tav>
                                      </p:tavLst>
                                    </p:anim>
                                    <p:anim calcmode="lin" valueType="num">
                                      <p:cBhvr additive="base">
                                        <p:cTn id="16" dur="500" fill="hold"/>
                                        <p:tgtEl>
                                          <p:spTgt spid="4"/>
                                        </p:tgtEl>
                                        <p:attrNameLst>
                                          <p:attrName>ppt_y</p:attrName>
                                        </p:attrNameLst>
                                      </p:cBhvr>
                                      <p:tavLst>
                                        <p:tav tm="0">
                                          <p:val>
                                            <p:strVal val="#ppt_y"/>
                                          </p:val>
                                        </p:tav>
                                        <p:tav tm="100000">
                                          <p:val>
                                            <p:strVal val="#ppt_y"/>
                                          </p:val>
                                        </p:tav>
                                      </p:tavLst>
                                    </p:anim>
                                  </p:childTnLst>
                                </p:cTn>
                              </p:par>
                            </p:childTnLst>
                          </p:cTn>
                        </p:par>
                        <p:par>
                          <p:cTn id="17" fill="hold">
                            <p:stCondLst>
                              <p:cond delay="1000"/>
                            </p:stCondLst>
                            <p:childTnLst>
                              <p:par>
                                <p:cTn id="18" presetID="53" presetClass="entr" presetSubtype="16" fill="hold" grpId="0" nodeType="afterEffect">
                                  <p:stCondLst>
                                    <p:cond delay="0"/>
                                  </p:stCondLst>
                                  <p:iterate type="lt">
                                    <p:tmPct val="10000"/>
                                  </p:iterate>
                                  <p:childTnLst>
                                    <p:set>
                                      <p:cBhvr>
                                        <p:cTn id="19" dur="1" fill="hold">
                                          <p:stCondLst>
                                            <p:cond delay="0"/>
                                          </p:stCondLst>
                                        </p:cTn>
                                        <p:tgtEl>
                                          <p:spTgt spid="11"/>
                                        </p:tgtEl>
                                        <p:attrNameLst>
                                          <p:attrName>style.visibility</p:attrName>
                                        </p:attrNameLst>
                                      </p:cBhvr>
                                      <p:to>
                                        <p:strVal val="visible"/>
                                      </p:to>
                                    </p:set>
                                    <p:anim calcmode="lin" valueType="num">
                                      <p:cBhvr>
                                        <p:cTn id="20" dur="250" fill="hold"/>
                                        <p:tgtEl>
                                          <p:spTgt spid="11"/>
                                        </p:tgtEl>
                                        <p:attrNameLst>
                                          <p:attrName>ppt_w</p:attrName>
                                        </p:attrNameLst>
                                      </p:cBhvr>
                                      <p:tavLst>
                                        <p:tav tm="0">
                                          <p:val>
                                            <p:fltVal val="0"/>
                                          </p:val>
                                        </p:tav>
                                        <p:tav tm="100000">
                                          <p:val>
                                            <p:strVal val="#ppt_w"/>
                                          </p:val>
                                        </p:tav>
                                      </p:tavLst>
                                    </p:anim>
                                    <p:anim calcmode="lin" valueType="num">
                                      <p:cBhvr>
                                        <p:cTn id="21" dur="250" fill="hold"/>
                                        <p:tgtEl>
                                          <p:spTgt spid="11"/>
                                        </p:tgtEl>
                                        <p:attrNameLst>
                                          <p:attrName>ppt_h</p:attrName>
                                        </p:attrNameLst>
                                      </p:cBhvr>
                                      <p:tavLst>
                                        <p:tav tm="0">
                                          <p:val>
                                            <p:fltVal val="0"/>
                                          </p:val>
                                        </p:tav>
                                        <p:tav tm="100000">
                                          <p:val>
                                            <p:strVal val="#ppt_h"/>
                                          </p:val>
                                        </p:tav>
                                      </p:tavLst>
                                    </p:anim>
                                    <p:animEffect transition="in" filter="fade">
                                      <p:cBhvr>
                                        <p:cTn id="22" dur="250"/>
                                        <p:tgtEl>
                                          <p:spTgt spid="11"/>
                                        </p:tgtEl>
                                      </p:cBhvr>
                                    </p:animEffect>
                                  </p:childTnLst>
                                </p:cTn>
                              </p:par>
                            </p:childTnLst>
                          </p:cTn>
                        </p:par>
                        <p:par>
                          <p:cTn id="23" fill="hold">
                            <p:stCondLst>
                              <p:cond delay="2075"/>
                            </p:stCondLst>
                            <p:childTnLst>
                              <p:par>
                                <p:cTn id="24" presetID="2" presetClass="entr" presetSubtype="2" fill="hold" grpId="0" nodeType="afterEffect">
                                  <p:stCondLst>
                                    <p:cond delay="0"/>
                                  </p:stCondLst>
                                  <p:childTnLst>
                                    <p:set>
                                      <p:cBhvr>
                                        <p:cTn id="25" dur="1" fill="hold">
                                          <p:stCondLst>
                                            <p:cond delay="0"/>
                                          </p:stCondLst>
                                        </p:cTn>
                                        <p:tgtEl>
                                          <p:spTgt spid="16"/>
                                        </p:tgtEl>
                                        <p:attrNameLst>
                                          <p:attrName>style.visibility</p:attrName>
                                        </p:attrNameLst>
                                      </p:cBhvr>
                                      <p:to>
                                        <p:strVal val="visible"/>
                                      </p:to>
                                    </p:set>
                                    <p:anim calcmode="lin" valueType="num">
                                      <p:cBhvr additive="base">
                                        <p:cTn id="26" dur="500" fill="hold"/>
                                        <p:tgtEl>
                                          <p:spTgt spid="16"/>
                                        </p:tgtEl>
                                        <p:attrNameLst>
                                          <p:attrName>ppt_x</p:attrName>
                                        </p:attrNameLst>
                                      </p:cBhvr>
                                      <p:tavLst>
                                        <p:tav tm="0">
                                          <p:val>
                                            <p:strVal val="1+#ppt_w/2"/>
                                          </p:val>
                                        </p:tav>
                                        <p:tav tm="100000">
                                          <p:val>
                                            <p:strVal val="#ppt_x"/>
                                          </p:val>
                                        </p:tav>
                                      </p:tavLst>
                                    </p:anim>
                                    <p:anim calcmode="lin" valueType="num">
                                      <p:cBhvr additive="base">
                                        <p:cTn id="27" dur="500" fill="hold"/>
                                        <p:tgtEl>
                                          <p:spTgt spid="16"/>
                                        </p:tgtEl>
                                        <p:attrNameLst>
                                          <p:attrName>ppt_y</p:attrName>
                                        </p:attrNameLst>
                                      </p:cBhvr>
                                      <p:tavLst>
                                        <p:tav tm="0">
                                          <p:val>
                                            <p:strVal val="#ppt_y"/>
                                          </p:val>
                                        </p:tav>
                                        <p:tav tm="100000">
                                          <p:val>
                                            <p:strVal val="#ppt_y"/>
                                          </p:val>
                                        </p:tav>
                                      </p:tavLst>
                                    </p:anim>
                                  </p:childTnLst>
                                </p:cTn>
                              </p:par>
                              <p:par>
                                <p:cTn id="28" presetID="2" presetClass="entr" presetSubtype="8" fill="hold" grpId="0" nodeType="withEffect">
                                  <p:stCondLst>
                                    <p:cond delay="0"/>
                                  </p:stCondLst>
                                  <p:childTnLst>
                                    <p:set>
                                      <p:cBhvr>
                                        <p:cTn id="29" dur="1" fill="hold">
                                          <p:stCondLst>
                                            <p:cond delay="0"/>
                                          </p:stCondLst>
                                        </p:cTn>
                                        <p:tgtEl>
                                          <p:spTgt spid="18"/>
                                        </p:tgtEl>
                                        <p:attrNameLst>
                                          <p:attrName>style.visibility</p:attrName>
                                        </p:attrNameLst>
                                      </p:cBhvr>
                                      <p:to>
                                        <p:strVal val="visible"/>
                                      </p:to>
                                    </p:set>
                                    <p:anim calcmode="lin" valueType="num">
                                      <p:cBhvr additive="base">
                                        <p:cTn id="30" dur="500" fill="hold"/>
                                        <p:tgtEl>
                                          <p:spTgt spid="18"/>
                                        </p:tgtEl>
                                        <p:attrNameLst>
                                          <p:attrName>ppt_x</p:attrName>
                                        </p:attrNameLst>
                                      </p:cBhvr>
                                      <p:tavLst>
                                        <p:tav tm="0">
                                          <p:val>
                                            <p:strVal val="0-#ppt_w/2"/>
                                          </p:val>
                                        </p:tav>
                                        <p:tav tm="100000">
                                          <p:val>
                                            <p:strVal val="#ppt_x"/>
                                          </p:val>
                                        </p:tav>
                                      </p:tavLst>
                                    </p:anim>
                                    <p:anim calcmode="lin" valueType="num">
                                      <p:cBhvr additive="base">
                                        <p:cTn id="31" dur="500" fill="hold"/>
                                        <p:tgtEl>
                                          <p:spTgt spid="18"/>
                                        </p:tgtEl>
                                        <p:attrNameLst>
                                          <p:attrName>ppt_y</p:attrName>
                                        </p:attrNameLst>
                                      </p:cBhvr>
                                      <p:tavLst>
                                        <p:tav tm="0">
                                          <p:val>
                                            <p:strVal val="#ppt_y"/>
                                          </p:val>
                                        </p:tav>
                                        <p:tav tm="100000">
                                          <p:val>
                                            <p:strVal val="#ppt_y"/>
                                          </p:val>
                                        </p:tav>
                                      </p:tavLst>
                                    </p:anim>
                                  </p:childTnLst>
                                </p:cTn>
                              </p:par>
                            </p:childTnLst>
                          </p:cTn>
                        </p:par>
                        <p:par>
                          <p:cTn id="32" fill="hold">
                            <p:stCondLst>
                              <p:cond delay="2575"/>
                            </p:stCondLst>
                            <p:childTnLst>
                              <p:par>
                                <p:cTn id="33" presetID="53" presetClass="entr" presetSubtype="16" fill="hold" grpId="0" nodeType="afterEffect">
                                  <p:stCondLst>
                                    <p:cond delay="0"/>
                                  </p:stCondLst>
                                  <p:iterate type="lt">
                                    <p:tmPct val="10000"/>
                                  </p:iterate>
                                  <p:childTnLst>
                                    <p:set>
                                      <p:cBhvr>
                                        <p:cTn id="34" dur="1" fill="hold">
                                          <p:stCondLst>
                                            <p:cond delay="0"/>
                                          </p:stCondLst>
                                        </p:cTn>
                                        <p:tgtEl>
                                          <p:spTgt spid="17"/>
                                        </p:tgtEl>
                                        <p:attrNameLst>
                                          <p:attrName>style.visibility</p:attrName>
                                        </p:attrNameLst>
                                      </p:cBhvr>
                                      <p:to>
                                        <p:strVal val="visible"/>
                                      </p:to>
                                    </p:set>
                                    <p:anim calcmode="lin" valueType="num">
                                      <p:cBhvr>
                                        <p:cTn id="35" dur="250" fill="hold"/>
                                        <p:tgtEl>
                                          <p:spTgt spid="17"/>
                                        </p:tgtEl>
                                        <p:attrNameLst>
                                          <p:attrName>ppt_w</p:attrName>
                                        </p:attrNameLst>
                                      </p:cBhvr>
                                      <p:tavLst>
                                        <p:tav tm="0">
                                          <p:val>
                                            <p:fltVal val="0"/>
                                          </p:val>
                                        </p:tav>
                                        <p:tav tm="100000">
                                          <p:val>
                                            <p:strVal val="#ppt_w"/>
                                          </p:val>
                                        </p:tav>
                                      </p:tavLst>
                                    </p:anim>
                                    <p:anim calcmode="lin" valueType="num">
                                      <p:cBhvr>
                                        <p:cTn id="36" dur="250" fill="hold"/>
                                        <p:tgtEl>
                                          <p:spTgt spid="17"/>
                                        </p:tgtEl>
                                        <p:attrNameLst>
                                          <p:attrName>ppt_h</p:attrName>
                                        </p:attrNameLst>
                                      </p:cBhvr>
                                      <p:tavLst>
                                        <p:tav tm="0">
                                          <p:val>
                                            <p:fltVal val="0"/>
                                          </p:val>
                                        </p:tav>
                                        <p:tav tm="100000">
                                          <p:val>
                                            <p:strVal val="#ppt_h"/>
                                          </p:val>
                                        </p:tav>
                                      </p:tavLst>
                                    </p:anim>
                                    <p:animEffect transition="in" filter="fade">
                                      <p:cBhvr>
                                        <p:cTn id="37" dur="250"/>
                                        <p:tgtEl>
                                          <p:spTgt spid="17"/>
                                        </p:tgtEl>
                                      </p:cBhvr>
                                    </p:animEffect>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nodeType="clickEffect">
                                  <p:stCondLst>
                                    <p:cond delay="0"/>
                                  </p:stCondLst>
                                  <p:childTnLst>
                                    <p:set>
                                      <p:cBhvr>
                                        <p:cTn id="41" dur="1" fill="hold">
                                          <p:stCondLst>
                                            <p:cond delay="0"/>
                                          </p:stCondLst>
                                        </p:cTn>
                                        <p:tgtEl>
                                          <p:spTgt spid="14"/>
                                        </p:tgtEl>
                                        <p:attrNameLst>
                                          <p:attrName>style.visibility</p:attrName>
                                        </p:attrNameLst>
                                      </p:cBhvr>
                                      <p:to>
                                        <p:strVal val="visible"/>
                                      </p:to>
                                    </p:set>
                                    <p:anim calcmode="lin" valueType="num">
                                      <p:cBhvr additive="base">
                                        <p:cTn id="42" dur="500" fill="hold"/>
                                        <p:tgtEl>
                                          <p:spTgt spid="14"/>
                                        </p:tgtEl>
                                        <p:attrNameLst>
                                          <p:attrName>ppt_x</p:attrName>
                                        </p:attrNameLst>
                                      </p:cBhvr>
                                      <p:tavLst>
                                        <p:tav tm="0">
                                          <p:val>
                                            <p:strVal val="#ppt_x"/>
                                          </p:val>
                                        </p:tav>
                                        <p:tav tm="100000">
                                          <p:val>
                                            <p:strVal val="#ppt_x"/>
                                          </p:val>
                                        </p:tav>
                                      </p:tavLst>
                                    </p:anim>
                                    <p:anim calcmode="lin" valueType="num">
                                      <p:cBhvr additive="base">
                                        <p:cTn id="43"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 presetClass="entr" presetSubtype="4" fill="hold" nodeType="clickEffect">
                                  <p:stCondLst>
                                    <p:cond delay="0"/>
                                  </p:stCondLst>
                                  <p:childTnLst>
                                    <p:set>
                                      <p:cBhvr>
                                        <p:cTn id="47" dur="1" fill="hold">
                                          <p:stCondLst>
                                            <p:cond delay="0"/>
                                          </p:stCondLst>
                                        </p:cTn>
                                        <p:tgtEl>
                                          <p:spTgt spid="15"/>
                                        </p:tgtEl>
                                        <p:attrNameLst>
                                          <p:attrName>style.visibility</p:attrName>
                                        </p:attrNameLst>
                                      </p:cBhvr>
                                      <p:to>
                                        <p:strVal val="visible"/>
                                      </p:to>
                                    </p:set>
                                    <p:anim calcmode="lin" valueType="num">
                                      <p:cBhvr additive="base">
                                        <p:cTn id="48" dur="500" fill="hold"/>
                                        <p:tgtEl>
                                          <p:spTgt spid="15"/>
                                        </p:tgtEl>
                                        <p:attrNameLst>
                                          <p:attrName>ppt_x</p:attrName>
                                        </p:attrNameLst>
                                      </p:cBhvr>
                                      <p:tavLst>
                                        <p:tav tm="0">
                                          <p:val>
                                            <p:strVal val="#ppt_x"/>
                                          </p:val>
                                        </p:tav>
                                        <p:tav tm="100000">
                                          <p:val>
                                            <p:strVal val="#ppt_x"/>
                                          </p:val>
                                        </p:tav>
                                      </p:tavLst>
                                    </p:anim>
                                    <p:anim calcmode="lin" valueType="num">
                                      <p:cBhvr additive="base">
                                        <p:cTn id="49"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4" grpId="0" animBg="1"/>
      <p:bldP spid="16" grpId="0"/>
      <p:bldP spid="17" grpId="0"/>
      <p:bldP spid="1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pPr>
              <a:lnSpc>
                <a:spcPct val="120000"/>
              </a:lnSpc>
            </a:pPr>
            <a:r>
              <a:rPr lang="en-US" altLang="zh-CN" dirty="0"/>
              <a:t>Author Team</a:t>
            </a:r>
            <a:endParaRPr lang="zh-CN" altLang="en-US" dirty="0"/>
          </a:p>
        </p:txBody>
      </p:sp>
      <p:sp>
        <p:nvSpPr>
          <p:cNvPr id="10" name="TextBox 28"/>
          <p:cNvSpPr txBox="1"/>
          <p:nvPr/>
        </p:nvSpPr>
        <p:spPr>
          <a:xfrm>
            <a:off x="4211038" y="2124382"/>
            <a:ext cx="2253331" cy="304250"/>
          </a:xfrm>
          <a:prstGeom prst="rect">
            <a:avLst/>
          </a:prstGeom>
          <a:noFill/>
        </p:spPr>
        <p:txBody>
          <a:bodyPr wrap="square" lIns="0" tIns="0" rIns="0" bIns="0" rtlCol="0">
            <a:spAutoFit/>
          </a:bodyPr>
          <a:lstStyle>
            <a:defPPr>
              <a:defRPr lang="zh-CN"/>
            </a:defPPr>
            <a:lvl1pPr algn="r">
              <a:defRPr sz="2600">
                <a:solidFill>
                  <a:schemeClr val="accent2"/>
                </a:solidFill>
                <a:latin typeface="微软雅黑" panose="020B0503020204020204" pitchFamily="34" charset="-122"/>
                <a:ea typeface="微软雅黑" panose="020B0503020204020204" pitchFamily="34" charset="-122"/>
              </a:defRPr>
            </a:lvl1pPr>
          </a:lstStyle>
          <a:p>
            <a:pPr algn="l">
              <a:lnSpc>
                <a:spcPct val="120000"/>
              </a:lnSpc>
            </a:pPr>
            <a:r>
              <a:rPr lang="zh-CN" altLang="en-US" sz="1800" b="1" dirty="0">
                <a:solidFill>
                  <a:srgbClr val="313D51"/>
                </a:solidFill>
                <a:latin typeface="思源黑体" panose="020B0500000000000000" pitchFamily="34" charset="-122"/>
                <a:ea typeface="思源黑体" panose="020B0500000000000000" pitchFamily="34" charset="-122"/>
              </a:rPr>
              <a:t>段海新</a:t>
            </a:r>
          </a:p>
        </p:txBody>
      </p:sp>
      <p:sp>
        <p:nvSpPr>
          <p:cNvPr id="11" name="矩形 10"/>
          <p:cNvSpPr/>
          <p:nvPr/>
        </p:nvSpPr>
        <p:spPr>
          <a:xfrm>
            <a:off x="4211037" y="2703871"/>
            <a:ext cx="6279850" cy="424412"/>
          </a:xfrm>
          <a:prstGeom prst="rect">
            <a:avLst/>
          </a:prstGeom>
        </p:spPr>
        <p:txBody>
          <a:bodyPr wrap="square" lIns="0" tIns="0" rIns="0" bIns="0">
            <a:spAutoFit/>
          </a:bodyPr>
          <a:lstStyle/>
          <a:p>
            <a:pPr algn="just">
              <a:lnSpc>
                <a:spcPct val="120000"/>
              </a:lnSpc>
            </a:pPr>
            <a:r>
              <a:rPr lang="zh-CN" altLang="en-US" sz="1200" dirty="0">
                <a:solidFill>
                  <a:schemeClr val="tx1">
                    <a:lumMod val="65000"/>
                    <a:lumOff val="35000"/>
                  </a:schemeClr>
                </a:solidFill>
                <a:latin typeface="思源黑体" panose="020B0500000000000000" pitchFamily="34" charset="-122"/>
                <a:ea typeface="思源黑体" panose="020B0500000000000000" pitchFamily="34" charset="-122"/>
              </a:rPr>
              <a:t>清华大学网络空间安全学院教授，网络安全、网络测量、入侵检测、漏洞挖掘、物联网安全、互联网治理</a:t>
            </a:r>
            <a:endParaRPr lang="en-US" altLang="zh-CN" sz="1200" dirty="0">
              <a:solidFill>
                <a:schemeClr val="tx1">
                  <a:lumMod val="65000"/>
                  <a:lumOff val="35000"/>
                </a:schemeClr>
              </a:solidFill>
              <a:latin typeface="思源黑体" panose="020B0500000000000000" pitchFamily="34" charset="-122"/>
              <a:ea typeface="思源黑体" panose="020B0500000000000000" pitchFamily="34" charset="-122"/>
            </a:endParaRPr>
          </a:p>
        </p:txBody>
      </p:sp>
      <p:sp>
        <p:nvSpPr>
          <p:cNvPr id="4" name="矩形 3"/>
          <p:cNvSpPr/>
          <p:nvPr/>
        </p:nvSpPr>
        <p:spPr>
          <a:xfrm>
            <a:off x="4211038" y="2467369"/>
            <a:ext cx="2607344" cy="45719"/>
          </a:xfrm>
          <a:prstGeom prst="rect">
            <a:avLst/>
          </a:prstGeom>
          <a:solidFill>
            <a:srgbClr val="244C8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5" name="矩形 4"/>
          <p:cNvSpPr/>
          <p:nvPr/>
        </p:nvSpPr>
        <p:spPr>
          <a:xfrm>
            <a:off x="1825094" y="1853021"/>
            <a:ext cx="1767016" cy="1767016"/>
          </a:xfrm>
          <a:prstGeom prst="rect">
            <a:avLst/>
          </a:prstGeom>
          <a:noFill/>
          <a:ln>
            <a:solidFill>
              <a:srgbClr val="244C89"/>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16" name="TextBox 28"/>
          <p:cNvSpPr txBox="1"/>
          <p:nvPr/>
        </p:nvSpPr>
        <p:spPr>
          <a:xfrm>
            <a:off x="1825095" y="4467730"/>
            <a:ext cx="2253331" cy="304379"/>
          </a:xfrm>
          <a:prstGeom prst="rect">
            <a:avLst/>
          </a:prstGeom>
          <a:noFill/>
        </p:spPr>
        <p:txBody>
          <a:bodyPr wrap="square" lIns="0" tIns="0" rIns="0" bIns="0" rtlCol="0">
            <a:spAutoFit/>
          </a:bodyPr>
          <a:lstStyle>
            <a:defPPr>
              <a:defRPr lang="zh-CN"/>
            </a:defPPr>
            <a:lvl1pPr algn="r">
              <a:defRPr sz="2600">
                <a:solidFill>
                  <a:schemeClr val="accent2"/>
                </a:solidFill>
                <a:latin typeface="微软雅黑" panose="020B0503020204020204" pitchFamily="34" charset="-122"/>
                <a:ea typeface="微软雅黑" panose="020B0503020204020204" pitchFamily="34" charset="-122"/>
              </a:defRPr>
            </a:lvl1pPr>
          </a:lstStyle>
          <a:p>
            <a:pPr algn="l">
              <a:lnSpc>
                <a:spcPct val="120000"/>
              </a:lnSpc>
            </a:pPr>
            <a:r>
              <a:rPr lang="zh-CN" altLang="en-US" sz="1800" b="1" dirty="0">
                <a:solidFill>
                  <a:srgbClr val="313D51"/>
                </a:solidFill>
                <a:latin typeface="思源黑体" panose="020B0500000000000000" pitchFamily="34" charset="-122"/>
                <a:ea typeface="思源黑体" panose="020B0500000000000000" pitchFamily="34" charset="-122"/>
              </a:rPr>
              <a:t>薛质</a:t>
            </a:r>
          </a:p>
        </p:txBody>
      </p:sp>
      <p:sp>
        <p:nvSpPr>
          <p:cNvPr id="17" name="矩形 16"/>
          <p:cNvSpPr/>
          <p:nvPr/>
        </p:nvSpPr>
        <p:spPr>
          <a:xfrm>
            <a:off x="1825094" y="5047219"/>
            <a:ext cx="6279850" cy="202812"/>
          </a:xfrm>
          <a:prstGeom prst="rect">
            <a:avLst/>
          </a:prstGeom>
        </p:spPr>
        <p:txBody>
          <a:bodyPr wrap="square" lIns="0" tIns="0" rIns="0" bIns="0">
            <a:spAutoFit/>
          </a:bodyPr>
          <a:lstStyle/>
          <a:p>
            <a:pPr algn="just">
              <a:lnSpc>
                <a:spcPct val="120000"/>
              </a:lnSpc>
            </a:pPr>
            <a:r>
              <a:rPr lang="zh-CN" altLang="en-US" sz="1200" dirty="0">
                <a:solidFill>
                  <a:schemeClr val="tx1">
                    <a:lumMod val="65000"/>
                    <a:lumOff val="35000"/>
                  </a:schemeClr>
                </a:solidFill>
                <a:latin typeface="思源黑体" panose="020B0500000000000000" pitchFamily="34" charset="-122"/>
                <a:ea typeface="思源黑体" panose="020B0500000000000000" pitchFamily="34" charset="-122"/>
              </a:rPr>
              <a:t>上海交通大学信息安全工程学院副院长</a:t>
            </a:r>
            <a:endParaRPr lang="en-US" altLang="zh-CN" sz="1200" dirty="0">
              <a:solidFill>
                <a:schemeClr val="tx1">
                  <a:lumMod val="65000"/>
                  <a:lumOff val="35000"/>
                </a:schemeClr>
              </a:solidFill>
              <a:latin typeface="思源黑体" panose="020B0500000000000000" pitchFamily="34" charset="-122"/>
              <a:ea typeface="思源黑体" panose="020B0500000000000000" pitchFamily="34" charset="-122"/>
            </a:endParaRPr>
          </a:p>
        </p:txBody>
      </p:sp>
      <p:sp>
        <p:nvSpPr>
          <p:cNvPr id="18" name="矩形 17"/>
          <p:cNvSpPr/>
          <p:nvPr/>
        </p:nvSpPr>
        <p:spPr>
          <a:xfrm>
            <a:off x="1825095" y="4810717"/>
            <a:ext cx="2607344" cy="45719"/>
          </a:xfrm>
          <a:prstGeom prst="rect">
            <a:avLst/>
          </a:prstGeom>
          <a:solidFill>
            <a:srgbClr val="244C8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20" name="矩形 19"/>
          <p:cNvSpPr/>
          <p:nvPr/>
        </p:nvSpPr>
        <p:spPr>
          <a:xfrm>
            <a:off x="8723871" y="4196369"/>
            <a:ext cx="1767016" cy="1767016"/>
          </a:xfrm>
          <a:prstGeom prst="rect">
            <a:avLst/>
          </a:prstGeom>
          <a:noFill/>
          <a:ln>
            <a:solidFill>
              <a:srgbClr val="244C89"/>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cxnSp>
        <p:nvCxnSpPr>
          <p:cNvPr id="8" name="直接连接符 7"/>
          <p:cNvCxnSpPr/>
          <p:nvPr/>
        </p:nvCxnSpPr>
        <p:spPr>
          <a:xfrm>
            <a:off x="1825094" y="4003588"/>
            <a:ext cx="8665793" cy="0"/>
          </a:xfrm>
          <a:prstGeom prst="line">
            <a:avLst/>
          </a:prstGeom>
          <a:ln>
            <a:solidFill>
              <a:srgbClr val="433D3C"/>
            </a:solidFill>
            <a:prstDash val="dash"/>
          </a:ln>
        </p:spPr>
        <p:style>
          <a:lnRef idx="1">
            <a:schemeClr val="accent1"/>
          </a:lnRef>
          <a:fillRef idx="0">
            <a:schemeClr val="accent1"/>
          </a:fillRef>
          <a:effectRef idx="0">
            <a:schemeClr val="accent1"/>
          </a:effectRef>
          <a:fontRef idx="minor">
            <a:schemeClr val="tx1"/>
          </a:fontRef>
        </p:style>
      </p:cxnSp>
      <p:pic>
        <p:nvPicPr>
          <p:cNvPr id="7" name="图片 6">
            <a:extLst>
              <a:ext uri="{FF2B5EF4-FFF2-40B4-BE49-F238E27FC236}">
                <a16:creationId xmlns:a16="http://schemas.microsoft.com/office/drawing/2014/main" id="{A4FD9AB8-E75E-7186-FE83-A7B07FEC803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84245" y="4293010"/>
            <a:ext cx="1643421" cy="1573733"/>
          </a:xfrm>
          <a:prstGeom prst="rect">
            <a:avLst/>
          </a:prstGeom>
        </p:spPr>
      </p:pic>
      <p:pic>
        <p:nvPicPr>
          <p:cNvPr id="9" name="图片 8">
            <a:extLst>
              <a:ext uri="{FF2B5EF4-FFF2-40B4-BE49-F238E27FC236}">
                <a16:creationId xmlns:a16="http://schemas.microsoft.com/office/drawing/2014/main" id="{73F7060C-5064-D598-D959-CA7EEBEEFE64}"/>
              </a:ext>
            </a:extLst>
          </p:cNvPr>
          <p:cNvPicPr>
            <a:picLocks noChangeAspect="1"/>
          </p:cNvPicPr>
          <p:nvPr/>
        </p:nvPicPr>
        <p:blipFill>
          <a:blip r:embed="rId4"/>
          <a:stretch>
            <a:fillRect/>
          </a:stretch>
        </p:blipFill>
        <p:spPr>
          <a:xfrm>
            <a:off x="2051245" y="1896050"/>
            <a:ext cx="1314713" cy="1681402"/>
          </a:xfrm>
          <a:prstGeom prst="rect">
            <a:avLst/>
          </a:prstGeom>
        </p:spPr>
      </p:pic>
      <p:pic>
        <p:nvPicPr>
          <p:cNvPr id="14" name="图片 13">
            <a:extLst>
              <a:ext uri="{FF2B5EF4-FFF2-40B4-BE49-F238E27FC236}">
                <a16:creationId xmlns:a16="http://schemas.microsoft.com/office/drawing/2014/main" id="{EA9EA1E8-61DD-67F5-D8C8-FEDB92C564EA}"/>
              </a:ext>
            </a:extLst>
          </p:cNvPr>
          <p:cNvPicPr>
            <a:picLocks noChangeAspect="1"/>
          </p:cNvPicPr>
          <p:nvPr/>
        </p:nvPicPr>
        <p:blipFill>
          <a:blip r:embed="rId5"/>
          <a:stretch>
            <a:fillRect/>
          </a:stretch>
        </p:blipFill>
        <p:spPr>
          <a:xfrm>
            <a:off x="4596216" y="1472609"/>
            <a:ext cx="6120822" cy="4413395"/>
          </a:xfrm>
          <a:prstGeom prst="rect">
            <a:avLst/>
          </a:prstGeom>
        </p:spPr>
      </p:pic>
    </p:spTree>
    <p:extLst>
      <p:ext uri="{BB962C8B-B14F-4D97-AF65-F5344CB8AC3E}">
        <p14:creationId xmlns:p14="http://schemas.microsoft.com/office/powerpoint/2010/main" val="7132533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childTnLst>
                          </p:cTn>
                        </p:par>
                        <p:par>
                          <p:cTn id="8" fill="hold">
                            <p:stCondLst>
                              <p:cond delay="500"/>
                            </p:stCondLst>
                            <p:childTnLst>
                              <p:par>
                                <p:cTn id="9" presetID="2" presetClass="entr" presetSubtype="2"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1+#ppt_w/2"/>
                                          </p:val>
                                        </p:tav>
                                        <p:tav tm="100000">
                                          <p:val>
                                            <p:strVal val="#ppt_x"/>
                                          </p:val>
                                        </p:tav>
                                      </p:tavLst>
                                    </p:anim>
                                    <p:anim calcmode="lin" valueType="num">
                                      <p:cBhvr additive="base">
                                        <p:cTn id="12" dur="500" fill="hold"/>
                                        <p:tgtEl>
                                          <p:spTgt spid="10"/>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0-#ppt_w/2"/>
                                          </p:val>
                                        </p:tav>
                                        <p:tav tm="100000">
                                          <p:val>
                                            <p:strVal val="#ppt_x"/>
                                          </p:val>
                                        </p:tav>
                                      </p:tavLst>
                                    </p:anim>
                                    <p:anim calcmode="lin" valueType="num">
                                      <p:cBhvr additive="base">
                                        <p:cTn id="16" dur="500" fill="hold"/>
                                        <p:tgtEl>
                                          <p:spTgt spid="4"/>
                                        </p:tgtEl>
                                        <p:attrNameLst>
                                          <p:attrName>ppt_y</p:attrName>
                                        </p:attrNameLst>
                                      </p:cBhvr>
                                      <p:tavLst>
                                        <p:tav tm="0">
                                          <p:val>
                                            <p:strVal val="#ppt_y"/>
                                          </p:val>
                                        </p:tav>
                                        <p:tav tm="100000">
                                          <p:val>
                                            <p:strVal val="#ppt_y"/>
                                          </p:val>
                                        </p:tav>
                                      </p:tavLst>
                                    </p:anim>
                                  </p:childTnLst>
                                </p:cTn>
                              </p:par>
                            </p:childTnLst>
                          </p:cTn>
                        </p:par>
                        <p:par>
                          <p:cTn id="17" fill="hold">
                            <p:stCondLst>
                              <p:cond delay="1000"/>
                            </p:stCondLst>
                            <p:childTnLst>
                              <p:par>
                                <p:cTn id="18" presetID="53" presetClass="entr" presetSubtype="16" fill="hold" grpId="0" nodeType="afterEffect">
                                  <p:stCondLst>
                                    <p:cond delay="0"/>
                                  </p:stCondLst>
                                  <p:iterate type="lt">
                                    <p:tmPct val="10000"/>
                                  </p:iterate>
                                  <p:childTnLst>
                                    <p:set>
                                      <p:cBhvr>
                                        <p:cTn id="19" dur="1" fill="hold">
                                          <p:stCondLst>
                                            <p:cond delay="0"/>
                                          </p:stCondLst>
                                        </p:cTn>
                                        <p:tgtEl>
                                          <p:spTgt spid="11"/>
                                        </p:tgtEl>
                                        <p:attrNameLst>
                                          <p:attrName>style.visibility</p:attrName>
                                        </p:attrNameLst>
                                      </p:cBhvr>
                                      <p:to>
                                        <p:strVal val="visible"/>
                                      </p:to>
                                    </p:set>
                                    <p:anim calcmode="lin" valueType="num">
                                      <p:cBhvr>
                                        <p:cTn id="20" dur="250" fill="hold"/>
                                        <p:tgtEl>
                                          <p:spTgt spid="11"/>
                                        </p:tgtEl>
                                        <p:attrNameLst>
                                          <p:attrName>ppt_w</p:attrName>
                                        </p:attrNameLst>
                                      </p:cBhvr>
                                      <p:tavLst>
                                        <p:tav tm="0">
                                          <p:val>
                                            <p:fltVal val="0"/>
                                          </p:val>
                                        </p:tav>
                                        <p:tav tm="100000">
                                          <p:val>
                                            <p:strVal val="#ppt_w"/>
                                          </p:val>
                                        </p:tav>
                                      </p:tavLst>
                                    </p:anim>
                                    <p:anim calcmode="lin" valueType="num">
                                      <p:cBhvr>
                                        <p:cTn id="21" dur="250" fill="hold"/>
                                        <p:tgtEl>
                                          <p:spTgt spid="11"/>
                                        </p:tgtEl>
                                        <p:attrNameLst>
                                          <p:attrName>ppt_h</p:attrName>
                                        </p:attrNameLst>
                                      </p:cBhvr>
                                      <p:tavLst>
                                        <p:tav tm="0">
                                          <p:val>
                                            <p:fltVal val="0"/>
                                          </p:val>
                                        </p:tav>
                                        <p:tav tm="100000">
                                          <p:val>
                                            <p:strVal val="#ppt_h"/>
                                          </p:val>
                                        </p:tav>
                                      </p:tavLst>
                                    </p:anim>
                                    <p:animEffect transition="in" filter="fade">
                                      <p:cBhvr>
                                        <p:cTn id="22" dur="250"/>
                                        <p:tgtEl>
                                          <p:spTgt spid="11"/>
                                        </p:tgtEl>
                                      </p:cBhvr>
                                    </p:animEffect>
                                  </p:childTnLst>
                                </p:cTn>
                              </p:par>
                            </p:childTnLst>
                          </p:cTn>
                        </p:par>
                        <p:par>
                          <p:cTn id="23" fill="hold">
                            <p:stCondLst>
                              <p:cond delay="2375"/>
                            </p:stCondLst>
                            <p:childTnLst>
                              <p:par>
                                <p:cTn id="24" presetID="2" presetClass="entr" presetSubtype="2" fill="hold" grpId="0" nodeType="afterEffect">
                                  <p:stCondLst>
                                    <p:cond delay="0"/>
                                  </p:stCondLst>
                                  <p:childTnLst>
                                    <p:set>
                                      <p:cBhvr>
                                        <p:cTn id="25" dur="1" fill="hold">
                                          <p:stCondLst>
                                            <p:cond delay="0"/>
                                          </p:stCondLst>
                                        </p:cTn>
                                        <p:tgtEl>
                                          <p:spTgt spid="16"/>
                                        </p:tgtEl>
                                        <p:attrNameLst>
                                          <p:attrName>style.visibility</p:attrName>
                                        </p:attrNameLst>
                                      </p:cBhvr>
                                      <p:to>
                                        <p:strVal val="visible"/>
                                      </p:to>
                                    </p:set>
                                    <p:anim calcmode="lin" valueType="num">
                                      <p:cBhvr additive="base">
                                        <p:cTn id="26" dur="500" fill="hold"/>
                                        <p:tgtEl>
                                          <p:spTgt spid="16"/>
                                        </p:tgtEl>
                                        <p:attrNameLst>
                                          <p:attrName>ppt_x</p:attrName>
                                        </p:attrNameLst>
                                      </p:cBhvr>
                                      <p:tavLst>
                                        <p:tav tm="0">
                                          <p:val>
                                            <p:strVal val="1+#ppt_w/2"/>
                                          </p:val>
                                        </p:tav>
                                        <p:tav tm="100000">
                                          <p:val>
                                            <p:strVal val="#ppt_x"/>
                                          </p:val>
                                        </p:tav>
                                      </p:tavLst>
                                    </p:anim>
                                    <p:anim calcmode="lin" valueType="num">
                                      <p:cBhvr additive="base">
                                        <p:cTn id="27" dur="500" fill="hold"/>
                                        <p:tgtEl>
                                          <p:spTgt spid="16"/>
                                        </p:tgtEl>
                                        <p:attrNameLst>
                                          <p:attrName>ppt_y</p:attrName>
                                        </p:attrNameLst>
                                      </p:cBhvr>
                                      <p:tavLst>
                                        <p:tav tm="0">
                                          <p:val>
                                            <p:strVal val="#ppt_y"/>
                                          </p:val>
                                        </p:tav>
                                        <p:tav tm="100000">
                                          <p:val>
                                            <p:strVal val="#ppt_y"/>
                                          </p:val>
                                        </p:tav>
                                      </p:tavLst>
                                    </p:anim>
                                  </p:childTnLst>
                                </p:cTn>
                              </p:par>
                              <p:par>
                                <p:cTn id="28" presetID="2" presetClass="entr" presetSubtype="8" fill="hold" grpId="0" nodeType="withEffect">
                                  <p:stCondLst>
                                    <p:cond delay="0"/>
                                  </p:stCondLst>
                                  <p:childTnLst>
                                    <p:set>
                                      <p:cBhvr>
                                        <p:cTn id="29" dur="1" fill="hold">
                                          <p:stCondLst>
                                            <p:cond delay="0"/>
                                          </p:stCondLst>
                                        </p:cTn>
                                        <p:tgtEl>
                                          <p:spTgt spid="18"/>
                                        </p:tgtEl>
                                        <p:attrNameLst>
                                          <p:attrName>style.visibility</p:attrName>
                                        </p:attrNameLst>
                                      </p:cBhvr>
                                      <p:to>
                                        <p:strVal val="visible"/>
                                      </p:to>
                                    </p:set>
                                    <p:anim calcmode="lin" valueType="num">
                                      <p:cBhvr additive="base">
                                        <p:cTn id="30" dur="500" fill="hold"/>
                                        <p:tgtEl>
                                          <p:spTgt spid="18"/>
                                        </p:tgtEl>
                                        <p:attrNameLst>
                                          <p:attrName>ppt_x</p:attrName>
                                        </p:attrNameLst>
                                      </p:cBhvr>
                                      <p:tavLst>
                                        <p:tav tm="0">
                                          <p:val>
                                            <p:strVal val="0-#ppt_w/2"/>
                                          </p:val>
                                        </p:tav>
                                        <p:tav tm="100000">
                                          <p:val>
                                            <p:strVal val="#ppt_x"/>
                                          </p:val>
                                        </p:tav>
                                      </p:tavLst>
                                    </p:anim>
                                    <p:anim calcmode="lin" valueType="num">
                                      <p:cBhvr additive="base">
                                        <p:cTn id="31" dur="500" fill="hold"/>
                                        <p:tgtEl>
                                          <p:spTgt spid="18"/>
                                        </p:tgtEl>
                                        <p:attrNameLst>
                                          <p:attrName>ppt_y</p:attrName>
                                        </p:attrNameLst>
                                      </p:cBhvr>
                                      <p:tavLst>
                                        <p:tav tm="0">
                                          <p:val>
                                            <p:strVal val="#ppt_y"/>
                                          </p:val>
                                        </p:tav>
                                        <p:tav tm="100000">
                                          <p:val>
                                            <p:strVal val="#ppt_y"/>
                                          </p:val>
                                        </p:tav>
                                      </p:tavLst>
                                    </p:anim>
                                  </p:childTnLst>
                                </p:cTn>
                              </p:par>
                            </p:childTnLst>
                          </p:cTn>
                        </p:par>
                        <p:par>
                          <p:cTn id="32" fill="hold">
                            <p:stCondLst>
                              <p:cond delay="2875"/>
                            </p:stCondLst>
                            <p:childTnLst>
                              <p:par>
                                <p:cTn id="33" presetID="53" presetClass="entr" presetSubtype="16" fill="hold" grpId="0" nodeType="afterEffect">
                                  <p:stCondLst>
                                    <p:cond delay="0"/>
                                  </p:stCondLst>
                                  <p:iterate type="lt">
                                    <p:tmPct val="10000"/>
                                  </p:iterate>
                                  <p:childTnLst>
                                    <p:set>
                                      <p:cBhvr>
                                        <p:cTn id="34" dur="1" fill="hold">
                                          <p:stCondLst>
                                            <p:cond delay="0"/>
                                          </p:stCondLst>
                                        </p:cTn>
                                        <p:tgtEl>
                                          <p:spTgt spid="17"/>
                                        </p:tgtEl>
                                        <p:attrNameLst>
                                          <p:attrName>style.visibility</p:attrName>
                                        </p:attrNameLst>
                                      </p:cBhvr>
                                      <p:to>
                                        <p:strVal val="visible"/>
                                      </p:to>
                                    </p:set>
                                    <p:anim calcmode="lin" valueType="num">
                                      <p:cBhvr>
                                        <p:cTn id="35" dur="250" fill="hold"/>
                                        <p:tgtEl>
                                          <p:spTgt spid="17"/>
                                        </p:tgtEl>
                                        <p:attrNameLst>
                                          <p:attrName>ppt_w</p:attrName>
                                        </p:attrNameLst>
                                      </p:cBhvr>
                                      <p:tavLst>
                                        <p:tav tm="0">
                                          <p:val>
                                            <p:fltVal val="0"/>
                                          </p:val>
                                        </p:tav>
                                        <p:tav tm="100000">
                                          <p:val>
                                            <p:strVal val="#ppt_w"/>
                                          </p:val>
                                        </p:tav>
                                      </p:tavLst>
                                    </p:anim>
                                    <p:anim calcmode="lin" valueType="num">
                                      <p:cBhvr>
                                        <p:cTn id="36" dur="250" fill="hold"/>
                                        <p:tgtEl>
                                          <p:spTgt spid="17"/>
                                        </p:tgtEl>
                                        <p:attrNameLst>
                                          <p:attrName>ppt_h</p:attrName>
                                        </p:attrNameLst>
                                      </p:cBhvr>
                                      <p:tavLst>
                                        <p:tav tm="0">
                                          <p:val>
                                            <p:fltVal val="0"/>
                                          </p:val>
                                        </p:tav>
                                        <p:tav tm="100000">
                                          <p:val>
                                            <p:strVal val="#ppt_h"/>
                                          </p:val>
                                        </p:tav>
                                      </p:tavLst>
                                    </p:anim>
                                    <p:animEffect transition="in" filter="fade">
                                      <p:cBhvr>
                                        <p:cTn id="37" dur="250"/>
                                        <p:tgtEl>
                                          <p:spTgt spid="17"/>
                                        </p:tgtEl>
                                      </p:cBhvr>
                                    </p:animEffect>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nodeType="clickEffect">
                                  <p:stCondLst>
                                    <p:cond delay="0"/>
                                  </p:stCondLst>
                                  <p:childTnLst>
                                    <p:set>
                                      <p:cBhvr>
                                        <p:cTn id="41" dur="1" fill="hold">
                                          <p:stCondLst>
                                            <p:cond delay="0"/>
                                          </p:stCondLst>
                                        </p:cTn>
                                        <p:tgtEl>
                                          <p:spTgt spid="14"/>
                                        </p:tgtEl>
                                        <p:attrNameLst>
                                          <p:attrName>style.visibility</p:attrName>
                                        </p:attrNameLst>
                                      </p:cBhvr>
                                      <p:to>
                                        <p:strVal val="visible"/>
                                      </p:to>
                                    </p:set>
                                    <p:anim calcmode="lin" valueType="num">
                                      <p:cBhvr additive="base">
                                        <p:cTn id="42" dur="500" fill="hold"/>
                                        <p:tgtEl>
                                          <p:spTgt spid="14"/>
                                        </p:tgtEl>
                                        <p:attrNameLst>
                                          <p:attrName>ppt_x</p:attrName>
                                        </p:attrNameLst>
                                      </p:cBhvr>
                                      <p:tavLst>
                                        <p:tav tm="0">
                                          <p:val>
                                            <p:strVal val="#ppt_x"/>
                                          </p:val>
                                        </p:tav>
                                        <p:tav tm="100000">
                                          <p:val>
                                            <p:strVal val="#ppt_x"/>
                                          </p:val>
                                        </p:tav>
                                      </p:tavLst>
                                    </p:anim>
                                    <p:anim calcmode="lin" valueType="num">
                                      <p:cBhvr additive="base">
                                        <p:cTn id="43"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4" grpId="0" animBg="1"/>
      <p:bldP spid="16" grpId="0"/>
      <p:bldP spid="17" grpId="0"/>
      <p:bldP spid="18"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5819"/>
            <a:ext cx="12192000" cy="6852181"/>
          </a:xfrm>
          <a:prstGeom prst="rect">
            <a:avLst/>
          </a:prstGeom>
        </p:spPr>
      </p:pic>
      <p:sp>
        <p:nvSpPr>
          <p:cNvPr id="15" name="矩形 14"/>
          <p:cNvSpPr/>
          <p:nvPr/>
        </p:nvSpPr>
        <p:spPr>
          <a:xfrm>
            <a:off x="2449722" y="1931264"/>
            <a:ext cx="7292557" cy="3045469"/>
          </a:xfrm>
          <a:prstGeom prst="rect">
            <a:avLst/>
          </a:prstGeom>
          <a:solidFill>
            <a:srgbClr val="244C89"/>
          </a:solidFill>
          <a:ln>
            <a:noFill/>
          </a:ln>
          <a:effectLst>
            <a:outerShdw blurRad="444500" dist="2540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a:p>
        </p:txBody>
      </p:sp>
      <p:sp>
        <p:nvSpPr>
          <p:cNvPr id="17" name="矩形 16"/>
          <p:cNvSpPr/>
          <p:nvPr/>
        </p:nvSpPr>
        <p:spPr>
          <a:xfrm>
            <a:off x="2679992" y="2159983"/>
            <a:ext cx="6832016" cy="2588032"/>
          </a:xfrm>
          <a:prstGeom prst="rect">
            <a:avLst/>
          </a:prstGeom>
          <a:noFill/>
          <a:ln w="25400">
            <a:solidFill>
              <a:schemeClr val="bg1"/>
            </a:solidFill>
          </a:ln>
          <a:effectLst>
            <a:outerShdw blurRad="444500" dist="2540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a:p>
        </p:txBody>
      </p:sp>
      <p:sp>
        <p:nvSpPr>
          <p:cNvPr id="24" name="文本框 23"/>
          <p:cNvSpPr txBox="1"/>
          <p:nvPr/>
        </p:nvSpPr>
        <p:spPr>
          <a:xfrm>
            <a:off x="2885401" y="2443843"/>
            <a:ext cx="1643400" cy="2215991"/>
          </a:xfrm>
          <a:prstGeom prst="rect">
            <a:avLst/>
          </a:prstGeom>
          <a:noFill/>
        </p:spPr>
        <p:txBody>
          <a:bodyPr wrap="none" rtlCol="0">
            <a:spAutoFit/>
          </a:bodyPr>
          <a:lstStyle/>
          <a:p>
            <a:pPr algn="ctr"/>
            <a:r>
              <a:rPr lang="en-US" altLang="zh-CN" sz="13800" dirty="0">
                <a:solidFill>
                  <a:schemeClr val="bg1"/>
                </a:solidFill>
                <a:latin typeface="Agency FB" panose="020B0503020202020204" pitchFamily="34" charset="0"/>
              </a:rPr>
              <a:t>02</a:t>
            </a:r>
            <a:endParaRPr lang="zh-CN" altLang="en-US" sz="13800" dirty="0">
              <a:solidFill>
                <a:schemeClr val="bg1"/>
              </a:solidFill>
              <a:latin typeface="Agency FB" panose="020B0503020202020204" pitchFamily="34" charset="0"/>
            </a:endParaRPr>
          </a:p>
        </p:txBody>
      </p:sp>
      <p:sp>
        <p:nvSpPr>
          <p:cNvPr id="25" name="文本框 24"/>
          <p:cNvSpPr txBox="1"/>
          <p:nvPr/>
        </p:nvSpPr>
        <p:spPr>
          <a:xfrm>
            <a:off x="4911483" y="2716242"/>
            <a:ext cx="4238307" cy="769441"/>
          </a:xfrm>
          <a:prstGeom prst="rect">
            <a:avLst/>
          </a:prstGeom>
          <a:noFill/>
        </p:spPr>
        <p:txBody>
          <a:bodyPr wrap="square" rtlCol="0">
            <a:spAutoFit/>
            <a:scene3d>
              <a:camera prst="orthographicFront"/>
              <a:lightRig rig="threePt" dir="t"/>
            </a:scene3d>
            <a:sp3d contourW="12700"/>
          </a:bodyPr>
          <a:lstStyle/>
          <a:p>
            <a:r>
              <a:rPr lang="en-US" altLang="zh-CN" sz="4400" b="1" dirty="0">
                <a:solidFill>
                  <a:schemeClr val="bg1"/>
                </a:solidFill>
                <a:latin typeface="思源黑体" panose="020B0500000000000000" pitchFamily="34" charset="-122"/>
                <a:ea typeface="思源黑体" panose="020B0500000000000000" pitchFamily="34" charset="-122"/>
              </a:rPr>
              <a:t>M&amp;C&amp;C</a:t>
            </a:r>
            <a:endParaRPr lang="zh-CN" altLang="en-US" sz="4400" b="1" dirty="0">
              <a:solidFill>
                <a:schemeClr val="bg1"/>
              </a:solidFill>
              <a:latin typeface="思源黑体" panose="020B0500000000000000" pitchFamily="34" charset="-122"/>
              <a:ea typeface="思源黑体" panose="020B0500000000000000" pitchFamily="34" charset="-122"/>
            </a:endParaRPr>
          </a:p>
        </p:txBody>
      </p:sp>
      <p:cxnSp>
        <p:nvCxnSpPr>
          <p:cNvPr id="27" name="直接连接符 26"/>
          <p:cNvCxnSpPr/>
          <p:nvPr/>
        </p:nvCxnSpPr>
        <p:spPr>
          <a:xfrm>
            <a:off x="4702757" y="2832100"/>
            <a:ext cx="0" cy="1411944"/>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5034394" y="3531006"/>
            <a:ext cx="1282439" cy="202812"/>
          </a:xfrm>
          <a:prstGeom prst="rect">
            <a:avLst/>
          </a:prstGeom>
          <a:noFill/>
        </p:spPr>
        <p:txBody>
          <a:bodyPr wrap="square" lIns="0" tIns="0" rIns="0" bIns="0" rtlCol="0">
            <a:spAutoFit/>
          </a:bodyPr>
          <a:lstStyle/>
          <a:p>
            <a:pPr marL="228480" lvl="1" indent="-228480">
              <a:lnSpc>
                <a:spcPct val="120000"/>
              </a:lnSpc>
              <a:buSzPct val="70000"/>
              <a:buFont typeface="Wingdings" pitchFamily="2" charset="2"/>
              <a:buChar char="l"/>
            </a:pPr>
            <a:r>
              <a:rPr lang="en-US" altLang="zh-CN" sz="1200" dirty="0">
                <a:solidFill>
                  <a:schemeClr val="bg1"/>
                </a:solidFill>
                <a:latin typeface="思源黑体" panose="020B0500000000000000" pitchFamily="34" charset="-122"/>
                <a:ea typeface="思源黑体" panose="020B0500000000000000" pitchFamily="34" charset="-122"/>
              </a:rPr>
              <a:t>Motivation</a:t>
            </a:r>
            <a:endParaRPr lang="zh-CN" altLang="en-US" sz="1200" dirty="0">
              <a:solidFill>
                <a:schemeClr val="bg1"/>
              </a:solidFill>
              <a:latin typeface="思源黑体" panose="020B0500000000000000" pitchFamily="34" charset="-122"/>
              <a:ea typeface="思源黑体" panose="020B0500000000000000" pitchFamily="34" charset="-122"/>
            </a:endParaRPr>
          </a:p>
        </p:txBody>
      </p:sp>
      <p:sp>
        <p:nvSpPr>
          <p:cNvPr id="11" name="文本框 9"/>
          <p:cNvSpPr txBox="1"/>
          <p:nvPr/>
        </p:nvSpPr>
        <p:spPr>
          <a:xfrm>
            <a:off x="5034394" y="3792469"/>
            <a:ext cx="1282439" cy="202812"/>
          </a:xfrm>
          <a:prstGeom prst="rect">
            <a:avLst/>
          </a:prstGeom>
          <a:noFill/>
        </p:spPr>
        <p:txBody>
          <a:bodyPr wrap="square" lIns="0" tIns="0" rIns="0" bIns="0" rtlCol="0">
            <a:spAutoFit/>
          </a:bodyPr>
          <a:lstStyle/>
          <a:p>
            <a:pPr marL="228480" lvl="1" indent="-228480">
              <a:lnSpc>
                <a:spcPct val="120000"/>
              </a:lnSpc>
              <a:buSzPct val="70000"/>
              <a:buFont typeface="Wingdings" pitchFamily="2" charset="2"/>
              <a:buChar char="l"/>
            </a:pPr>
            <a:r>
              <a:rPr lang="en-US" altLang="zh-CN" sz="1200" dirty="0">
                <a:solidFill>
                  <a:schemeClr val="bg1"/>
                </a:solidFill>
                <a:latin typeface="思源黑体" panose="020B0500000000000000" pitchFamily="34" charset="-122"/>
                <a:ea typeface="思源黑体" panose="020B0500000000000000" pitchFamily="34" charset="-122"/>
              </a:rPr>
              <a:t>Challenges</a:t>
            </a:r>
            <a:endParaRPr lang="zh-CN" altLang="en-US" sz="1200" dirty="0">
              <a:solidFill>
                <a:schemeClr val="bg1"/>
              </a:solidFill>
              <a:latin typeface="思源黑体" panose="020B0500000000000000" pitchFamily="34" charset="-122"/>
              <a:ea typeface="思源黑体" panose="020B0500000000000000" pitchFamily="34" charset="-122"/>
            </a:endParaRPr>
          </a:p>
        </p:txBody>
      </p:sp>
      <p:sp>
        <p:nvSpPr>
          <p:cNvPr id="14" name="文本框 9"/>
          <p:cNvSpPr txBox="1"/>
          <p:nvPr/>
        </p:nvSpPr>
        <p:spPr>
          <a:xfrm>
            <a:off x="6582450" y="3531006"/>
            <a:ext cx="1577282" cy="202812"/>
          </a:xfrm>
          <a:prstGeom prst="rect">
            <a:avLst/>
          </a:prstGeom>
          <a:noFill/>
        </p:spPr>
        <p:txBody>
          <a:bodyPr wrap="square" lIns="0" tIns="0" rIns="0" bIns="0" rtlCol="0">
            <a:spAutoFit/>
          </a:bodyPr>
          <a:lstStyle/>
          <a:p>
            <a:pPr marL="228480" lvl="1" indent="-228480">
              <a:lnSpc>
                <a:spcPct val="120000"/>
              </a:lnSpc>
              <a:buSzPct val="70000"/>
              <a:buFont typeface="Wingdings" pitchFamily="2" charset="2"/>
              <a:buChar char="l"/>
            </a:pPr>
            <a:r>
              <a:rPr lang="en-US" altLang="zh-CN" sz="1200" dirty="0">
                <a:solidFill>
                  <a:schemeClr val="bg1"/>
                </a:solidFill>
                <a:latin typeface="思源黑体" panose="020B0500000000000000" pitchFamily="34" charset="-122"/>
                <a:ea typeface="思源黑体" panose="020B0500000000000000" pitchFamily="34" charset="-122"/>
              </a:rPr>
              <a:t>Contribution</a:t>
            </a:r>
            <a:endParaRPr lang="zh-CN" altLang="en-US" sz="1200" dirty="0">
              <a:solidFill>
                <a:schemeClr val="bg1"/>
              </a:solidFill>
              <a:latin typeface="思源黑体" panose="020B0500000000000000" pitchFamily="34" charset="-122"/>
              <a:ea typeface="思源黑体" panose="020B0500000000000000" pitchFamily="34" charset="-122"/>
            </a:endParaRPr>
          </a:p>
        </p:txBody>
      </p:sp>
    </p:spTree>
    <p:extLst>
      <p:ext uri="{BB962C8B-B14F-4D97-AF65-F5344CB8AC3E}">
        <p14:creationId xmlns:p14="http://schemas.microsoft.com/office/powerpoint/2010/main" val="4221830888"/>
      </p:ext>
    </p:extLst>
  </p:cSld>
  <p:clrMapOvr>
    <a:masterClrMapping/>
  </p:clrMapOvr>
  <p:transition spd="slow">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500" fill="hold"/>
                                        <p:tgtEl>
                                          <p:spTgt spid="15"/>
                                        </p:tgtEl>
                                        <p:attrNameLst>
                                          <p:attrName>ppt_w</p:attrName>
                                        </p:attrNameLst>
                                      </p:cBhvr>
                                      <p:tavLst>
                                        <p:tav tm="0">
                                          <p:val>
                                            <p:fltVal val="0"/>
                                          </p:val>
                                        </p:tav>
                                        <p:tav tm="100000">
                                          <p:val>
                                            <p:strVal val="#ppt_w"/>
                                          </p:val>
                                        </p:tav>
                                      </p:tavLst>
                                    </p:anim>
                                    <p:anim calcmode="lin" valueType="num">
                                      <p:cBhvr>
                                        <p:cTn id="8" dur="500" fill="hold"/>
                                        <p:tgtEl>
                                          <p:spTgt spid="15"/>
                                        </p:tgtEl>
                                        <p:attrNameLst>
                                          <p:attrName>ppt_h</p:attrName>
                                        </p:attrNameLst>
                                      </p:cBhvr>
                                      <p:tavLst>
                                        <p:tav tm="0">
                                          <p:val>
                                            <p:fltVal val="0"/>
                                          </p:val>
                                        </p:tav>
                                        <p:tav tm="100000">
                                          <p:val>
                                            <p:strVal val="#ppt_h"/>
                                          </p:val>
                                        </p:tav>
                                      </p:tavLst>
                                    </p:anim>
                                    <p:animEffect transition="in" filter="fade">
                                      <p:cBhvr>
                                        <p:cTn id="9" dur="500"/>
                                        <p:tgtEl>
                                          <p:spTgt spid="15"/>
                                        </p:tgtEl>
                                      </p:cBhvr>
                                    </p:animEffect>
                                  </p:childTnLst>
                                </p:cTn>
                              </p:par>
                              <p:par>
                                <p:cTn id="10" presetID="21" presetClass="entr" presetSubtype="8" fill="hold" grpId="0" nodeType="with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wheel(8)">
                                      <p:cBhvr>
                                        <p:cTn id="12" dur="1000"/>
                                        <p:tgtEl>
                                          <p:spTgt spid="17"/>
                                        </p:tgtEl>
                                      </p:cBhvr>
                                    </p:animEffect>
                                  </p:childTnLst>
                                </p:cTn>
                              </p:par>
                            </p:childTnLst>
                          </p:cTn>
                        </p:par>
                        <p:par>
                          <p:cTn id="13" fill="hold">
                            <p:stCondLst>
                              <p:cond delay="1000"/>
                            </p:stCondLst>
                            <p:childTnLst>
                              <p:par>
                                <p:cTn id="14" presetID="53" presetClass="entr" presetSubtype="16" fill="hold" grpId="0" nodeType="afterEffect">
                                  <p:stCondLst>
                                    <p:cond delay="0"/>
                                  </p:stCondLst>
                                  <p:childTnLst>
                                    <p:set>
                                      <p:cBhvr>
                                        <p:cTn id="15" dur="1" fill="hold">
                                          <p:stCondLst>
                                            <p:cond delay="0"/>
                                          </p:stCondLst>
                                        </p:cTn>
                                        <p:tgtEl>
                                          <p:spTgt spid="24"/>
                                        </p:tgtEl>
                                        <p:attrNameLst>
                                          <p:attrName>style.visibility</p:attrName>
                                        </p:attrNameLst>
                                      </p:cBhvr>
                                      <p:to>
                                        <p:strVal val="visible"/>
                                      </p:to>
                                    </p:set>
                                    <p:anim calcmode="lin" valueType="num">
                                      <p:cBhvr>
                                        <p:cTn id="16" dur="500" fill="hold"/>
                                        <p:tgtEl>
                                          <p:spTgt spid="24"/>
                                        </p:tgtEl>
                                        <p:attrNameLst>
                                          <p:attrName>ppt_w</p:attrName>
                                        </p:attrNameLst>
                                      </p:cBhvr>
                                      <p:tavLst>
                                        <p:tav tm="0">
                                          <p:val>
                                            <p:fltVal val="0"/>
                                          </p:val>
                                        </p:tav>
                                        <p:tav tm="100000">
                                          <p:val>
                                            <p:strVal val="#ppt_w"/>
                                          </p:val>
                                        </p:tav>
                                      </p:tavLst>
                                    </p:anim>
                                    <p:anim calcmode="lin" valueType="num">
                                      <p:cBhvr>
                                        <p:cTn id="17" dur="500" fill="hold"/>
                                        <p:tgtEl>
                                          <p:spTgt spid="24"/>
                                        </p:tgtEl>
                                        <p:attrNameLst>
                                          <p:attrName>ppt_h</p:attrName>
                                        </p:attrNameLst>
                                      </p:cBhvr>
                                      <p:tavLst>
                                        <p:tav tm="0">
                                          <p:val>
                                            <p:fltVal val="0"/>
                                          </p:val>
                                        </p:tav>
                                        <p:tav tm="100000">
                                          <p:val>
                                            <p:strVal val="#ppt_h"/>
                                          </p:val>
                                        </p:tav>
                                      </p:tavLst>
                                    </p:anim>
                                    <p:animEffect transition="in" filter="fade">
                                      <p:cBhvr>
                                        <p:cTn id="18" dur="500"/>
                                        <p:tgtEl>
                                          <p:spTgt spid="24"/>
                                        </p:tgtEl>
                                      </p:cBhvr>
                                    </p:animEffect>
                                  </p:childTnLst>
                                </p:cTn>
                              </p:par>
                            </p:childTnLst>
                          </p:cTn>
                        </p:par>
                        <p:par>
                          <p:cTn id="19" fill="hold">
                            <p:stCondLst>
                              <p:cond delay="1500"/>
                            </p:stCondLst>
                            <p:childTnLst>
                              <p:par>
                                <p:cTn id="20" presetID="22" presetClass="entr" presetSubtype="1" fill="hold" nodeType="after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wipe(up)">
                                      <p:cBhvr>
                                        <p:cTn id="22" dur="500"/>
                                        <p:tgtEl>
                                          <p:spTgt spid="27"/>
                                        </p:tgtEl>
                                      </p:cBhvr>
                                    </p:animEffect>
                                  </p:childTnLst>
                                </p:cTn>
                              </p:par>
                            </p:childTnLst>
                          </p:cTn>
                        </p:par>
                        <p:par>
                          <p:cTn id="23" fill="hold">
                            <p:stCondLst>
                              <p:cond delay="2000"/>
                            </p:stCondLst>
                            <p:childTnLst>
                              <p:par>
                                <p:cTn id="24" presetID="12" presetClass="entr" presetSubtype="2" fill="hold" grpId="0" nodeType="afterEffect">
                                  <p:stCondLst>
                                    <p:cond delay="0"/>
                                  </p:stCondLst>
                                  <p:childTnLst>
                                    <p:set>
                                      <p:cBhvr>
                                        <p:cTn id="25" dur="1" fill="hold">
                                          <p:stCondLst>
                                            <p:cond delay="0"/>
                                          </p:stCondLst>
                                        </p:cTn>
                                        <p:tgtEl>
                                          <p:spTgt spid="25"/>
                                        </p:tgtEl>
                                        <p:attrNameLst>
                                          <p:attrName>style.visibility</p:attrName>
                                        </p:attrNameLst>
                                      </p:cBhvr>
                                      <p:to>
                                        <p:strVal val="visible"/>
                                      </p:to>
                                    </p:set>
                                    <p:anim calcmode="lin" valueType="num">
                                      <p:cBhvr additive="base">
                                        <p:cTn id="26" dur="500"/>
                                        <p:tgtEl>
                                          <p:spTgt spid="25"/>
                                        </p:tgtEl>
                                        <p:attrNameLst>
                                          <p:attrName>ppt_x</p:attrName>
                                        </p:attrNameLst>
                                      </p:cBhvr>
                                      <p:tavLst>
                                        <p:tav tm="0">
                                          <p:val>
                                            <p:strVal val="#ppt_x+#ppt_w*1.125000"/>
                                          </p:val>
                                        </p:tav>
                                        <p:tav tm="100000">
                                          <p:val>
                                            <p:strVal val="#ppt_x"/>
                                          </p:val>
                                        </p:tav>
                                      </p:tavLst>
                                    </p:anim>
                                    <p:animEffect transition="in" filter="wipe(left)">
                                      <p:cBhvr>
                                        <p:cTn id="27" dur="500"/>
                                        <p:tgtEl>
                                          <p:spTgt spid="25"/>
                                        </p:tgtEl>
                                      </p:cBhvr>
                                    </p:animEffect>
                                  </p:childTnLst>
                                </p:cTn>
                              </p:par>
                              <p:par>
                                <p:cTn id="28" presetID="2" presetClass="entr" presetSubtype="2" fill="hold" grpId="0" nodeType="withEffect">
                                  <p:stCondLst>
                                    <p:cond delay="0"/>
                                  </p:stCondLst>
                                  <p:childTnLst>
                                    <p:set>
                                      <p:cBhvr>
                                        <p:cTn id="29" dur="1" fill="hold">
                                          <p:stCondLst>
                                            <p:cond delay="0"/>
                                          </p:stCondLst>
                                        </p:cTn>
                                        <p:tgtEl>
                                          <p:spTgt spid="10"/>
                                        </p:tgtEl>
                                        <p:attrNameLst>
                                          <p:attrName>style.visibility</p:attrName>
                                        </p:attrNameLst>
                                      </p:cBhvr>
                                      <p:to>
                                        <p:strVal val="visible"/>
                                      </p:to>
                                    </p:set>
                                    <p:anim calcmode="lin" valueType="num">
                                      <p:cBhvr additive="base">
                                        <p:cTn id="30" dur="500" fill="hold"/>
                                        <p:tgtEl>
                                          <p:spTgt spid="10"/>
                                        </p:tgtEl>
                                        <p:attrNameLst>
                                          <p:attrName>ppt_x</p:attrName>
                                        </p:attrNameLst>
                                      </p:cBhvr>
                                      <p:tavLst>
                                        <p:tav tm="0">
                                          <p:val>
                                            <p:strVal val="1+#ppt_w/2"/>
                                          </p:val>
                                        </p:tav>
                                        <p:tav tm="100000">
                                          <p:val>
                                            <p:strVal val="#ppt_x"/>
                                          </p:val>
                                        </p:tav>
                                      </p:tavLst>
                                    </p:anim>
                                    <p:anim calcmode="lin" valueType="num">
                                      <p:cBhvr additive="base">
                                        <p:cTn id="31" dur="500" fill="hold"/>
                                        <p:tgtEl>
                                          <p:spTgt spid="10"/>
                                        </p:tgtEl>
                                        <p:attrNameLst>
                                          <p:attrName>ppt_y</p:attrName>
                                        </p:attrNameLst>
                                      </p:cBhvr>
                                      <p:tavLst>
                                        <p:tav tm="0">
                                          <p:val>
                                            <p:strVal val="#ppt_y"/>
                                          </p:val>
                                        </p:tav>
                                        <p:tav tm="100000">
                                          <p:val>
                                            <p:strVal val="#ppt_y"/>
                                          </p:val>
                                        </p:tav>
                                      </p:tavLst>
                                    </p:anim>
                                  </p:childTnLst>
                                </p:cTn>
                              </p:par>
                              <p:par>
                                <p:cTn id="32" presetID="2" presetClass="entr" presetSubtype="2" fill="hold" grpId="0" nodeType="withEffect">
                                  <p:stCondLst>
                                    <p:cond delay="250"/>
                                  </p:stCondLst>
                                  <p:childTnLst>
                                    <p:set>
                                      <p:cBhvr>
                                        <p:cTn id="33" dur="1" fill="hold">
                                          <p:stCondLst>
                                            <p:cond delay="0"/>
                                          </p:stCondLst>
                                        </p:cTn>
                                        <p:tgtEl>
                                          <p:spTgt spid="14"/>
                                        </p:tgtEl>
                                        <p:attrNameLst>
                                          <p:attrName>style.visibility</p:attrName>
                                        </p:attrNameLst>
                                      </p:cBhvr>
                                      <p:to>
                                        <p:strVal val="visible"/>
                                      </p:to>
                                    </p:set>
                                    <p:anim calcmode="lin" valueType="num">
                                      <p:cBhvr additive="base">
                                        <p:cTn id="34" dur="500" fill="hold"/>
                                        <p:tgtEl>
                                          <p:spTgt spid="14"/>
                                        </p:tgtEl>
                                        <p:attrNameLst>
                                          <p:attrName>ppt_x</p:attrName>
                                        </p:attrNameLst>
                                      </p:cBhvr>
                                      <p:tavLst>
                                        <p:tav tm="0">
                                          <p:val>
                                            <p:strVal val="1+#ppt_w/2"/>
                                          </p:val>
                                        </p:tav>
                                        <p:tav tm="100000">
                                          <p:val>
                                            <p:strVal val="#ppt_x"/>
                                          </p:val>
                                        </p:tav>
                                      </p:tavLst>
                                    </p:anim>
                                    <p:anim calcmode="lin" valueType="num">
                                      <p:cBhvr additive="base">
                                        <p:cTn id="35" dur="500" fill="hold"/>
                                        <p:tgtEl>
                                          <p:spTgt spid="14"/>
                                        </p:tgtEl>
                                        <p:attrNameLst>
                                          <p:attrName>ppt_y</p:attrName>
                                        </p:attrNameLst>
                                      </p:cBhvr>
                                      <p:tavLst>
                                        <p:tav tm="0">
                                          <p:val>
                                            <p:strVal val="#ppt_y"/>
                                          </p:val>
                                        </p:tav>
                                        <p:tav tm="100000">
                                          <p:val>
                                            <p:strVal val="#ppt_y"/>
                                          </p:val>
                                        </p:tav>
                                      </p:tavLst>
                                    </p:anim>
                                  </p:childTnLst>
                                </p:cTn>
                              </p:par>
                              <p:par>
                                <p:cTn id="36" presetID="2" presetClass="entr" presetSubtype="2" fill="hold" grpId="0" nodeType="withEffect">
                                  <p:stCondLst>
                                    <p:cond delay="500"/>
                                  </p:stCondLst>
                                  <p:childTnLst>
                                    <p:set>
                                      <p:cBhvr>
                                        <p:cTn id="37" dur="1" fill="hold">
                                          <p:stCondLst>
                                            <p:cond delay="0"/>
                                          </p:stCondLst>
                                        </p:cTn>
                                        <p:tgtEl>
                                          <p:spTgt spid="11"/>
                                        </p:tgtEl>
                                        <p:attrNameLst>
                                          <p:attrName>style.visibility</p:attrName>
                                        </p:attrNameLst>
                                      </p:cBhvr>
                                      <p:to>
                                        <p:strVal val="visible"/>
                                      </p:to>
                                    </p:set>
                                    <p:anim calcmode="lin" valueType="num">
                                      <p:cBhvr additive="base">
                                        <p:cTn id="38" dur="500" fill="hold"/>
                                        <p:tgtEl>
                                          <p:spTgt spid="11"/>
                                        </p:tgtEl>
                                        <p:attrNameLst>
                                          <p:attrName>ppt_x</p:attrName>
                                        </p:attrNameLst>
                                      </p:cBhvr>
                                      <p:tavLst>
                                        <p:tav tm="0">
                                          <p:val>
                                            <p:strVal val="1+#ppt_w/2"/>
                                          </p:val>
                                        </p:tav>
                                        <p:tav tm="100000">
                                          <p:val>
                                            <p:strVal val="#ppt_x"/>
                                          </p:val>
                                        </p:tav>
                                      </p:tavLst>
                                    </p:anim>
                                    <p:anim calcmode="lin" valueType="num">
                                      <p:cBhvr additive="base">
                                        <p:cTn id="39"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7" grpId="0" animBg="1"/>
      <p:bldP spid="24" grpId="0"/>
      <p:bldP spid="25" grpId="0"/>
      <p:bldP spid="10" grpId="0"/>
      <p:bldP spid="11" grpId="0"/>
      <p:bldP spid="1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nSpc>
                <a:spcPct val="120000"/>
              </a:lnSpc>
            </a:pPr>
            <a:r>
              <a:rPr lang="en-US" altLang="zh-CN" dirty="0"/>
              <a:t>Motivation</a:t>
            </a:r>
            <a:endParaRPr lang="zh-CN" altLang="en-US" dirty="0"/>
          </a:p>
        </p:txBody>
      </p:sp>
      <p:sp>
        <p:nvSpPr>
          <p:cNvPr id="107" name="TextBox 28"/>
          <p:cNvSpPr txBox="1"/>
          <p:nvPr/>
        </p:nvSpPr>
        <p:spPr>
          <a:xfrm>
            <a:off x="3480358" y="2510521"/>
            <a:ext cx="7496854" cy="636649"/>
          </a:xfrm>
          <a:prstGeom prst="rect">
            <a:avLst/>
          </a:prstGeom>
          <a:noFill/>
        </p:spPr>
        <p:txBody>
          <a:bodyPr wrap="square" lIns="0" tIns="0" rIns="0" bIns="0" rtlCol="0">
            <a:spAutoFit/>
          </a:bodyPr>
          <a:lstStyle>
            <a:defPPr>
              <a:defRPr lang="zh-CN"/>
            </a:defPPr>
            <a:lvl1pPr algn="r">
              <a:defRPr sz="2600">
                <a:solidFill>
                  <a:schemeClr val="accent2"/>
                </a:solidFill>
                <a:latin typeface="微软雅黑" panose="020B0503020204020204" pitchFamily="34" charset="-122"/>
                <a:ea typeface="微软雅黑" panose="020B0503020204020204" pitchFamily="34" charset="-122"/>
              </a:defRPr>
            </a:lvl1pPr>
          </a:lstStyle>
          <a:p>
            <a:pPr algn="l">
              <a:lnSpc>
                <a:spcPct val="120000"/>
              </a:lnSpc>
            </a:pPr>
            <a:r>
              <a:rPr lang="zh-CN" altLang="en-US" sz="1800" b="1" dirty="0">
                <a:solidFill>
                  <a:srgbClr val="313D51"/>
                </a:solidFill>
                <a:latin typeface="思源黑体" panose="020B0500000000000000" pitchFamily="34" charset="-122"/>
                <a:ea typeface="思源黑体" panose="020B0500000000000000" pitchFamily="34" charset="-122"/>
              </a:rPr>
              <a:t>现有方法无法有效分析嵌入式系统中的服务来检测漏洞。难点在于前端和后端之间复杂的交互和隐式数据依赖。</a:t>
            </a:r>
          </a:p>
        </p:txBody>
      </p:sp>
      <p:sp>
        <p:nvSpPr>
          <p:cNvPr id="111" name="TextBox 28"/>
          <p:cNvSpPr txBox="1"/>
          <p:nvPr/>
        </p:nvSpPr>
        <p:spPr>
          <a:xfrm>
            <a:off x="4165601" y="3981047"/>
            <a:ext cx="7496854" cy="636649"/>
          </a:xfrm>
          <a:prstGeom prst="rect">
            <a:avLst/>
          </a:prstGeom>
          <a:noFill/>
        </p:spPr>
        <p:txBody>
          <a:bodyPr wrap="square" lIns="0" tIns="0" rIns="0" bIns="0" rtlCol="0">
            <a:spAutoFit/>
          </a:bodyPr>
          <a:lstStyle>
            <a:defPPr>
              <a:defRPr lang="zh-CN"/>
            </a:defPPr>
            <a:lvl1pPr algn="r">
              <a:defRPr sz="2600">
                <a:solidFill>
                  <a:schemeClr val="accent2"/>
                </a:solidFill>
                <a:latin typeface="微软雅黑" panose="020B0503020204020204" pitchFamily="34" charset="-122"/>
                <a:ea typeface="微软雅黑" panose="020B0503020204020204" pitchFamily="34" charset="-122"/>
              </a:defRPr>
            </a:lvl1pPr>
          </a:lstStyle>
          <a:p>
            <a:pPr algn="l">
              <a:lnSpc>
                <a:spcPct val="120000"/>
              </a:lnSpc>
            </a:pPr>
            <a:r>
              <a:rPr lang="zh-CN" altLang="en-US" sz="1800" b="1" dirty="0">
                <a:solidFill>
                  <a:srgbClr val="313D51"/>
                </a:solidFill>
                <a:latin typeface="思源黑体" panose="020B0500000000000000" pitchFamily="34" charset="-122"/>
                <a:ea typeface="思源黑体" panose="020B0500000000000000" pitchFamily="34" charset="-122"/>
              </a:rPr>
              <a:t>现存的动态解决方案（模糊测试和仿真）和静态解决方案（</a:t>
            </a:r>
            <a:r>
              <a:rPr lang="en-US" altLang="zh-CN" sz="1800" b="1" dirty="0" err="1">
                <a:solidFill>
                  <a:srgbClr val="313D51"/>
                </a:solidFill>
                <a:latin typeface="思源黑体" panose="020B0500000000000000" pitchFamily="34" charset="-122"/>
                <a:ea typeface="思源黑体" panose="020B0500000000000000" pitchFamily="34" charset="-122"/>
              </a:rPr>
              <a:t>karonte</a:t>
            </a:r>
            <a:r>
              <a:rPr lang="zh-CN" altLang="en-US" sz="1800" b="1" dirty="0">
                <a:solidFill>
                  <a:srgbClr val="313D51"/>
                </a:solidFill>
                <a:latin typeface="思源黑体" panose="020B0500000000000000" pitchFamily="34" charset="-122"/>
                <a:ea typeface="思源黑体" panose="020B0500000000000000" pitchFamily="34" charset="-122"/>
              </a:rPr>
              <a:t>）都会产生许多误报，因为它们忽略了存储在前端文件中的用户输入部分。</a:t>
            </a:r>
          </a:p>
        </p:txBody>
      </p:sp>
      <p:grpSp>
        <p:nvGrpSpPr>
          <p:cNvPr id="37" name="组合 36"/>
          <p:cNvGrpSpPr/>
          <p:nvPr/>
        </p:nvGrpSpPr>
        <p:grpSpPr>
          <a:xfrm>
            <a:off x="2010032" y="2347520"/>
            <a:ext cx="1789928" cy="2448771"/>
            <a:chOff x="6537621" y="1834072"/>
            <a:chExt cx="2245165" cy="3071572"/>
          </a:xfrm>
        </p:grpSpPr>
        <p:grpSp>
          <p:nvGrpSpPr>
            <p:cNvPr id="42" name="组合 41"/>
            <p:cNvGrpSpPr/>
            <p:nvPr/>
          </p:nvGrpSpPr>
          <p:grpSpPr>
            <a:xfrm>
              <a:off x="6537621" y="1834072"/>
              <a:ext cx="1264071" cy="1264071"/>
              <a:chOff x="6847086" y="2273277"/>
              <a:chExt cx="1264071" cy="1264071"/>
            </a:xfrm>
          </p:grpSpPr>
          <p:sp>
            <p:nvSpPr>
              <p:cNvPr id="52" name="Freeform 14"/>
              <p:cNvSpPr>
                <a:spLocks noEditPoints="1"/>
              </p:cNvSpPr>
              <p:nvPr/>
            </p:nvSpPr>
            <p:spPr bwMode="auto">
              <a:xfrm>
                <a:off x="6847086" y="2273277"/>
                <a:ext cx="1264071" cy="1264071"/>
              </a:xfrm>
              <a:custGeom>
                <a:avLst/>
                <a:gdLst>
                  <a:gd name="T0" fmla="*/ 813 w 1386"/>
                  <a:gd name="T1" fmla="*/ 164 h 1385"/>
                  <a:gd name="T2" fmla="*/ 561 w 1386"/>
                  <a:gd name="T3" fmla="*/ 1219 h 1385"/>
                  <a:gd name="T4" fmla="*/ 477 w 1386"/>
                  <a:gd name="T5" fmla="*/ 1354 h 1385"/>
                  <a:gd name="T6" fmla="*/ 638 w 1386"/>
                  <a:gd name="T7" fmla="*/ 1279 h 1385"/>
                  <a:gd name="T8" fmla="*/ 751 w 1386"/>
                  <a:gd name="T9" fmla="*/ 1385 h 1385"/>
                  <a:gd name="T10" fmla="*/ 871 w 1386"/>
                  <a:gd name="T11" fmla="*/ 1252 h 1385"/>
                  <a:gd name="T12" fmla="*/ 1008 w 1386"/>
                  <a:gd name="T13" fmla="*/ 1313 h 1385"/>
                  <a:gd name="T14" fmla="*/ 1067 w 1386"/>
                  <a:gd name="T15" fmla="*/ 1142 h 1385"/>
                  <a:gd name="T16" fmla="*/ 1229 w 1386"/>
                  <a:gd name="T17" fmla="*/ 1135 h 1385"/>
                  <a:gd name="T18" fmla="*/ 1215 w 1386"/>
                  <a:gd name="T19" fmla="*/ 954 h 1385"/>
                  <a:gd name="T20" fmla="*/ 1354 w 1386"/>
                  <a:gd name="T21" fmla="*/ 909 h 1385"/>
                  <a:gd name="T22" fmla="*/ 1274 w 1386"/>
                  <a:gd name="T23" fmla="*/ 745 h 1385"/>
                  <a:gd name="T24" fmla="*/ 1386 w 1386"/>
                  <a:gd name="T25" fmla="*/ 641 h 1385"/>
                  <a:gd name="T26" fmla="*/ 1251 w 1386"/>
                  <a:gd name="T27" fmla="*/ 520 h 1385"/>
                  <a:gd name="T28" fmla="*/ 1313 w 1386"/>
                  <a:gd name="T29" fmla="*/ 378 h 1385"/>
                  <a:gd name="T30" fmla="*/ 1144 w 1386"/>
                  <a:gd name="T31" fmla="*/ 318 h 1385"/>
                  <a:gd name="T32" fmla="*/ 1150 w 1386"/>
                  <a:gd name="T33" fmla="*/ 169 h 1385"/>
                  <a:gd name="T34" fmla="*/ 972 w 1386"/>
                  <a:gd name="T35" fmla="*/ 175 h 1385"/>
                  <a:gd name="T36" fmla="*/ 909 w 1386"/>
                  <a:gd name="T37" fmla="*/ 32 h 1385"/>
                  <a:gd name="T38" fmla="*/ 749 w 1386"/>
                  <a:gd name="T39" fmla="*/ 105 h 1385"/>
                  <a:gd name="T40" fmla="*/ 635 w 1386"/>
                  <a:gd name="T41" fmla="*/ 0 h 1385"/>
                  <a:gd name="T42" fmla="*/ 516 w 1386"/>
                  <a:gd name="T43" fmla="*/ 127 h 1385"/>
                  <a:gd name="T44" fmla="*/ 378 w 1386"/>
                  <a:gd name="T45" fmla="*/ 73 h 1385"/>
                  <a:gd name="T46" fmla="*/ 316 w 1386"/>
                  <a:gd name="T47" fmla="*/ 234 h 1385"/>
                  <a:gd name="T48" fmla="*/ 157 w 1386"/>
                  <a:gd name="T49" fmla="*/ 250 h 1385"/>
                  <a:gd name="T50" fmla="*/ 163 w 1386"/>
                  <a:gd name="T51" fmla="*/ 422 h 1385"/>
                  <a:gd name="T52" fmla="*/ 32 w 1386"/>
                  <a:gd name="T53" fmla="*/ 477 h 1385"/>
                  <a:gd name="T54" fmla="*/ 101 w 1386"/>
                  <a:gd name="T55" fmla="*/ 634 h 1385"/>
                  <a:gd name="T56" fmla="*/ 0 w 1386"/>
                  <a:gd name="T57" fmla="*/ 744 h 1385"/>
                  <a:gd name="T58" fmla="*/ 124 w 1386"/>
                  <a:gd name="T59" fmla="*/ 864 h 1385"/>
                  <a:gd name="T60" fmla="*/ 73 w 1386"/>
                  <a:gd name="T61" fmla="*/ 1007 h 1385"/>
                  <a:gd name="T62" fmla="*/ 235 w 1386"/>
                  <a:gd name="T63" fmla="*/ 1070 h 1385"/>
                  <a:gd name="T64" fmla="*/ 236 w 1386"/>
                  <a:gd name="T65" fmla="*/ 1217 h 1385"/>
                  <a:gd name="T66" fmla="*/ 411 w 1386"/>
                  <a:gd name="T67" fmla="*/ 1212 h 1385"/>
                  <a:gd name="T68" fmla="*/ 477 w 1386"/>
                  <a:gd name="T69" fmla="*/ 1354 h 13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386" h="1385">
                    <a:moveTo>
                      <a:pt x="160" y="565"/>
                    </a:moveTo>
                    <a:cubicBezTo>
                      <a:pt x="229" y="274"/>
                      <a:pt x="522" y="94"/>
                      <a:pt x="813" y="164"/>
                    </a:cubicBezTo>
                    <a:cubicBezTo>
                      <a:pt x="1105" y="234"/>
                      <a:pt x="1284" y="526"/>
                      <a:pt x="1215" y="817"/>
                    </a:cubicBezTo>
                    <a:cubicBezTo>
                      <a:pt x="1145" y="1109"/>
                      <a:pt x="852" y="1288"/>
                      <a:pt x="561" y="1219"/>
                    </a:cubicBezTo>
                    <a:cubicBezTo>
                      <a:pt x="270" y="1149"/>
                      <a:pt x="90" y="857"/>
                      <a:pt x="160" y="565"/>
                    </a:cubicBezTo>
                    <a:close/>
                    <a:moveTo>
                      <a:pt x="477" y="1354"/>
                    </a:moveTo>
                    <a:lnTo>
                      <a:pt x="584" y="1379"/>
                    </a:lnTo>
                    <a:lnTo>
                      <a:pt x="638" y="1279"/>
                    </a:lnTo>
                    <a:cubicBezTo>
                      <a:pt x="661" y="1281"/>
                      <a:pt x="684" y="1281"/>
                      <a:pt x="707" y="1281"/>
                    </a:cubicBezTo>
                    <a:lnTo>
                      <a:pt x="751" y="1385"/>
                    </a:lnTo>
                    <a:lnTo>
                      <a:pt x="860" y="1367"/>
                    </a:lnTo>
                    <a:lnTo>
                      <a:pt x="871" y="1252"/>
                    </a:lnTo>
                    <a:cubicBezTo>
                      <a:pt x="889" y="1246"/>
                      <a:pt x="907" y="1239"/>
                      <a:pt x="925" y="1231"/>
                    </a:cubicBezTo>
                    <a:lnTo>
                      <a:pt x="1008" y="1313"/>
                    </a:lnTo>
                    <a:lnTo>
                      <a:pt x="1102" y="1255"/>
                    </a:lnTo>
                    <a:lnTo>
                      <a:pt x="1067" y="1142"/>
                    </a:lnTo>
                    <a:cubicBezTo>
                      <a:pt x="1086" y="1127"/>
                      <a:pt x="1103" y="1110"/>
                      <a:pt x="1119" y="1093"/>
                    </a:cubicBezTo>
                    <a:lnTo>
                      <a:pt x="1229" y="1135"/>
                    </a:lnTo>
                    <a:lnTo>
                      <a:pt x="1292" y="1045"/>
                    </a:lnTo>
                    <a:lnTo>
                      <a:pt x="1215" y="954"/>
                    </a:lnTo>
                    <a:cubicBezTo>
                      <a:pt x="1222" y="940"/>
                      <a:pt x="1229" y="924"/>
                      <a:pt x="1235" y="909"/>
                    </a:cubicBezTo>
                    <a:lnTo>
                      <a:pt x="1354" y="909"/>
                    </a:lnTo>
                    <a:lnTo>
                      <a:pt x="1379" y="801"/>
                    </a:lnTo>
                    <a:lnTo>
                      <a:pt x="1274" y="745"/>
                    </a:lnTo>
                    <a:cubicBezTo>
                      <a:pt x="1276" y="726"/>
                      <a:pt x="1277" y="706"/>
                      <a:pt x="1277" y="687"/>
                    </a:cubicBezTo>
                    <a:lnTo>
                      <a:pt x="1386" y="641"/>
                    </a:lnTo>
                    <a:lnTo>
                      <a:pt x="1369" y="532"/>
                    </a:lnTo>
                    <a:lnTo>
                      <a:pt x="1251" y="520"/>
                    </a:lnTo>
                    <a:cubicBezTo>
                      <a:pt x="1245" y="500"/>
                      <a:pt x="1238" y="481"/>
                      <a:pt x="1230" y="461"/>
                    </a:cubicBezTo>
                    <a:lnTo>
                      <a:pt x="1313" y="378"/>
                    </a:lnTo>
                    <a:lnTo>
                      <a:pt x="1255" y="284"/>
                    </a:lnTo>
                    <a:lnTo>
                      <a:pt x="1144" y="318"/>
                    </a:lnTo>
                    <a:cubicBezTo>
                      <a:pt x="1131" y="303"/>
                      <a:pt x="1119" y="289"/>
                      <a:pt x="1105" y="275"/>
                    </a:cubicBezTo>
                    <a:lnTo>
                      <a:pt x="1150" y="169"/>
                    </a:lnTo>
                    <a:lnTo>
                      <a:pt x="1061" y="103"/>
                    </a:lnTo>
                    <a:lnTo>
                      <a:pt x="972" y="175"/>
                    </a:lnTo>
                    <a:cubicBezTo>
                      <a:pt x="952" y="164"/>
                      <a:pt x="931" y="154"/>
                      <a:pt x="909" y="145"/>
                    </a:cubicBezTo>
                    <a:lnTo>
                      <a:pt x="909" y="32"/>
                    </a:lnTo>
                    <a:lnTo>
                      <a:pt x="802" y="6"/>
                    </a:lnTo>
                    <a:lnTo>
                      <a:pt x="749" y="105"/>
                    </a:lnTo>
                    <a:cubicBezTo>
                      <a:pt x="725" y="103"/>
                      <a:pt x="701" y="101"/>
                      <a:pt x="678" y="102"/>
                    </a:cubicBezTo>
                    <a:lnTo>
                      <a:pt x="635" y="0"/>
                    </a:lnTo>
                    <a:lnTo>
                      <a:pt x="526" y="18"/>
                    </a:lnTo>
                    <a:lnTo>
                      <a:pt x="516" y="127"/>
                    </a:lnTo>
                    <a:cubicBezTo>
                      <a:pt x="495" y="134"/>
                      <a:pt x="475" y="141"/>
                      <a:pt x="455" y="149"/>
                    </a:cubicBezTo>
                    <a:lnTo>
                      <a:pt x="378" y="73"/>
                    </a:lnTo>
                    <a:lnTo>
                      <a:pt x="284" y="131"/>
                    </a:lnTo>
                    <a:lnTo>
                      <a:pt x="316" y="234"/>
                    </a:lnTo>
                    <a:cubicBezTo>
                      <a:pt x="295" y="251"/>
                      <a:pt x="275" y="269"/>
                      <a:pt x="257" y="289"/>
                    </a:cubicBezTo>
                    <a:lnTo>
                      <a:pt x="157" y="250"/>
                    </a:lnTo>
                    <a:lnTo>
                      <a:pt x="94" y="340"/>
                    </a:lnTo>
                    <a:lnTo>
                      <a:pt x="163" y="422"/>
                    </a:lnTo>
                    <a:cubicBezTo>
                      <a:pt x="154" y="439"/>
                      <a:pt x="146" y="458"/>
                      <a:pt x="138" y="477"/>
                    </a:cubicBezTo>
                    <a:lnTo>
                      <a:pt x="32" y="477"/>
                    </a:lnTo>
                    <a:lnTo>
                      <a:pt x="7" y="584"/>
                    </a:lnTo>
                    <a:lnTo>
                      <a:pt x="101" y="634"/>
                    </a:lnTo>
                    <a:cubicBezTo>
                      <a:pt x="98" y="658"/>
                      <a:pt x="97" y="681"/>
                      <a:pt x="98" y="704"/>
                    </a:cubicBezTo>
                    <a:lnTo>
                      <a:pt x="0" y="744"/>
                    </a:lnTo>
                    <a:lnTo>
                      <a:pt x="17" y="853"/>
                    </a:lnTo>
                    <a:lnTo>
                      <a:pt x="124" y="864"/>
                    </a:lnTo>
                    <a:cubicBezTo>
                      <a:pt x="131" y="887"/>
                      <a:pt x="139" y="909"/>
                      <a:pt x="149" y="931"/>
                    </a:cubicBezTo>
                    <a:lnTo>
                      <a:pt x="73" y="1007"/>
                    </a:lnTo>
                    <a:lnTo>
                      <a:pt x="131" y="1101"/>
                    </a:lnTo>
                    <a:lnTo>
                      <a:pt x="235" y="1070"/>
                    </a:lnTo>
                    <a:cubicBezTo>
                      <a:pt x="249" y="1086"/>
                      <a:pt x="263" y="1101"/>
                      <a:pt x="278" y="1116"/>
                    </a:cubicBezTo>
                    <a:lnTo>
                      <a:pt x="236" y="1217"/>
                    </a:lnTo>
                    <a:lnTo>
                      <a:pt x="325" y="1282"/>
                    </a:lnTo>
                    <a:lnTo>
                      <a:pt x="411" y="1212"/>
                    </a:lnTo>
                    <a:cubicBezTo>
                      <a:pt x="432" y="1224"/>
                      <a:pt x="454" y="1233"/>
                      <a:pt x="477" y="1242"/>
                    </a:cubicBezTo>
                    <a:lnTo>
                      <a:pt x="477" y="1354"/>
                    </a:lnTo>
                    <a:close/>
                  </a:path>
                </a:pathLst>
              </a:custGeom>
              <a:solidFill>
                <a:schemeClr val="bg2">
                  <a:lumMod val="95000"/>
                </a:schemeClr>
              </a:solidFill>
              <a:ln>
                <a:solidFill>
                  <a:schemeClr val="tx2">
                    <a:lumMod val="75000"/>
                  </a:schemeClr>
                </a:solidFill>
              </a:ln>
            </p:spPr>
            <p:txBody>
              <a:bodyPr vert="horz" wrap="square" lIns="91440" tIns="45720" rIns="91440" bIns="45720" numCol="1" anchor="t" anchorCtr="0" compatLnSpc="1"/>
              <a:lstStyle/>
              <a:p>
                <a:pPr>
                  <a:lnSpc>
                    <a:spcPct val="120000"/>
                  </a:lnSpc>
                </a:pPr>
                <a:endParaRPr lang="zh-CN" altLang="en-US" sz="1400">
                  <a:solidFill>
                    <a:schemeClr val="bg1"/>
                  </a:solidFill>
                </a:endParaRPr>
              </a:p>
            </p:txBody>
          </p:sp>
          <p:sp>
            <p:nvSpPr>
              <p:cNvPr id="58" name="Freeform 15"/>
              <p:cNvSpPr/>
              <p:nvPr/>
            </p:nvSpPr>
            <p:spPr bwMode="auto">
              <a:xfrm>
                <a:off x="6959448" y="2389652"/>
                <a:ext cx="1027308" cy="1031321"/>
              </a:xfrm>
              <a:custGeom>
                <a:avLst/>
                <a:gdLst>
                  <a:gd name="T0" fmla="*/ 1062 w 1128"/>
                  <a:gd name="T1" fmla="*/ 683 h 1128"/>
                  <a:gd name="T2" fmla="*/ 683 w 1128"/>
                  <a:gd name="T3" fmla="*/ 66 h 1128"/>
                  <a:gd name="T4" fmla="*/ 66 w 1128"/>
                  <a:gd name="T5" fmla="*/ 445 h 1128"/>
                  <a:gd name="T6" fmla="*/ 445 w 1128"/>
                  <a:gd name="T7" fmla="*/ 1062 h 1128"/>
                  <a:gd name="T8" fmla="*/ 1062 w 1128"/>
                  <a:gd name="T9" fmla="*/ 683 h 1128"/>
                </a:gdLst>
                <a:ahLst/>
                <a:cxnLst>
                  <a:cxn ang="0">
                    <a:pos x="T0" y="T1"/>
                  </a:cxn>
                  <a:cxn ang="0">
                    <a:pos x="T2" y="T3"/>
                  </a:cxn>
                  <a:cxn ang="0">
                    <a:pos x="T4" y="T5"/>
                  </a:cxn>
                  <a:cxn ang="0">
                    <a:pos x="T6" y="T7"/>
                  </a:cxn>
                  <a:cxn ang="0">
                    <a:pos x="T8" y="T9"/>
                  </a:cxn>
                </a:cxnLst>
                <a:rect l="0" t="0" r="r" b="b"/>
                <a:pathLst>
                  <a:path w="1128" h="1128">
                    <a:moveTo>
                      <a:pt x="1062" y="683"/>
                    </a:moveTo>
                    <a:cubicBezTo>
                      <a:pt x="1128" y="408"/>
                      <a:pt x="958" y="132"/>
                      <a:pt x="683" y="66"/>
                    </a:cubicBezTo>
                    <a:cubicBezTo>
                      <a:pt x="408" y="0"/>
                      <a:pt x="132" y="170"/>
                      <a:pt x="66" y="445"/>
                    </a:cubicBezTo>
                    <a:cubicBezTo>
                      <a:pt x="0" y="720"/>
                      <a:pt x="170" y="997"/>
                      <a:pt x="445" y="1062"/>
                    </a:cubicBezTo>
                    <a:cubicBezTo>
                      <a:pt x="720" y="1128"/>
                      <a:pt x="997" y="958"/>
                      <a:pt x="1062" y="683"/>
                    </a:cubicBezTo>
                    <a:close/>
                  </a:path>
                </a:pathLst>
              </a:custGeom>
              <a:solidFill>
                <a:srgbClr val="244C89"/>
              </a:solidFill>
              <a:ln>
                <a:noFill/>
              </a:ln>
            </p:spPr>
            <p:txBody>
              <a:bodyPr vert="horz" wrap="square" lIns="91440" tIns="45720" rIns="91440" bIns="45720" numCol="1" anchor="t" anchorCtr="0" compatLnSpc="1"/>
              <a:lstStyle/>
              <a:p>
                <a:pPr>
                  <a:lnSpc>
                    <a:spcPct val="120000"/>
                  </a:lnSpc>
                </a:pPr>
                <a:endParaRPr lang="zh-CN" altLang="en-US" sz="1400">
                  <a:solidFill>
                    <a:schemeClr val="bg1"/>
                  </a:solidFill>
                </a:endParaRPr>
              </a:p>
            </p:txBody>
          </p:sp>
        </p:grpSp>
        <p:grpSp>
          <p:nvGrpSpPr>
            <p:cNvPr id="43" name="组合 42"/>
            <p:cNvGrpSpPr/>
            <p:nvPr/>
          </p:nvGrpSpPr>
          <p:grpSpPr>
            <a:xfrm>
              <a:off x="7518715" y="3641573"/>
              <a:ext cx="1264071" cy="1264071"/>
              <a:chOff x="7775541" y="4141250"/>
              <a:chExt cx="1264071" cy="1264071"/>
            </a:xfrm>
          </p:grpSpPr>
          <p:sp>
            <p:nvSpPr>
              <p:cNvPr id="50" name="Freeform 16"/>
              <p:cNvSpPr>
                <a:spLocks noEditPoints="1"/>
              </p:cNvSpPr>
              <p:nvPr/>
            </p:nvSpPr>
            <p:spPr bwMode="auto">
              <a:xfrm>
                <a:off x="7775541" y="4141250"/>
                <a:ext cx="1264071" cy="1264071"/>
              </a:xfrm>
              <a:custGeom>
                <a:avLst/>
                <a:gdLst>
                  <a:gd name="T0" fmla="*/ 813 w 1386"/>
                  <a:gd name="T1" fmla="*/ 164 h 1385"/>
                  <a:gd name="T2" fmla="*/ 561 w 1386"/>
                  <a:gd name="T3" fmla="*/ 1218 h 1385"/>
                  <a:gd name="T4" fmla="*/ 477 w 1386"/>
                  <a:gd name="T5" fmla="*/ 1353 h 1385"/>
                  <a:gd name="T6" fmla="*/ 638 w 1386"/>
                  <a:gd name="T7" fmla="*/ 1279 h 1385"/>
                  <a:gd name="T8" fmla="*/ 751 w 1386"/>
                  <a:gd name="T9" fmla="*/ 1385 h 1385"/>
                  <a:gd name="T10" fmla="*/ 871 w 1386"/>
                  <a:gd name="T11" fmla="*/ 1251 h 1385"/>
                  <a:gd name="T12" fmla="*/ 1008 w 1386"/>
                  <a:gd name="T13" fmla="*/ 1312 h 1385"/>
                  <a:gd name="T14" fmla="*/ 1067 w 1386"/>
                  <a:gd name="T15" fmla="*/ 1142 h 1385"/>
                  <a:gd name="T16" fmla="*/ 1229 w 1386"/>
                  <a:gd name="T17" fmla="*/ 1135 h 1385"/>
                  <a:gd name="T18" fmla="*/ 1215 w 1386"/>
                  <a:gd name="T19" fmla="*/ 954 h 1385"/>
                  <a:gd name="T20" fmla="*/ 1354 w 1386"/>
                  <a:gd name="T21" fmla="*/ 908 h 1385"/>
                  <a:gd name="T22" fmla="*/ 1274 w 1386"/>
                  <a:gd name="T23" fmla="*/ 745 h 1385"/>
                  <a:gd name="T24" fmla="*/ 1386 w 1386"/>
                  <a:gd name="T25" fmla="*/ 641 h 1385"/>
                  <a:gd name="T26" fmla="*/ 1252 w 1386"/>
                  <a:gd name="T27" fmla="*/ 520 h 1385"/>
                  <a:gd name="T28" fmla="*/ 1313 w 1386"/>
                  <a:gd name="T29" fmla="*/ 378 h 1385"/>
                  <a:gd name="T30" fmla="*/ 1144 w 1386"/>
                  <a:gd name="T31" fmla="*/ 318 h 1385"/>
                  <a:gd name="T32" fmla="*/ 1150 w 1386"/>
                  <a:gd name="T33" fmla="*/ 168 h 1385"/>
                  <a:gd name="T34" fmla="*/ 972 w 1386"/>
                  <a:gd name="T35" fmla="*/ 175 h 1385"/>
                  <a:gd name="T36" fmla="*/ 909 w 1386"/>
                  <a:gd name="T37" fmla="*/ 32 h 1385"/>
                  <a:gd name="T38" fmla="*/ 749 w 1386"/>
                  <a:gd name="T39" fmla="*/ 105 h 1385"/>
                  <a:gd name="T40" fmla="*/ 635 w 1386"/>
                  <a:gd name="T41" fmla="*/ 0 h 1385"/>
                  <a:gd name="T42" fmla="*/ 516 w 1386"/>
                  <a:gd name="T43" fmla="*/ 127 h 1385"/>
                  <a:gd name="T44" fmla="*/ 378 w 1386"/>
                  <a:gd name="T45" fmla="*/ 72 h 1385"/>
                  <a:gd name="T46" fmla="*/ 316 w 1386"/>
                  <a:gd name="T47" fmla="*/ 233 h 1385"/>
                  <a:gd name="T48" fmla="*/ 157 w 1386"/>
                  <a:gd name="T49" fmla="*/ 250 h 1385"/>
                  <a:gd name="T50" fmla="*/ 163 w 1386"/>
                  <a:gd name="T51" fmla="*/ 421 h 1385"/>
                  <a:gd name="T52" fmla="*/ 32 w 1386"/>
                  <a:gd name="T53" fmla="*/ 476 h 1385"/>
                  <a:gd name="T54" fmla="*/ 101 w 1386"/>
                  <a:gd name="T55" fmla="*/ 634 h 1385"/>
                  <a:gd name="T56" fmla="*/ 0 w 1386"/>
                  <a:gd name="T57" fmla="*/ 744 h 1385"/>
                  <a:gd name="T58" fmla="*/ 124 w 1386"/>
                  <a:gd name="T59" fmla="*/ 864 h 1385"/>
                  <a:gd name="T60" fmla="*/ 73 w 1386"/>
                  <a:gd name="T61" fmla="*/ 1007 h 1385"/>
                  <a:gd name="T62" fmla="*/ 235 w 1386"/>
                  <a:gd name="T63" fmla="*/ 1069 h 1385"/>
                  <a:gd name="T64" fmla="*/ 236 w 1386"/>
                  <a:gd name="T65" fmla="*/ 1216 h 1385"/>
                  <a:gd name="T66" fmla="*/ 411 w 1386"/>
                  <a:gd name="T67" fmla="*/ 1212 h 1385"/>
                  <a:gd name="T68" fmla="*/ 477 w 1386"/>
                  <a:gd name="T69" fmla="*/ 1353 h 13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386" h="1385">
                    <a:moveTo>
                      <a:pt x="160" y="565"/>
                    </a:moveTo>
                    <a:cubicBezTo>
                      <a:pt x="230" y="274"/>
                      <a:pt x="522" y="94"/>
                      <a:pt x="813" y="164"/>
                    </a:cubicBezTo>
                    <a:cubicBezTo>
                      <a:pt x="1105" y="233"/>
                      <a:pt x="1284" y="526"/>
                      <a:pt x="1215" y="817"/>
                    </a:cubicBezTo>
                    <a:cubicBezTo>
                      <a:pt x="1145" y="1108"/>
                      <a:pt x="853" y="1288"/>
                      <a:pt x="561" y="1218"/>
                    </a:cubicBezTo>
                    <a:cubicBezTo>
                      <a:pt x="270" y="1149"/>
                      <a:pt x="90" y="856"/>
                      <a:pt x="160" y="565"/>
                    </a:cubicBezTo>
                    <a:close/>
                    <a:moveTo>
                      <a:pt x="477" y="1353"/>
                    </a:moveTo>
                    <a:lnTo>
                      <a:pt x="584" y="1379"/>
                    </a:lnTo>
                    <a:lnTo>
                      <a:pt x="638" y="1279"/>
                    </a:lnTo>
                    <a:cubicBezTo>
                      <a:pt x="661" y="1281"/>
                      <a:pt x="684" y="1281"/>
                      <a:pt x="707" y="1280"/>
                    </a:cubicBezTo>
                    <a:lnTo>
                      <a:pt x="751" y="1385"/>
                    </a:lnTo>
                    <a:lnTo>
                      <a:pt x="860" y="1367"/>
                    </a:lnTo>
                    <a:lnTo>
                      <a:pt x="871" y="1251"/>
                    </a:lnTo>
                    <a:cubicBezTo>
                      <a:pt x="889" y="1245"/>
                      <a:pt x="907" y="1238"/>
                      <a:pt x="925" y="1230"/>
                    </a:cubicBezTo>
                    <a:lnTo>
                      <a:pt x="1008" y="1312"/>
                    </a:lnTo>
                    <a:lnTo>
                      <a:pt x="1102" y="1255"/>
                    </a:lnTo>
                    <a:lnTo>
                      <a:pt x="1067" y="1142"/>
                    </a:lnTo>
                    <a:cubicBezTo>
                      <a:pt x="1086" y="1126"/>
                      <a:pt x="1103" y="1110"/>
                      <a:pt x="1119" y="1092"/>
                    </a:cubicBezTo>
                    <a:lnTo>
                      <a:pt x="1229" y="1135"/>
                    </a:lnTo>
                    <a:lnTo>
                      <a:pt x="1292" y="1045"/>
                    </a:lnTo>
                    <a:lnTo>
                      <a:pt x="1215" y="954"/>
                    </a:lnTo>
                    <a:cubicBezTo>
                      <a:pt x="1222" y="939"/>
                      <a:pt x="1229" y="924"/>
                      <a:pt x="1235" y="909"/>
                    </a:cubicBezTo>
                    <a:lnTo>
                      <a:pt x="1354" y="908"/>
                    </a:lnTo>
                    <a:lnTo>
                      <a:pt x="1379" y="801"/>
                    </a:lnTo>
                    <a:lnTo>
                      <a:pt x="1274" y="745"/>
                    </a:lnTo>
                    <a:cubicBezTo>
                      <a:pt x="1276" y="725"/>
                      <a:pt x="1277" y="706"/>
                      <a:pt x="1277" y="686"/>
                    </a:cubicBezTo>
                    <a:lnTo>
                      <a:pt x="1386" y="641"/>
                    </a:lnTo>
                    <a:lnTo>
                      <a:pt x="1369" y="532"/>
                    </a:lnTo>
                    <a:lnTo>
                      <a:pt x="1252" y="520"/>
                    </a:lnTo>
                    <a:cubicBezTo>
                      <a:pt x="1245" y="500"/>
                      <a:pt x="1238" y="480"/>
                      <a:pt x="1230" y="461"/>
                    </a:cubicBezTo>
                    <a:lnTo>
                      <a:pt x="1313" y="378"/>
                    </a:lnTo>
                    <a:lnTo>
                      <a:pt x="1255" y="284"/>
                    </a:lnTo>
                    <a:lnTo>
                      <a:pt x="1144" y="318"/>
                    </a:lnTo>
                    <a:cubicBezTo>
                      <a:pt x="1131" y="303"/>
                      <a:pt x="1119" y="289"/>
                      <a:pt x="1105" y="275"/>
                    </a:cubicBezTo>
                    <a:lnTo>
                      <a:pt x="1150" y="168"/>
                    </a:lnTo>
                    <a:lnTo>
                      <a:pt x="1061" y="103"/>
                    </a:lnTo>
                    <a:lnTo>
                      <a:pt x="972" y="175"/>
                    </a:lnTo>
                    <a:cubicBezTo>
                      <a:pt x="952" y="164"/>
                      <a:pt x="931" y="154"/>
                      <a:pt x="909" y="145"/>
                    </a:cubicBezTo>
                    <a:lnTo>
                      <a:pt x="909" y="32"/>
                    </a:lnTo>
                    <a:lnTo>
                      <a:pt x="802" y="6"/>
                    </a:lnTo>
                    <a:lnTo>
                      <a:pt x="749" y="105"/>
                    </a:lnTo>
                    <a:cubicBezTo>
                      <a:pt x="725" y="102"/>
                      <a:pt x="701" y="101"/>
                      <a:pt x="678" y="101"/>
                    </a:cubicBezTo>
                    <a:lnTo>
                      <a:pt x="635" y="0"/>
                    </a:lnTo>
                    <a:lnTo>
                      <a:pt x="526" y="18"/>
                    </a:lnTo>
                    <a:lnTo>
                      <a:pt x="516" y="127"/>
                    </a:lnTo>
                    <a:cubicBezTo>
                      <a:pt x="495" y="133"/>
                      <a:pt x="475" y="140"/>
                      <a:pt x="455" y="149"/>
                    </a:cubicBezTo>
                    <a:lnTo>
                      <a:pt x="378" y="72"/>
                    </a:lnTo>
                    <a:lnTo>
                      <a:pt x="285" y="130"/>
                    </a:lnTo>
                    <a:lnTo>
                      <a:pt x="316" y="233"/>
                    </a:lnTo>
                    <a:cubicBezTo>
                      <a:pt x="295" y="250"/>
                      <a:pt x="275" y="269"/>
                      <a:pt x="257" y="288"/>
                    </a:cubicBezTo>
                    <a:lnTo>
                      <a:pt x="157" y="250"/>
                    </a:lnTo>
                    <a:lnTo>
                      <a:pt x="94" y="340"/>
                    </a:lnTo>
                    <a:lnTo>
                      <a:pt x="163" y="421"/>
                    </a:lnTo>
                    <a:cubicBezTo>
                      <a:pt x="154" y="439"/>
                      <a:pt x="146" y="457"/>
                      <a:pt x="138" y="476"/>
                    </a:cubicBezTo>
                    <a:lnTo>
                      <a:pt x="32" y="476"/>
                    </a:lnTo>
                    <a:lnTo>
                      <a:pt x="7" y="584"/>
                    </a:lnTo>
                    <a:lnTo>
                      <a:pt x="101" y="634"/>
                    </a:lnTo>
                    <a:cubicBezTo>
                      <a:pt x="98" y="657"/>
                      <a:pt x="97" y="680"/>
                      <a:pt x="98" y="703"/>
                    </a:cubicBezTo>
                    <a:lnTo>
                      <a:pt x="0" y="744"/>
                    </a:lnTo>
                    <a:lnTo>
                      <a:pt x="17" y="853"/>
                    </a:lnTo>
                    <a:lnTo>
                      <a:pt x="124" y="864"/>
                    </a:lnTo>
                    <a:cubicBezTo>
                      <a:pt x="131" y="887"/>
                      <a:pt x="139" y="909"/>
                      <a:pt x="149" y="931"/>
                    </a:cubicBezTo>
                    <a:lnTo>
                      <a:pt x="73" y="1007"/>
                    </a:lnTo>
                    <a:lnTo>
                      <a:pt x="131" y="1101"/>
                    </a:lnTo>
                    <a:lnTo>
                      <a:pt x="235" y="1069"/>
                    </a:lnTo>
                    <a:cubicBezTo>
                      <a:pt x="249" y="1086"/>
                      <a:pt x="263" y="1101"/>
                      <a:pt x="278" y="1116"/>
                    </a:cubicBezTo>
                    <a:lnTo>
                      <a:pt x="236" y="1216"/>
                    </a:lnTo>
                    <a:lnTo>
                      <a:pt x="325" y="1282"/>
                    </a:lnTo>
                    <a:lnTo>
                      <a:pt x="411" y="1212"/>
                    </a:lnTo>
                    <a:cubicBezTo>
                      <a:pt x="432" y="1223"/>
                      <a:pt x="454" y="1233"/>
                      <a:pt x="477" y="1242"/>
                    </a:cubicBezTo>
                    <a:lnTo>
                      <a:pt x="477" y="1353"/>
                    </a:lnTo>
                    <a:close/>
                  </a:path>
                </a:pathLst>
              </a:custGeom>
              <a:solidFill>
                <a:schemeClr val="bg2">
                  <a:lumMod val="95000"/>
                </a:schemeClr>
              </a:solidFill>
              <a:ln>
                <a:solidFill>
                  <a:schemeClr val="tx2">
                    <a:lumMod val="75000"/>
                  </a:schemeClr>
                </a:solidFill>
              </a:ln>
            </p:spPr>
            <p:txBody>
              <a:bodyPr vert="horz" wrap="square" lIns="91440" tIns="45720" rIns="91440" bIns="45720" numCol="1" anchor="t" anchorCtr="0" compatLnSpc="1"/>
              <a:lstStyle/>
              <a:p>
                <a:pPr>
                  <a:lnSpc>
                    <a:spcPct val="120000"/>
                  </a:lnSpc>
                </a:pPr>
                <a:endParaRPr lang="zh-CN" altLang="en-US" sz="1400" dirty="0">
                  <a:solidFill>
                    <a:schemeClr val="bg1"/>
                  </a:solidFill>
                </a:endParaRPr>
              </a:p>
            </p:txBody>
          </p:sp>
          <p:sp>
            <p:nvSpPr>
              <p:cNvPr id="51" name="Freeform 17"/>
              <p:cNvSpPr/>
              <p:nvPr/>
            </p:nvSpPr>
            <p:spPr bwMode="auto">
              <a:xfrm>
                <a:off x="7887903" y="4257626"/>
                <a:ext cx="1027308" cy="1027308"/>
              </a:xfrm>
              <a:custGeom>
                <a:avLst/>
                <a:gdLst>
                  <a:gd name="T0" fmla="*/ 1062 w 1128"/>
                  <a:gd name="T1" fmla="*/ 683 h 1128"/>
                  <a:gd name="T2" fmla="*/ 683 w 1128"/>
                  <a:gd name="T3" fmla="*/ 66 h 1128"/>
                  <a:gd name="T4" fmla="*/ 66 w 1128"/>
                  <a:gd name="T5" fmla="*/ 445 h 1128"/>
                  <a:gd name="T6" fmla="*/ 445 w 1128"/>
                  <a:gd name="T7" fmla="*/ 1062 h 1128"/>
                  <a:gd name="T8" fmla="*/ 1062 w 1128"/>
                  <a:gd name="T9" fmla="*/ 683 h 1128"/>
                </a:gdLst>
                <a:ahLst/>
                <a:cxnLst>
                  <a:cxn ang="0">
                    <a:pos x="T0" y="T1"/>
                  </a:cxn>
                  <a:cxn ang="0">
                    <a:pos x="T2" y="T3"/>
                  </a:cxn>
                  <a:cxn ang="0">
                    <a:pos x="T4" y="T5"/>
                  </a:cxn>
                  <a:cxn ang="0">
                    <a:pos x="T6" y="T7"/>
                  </a:cxn>
                  <a:cxn ang="0">
                    <a:pos x="T8" y="T9"/>
                  </a:cxn>
                </a:cxnLst>
                <a:rect l="0" t="0" r="r" b="b"/>
                <a:pathLst>
                  <a:path w="1128" h="1128">
                    <a:moveTo>
                      <a:pt x="1062" y="683"/>
                    </a:moveTo>
                    <a:cubicBezTo>
                      <a:pt x="1128" y="408"/>
                      <a:pt x="958" y="132"/>
                      <a:pt x="683" y="66"/>
                    </a:cubicBezTo>
                    <a:cubicBezTo>
                      <a:pt x="408" y="0"/>
                      <a:pt x="132" y="170"/>
                      <a:pt x="66" y="445"/>
                    </a:cubicBezTo>
                    <a:cubicBezTo>
                      <a:pt x="0" y="720"/>
                      <a:pt x="170" y="996"/>
                      <a:pt x="445" y="1062"/>
                    </a:cubicBezTo>
                    <a:cubicBezTo>
                      <a:pt x="720" y="1128"/>
                      <a:pt x="997" y="958"/>
                      <a:pt x="1062" y="683"/>
                    </a:cubicBezTo>
                    <a:close/>
                  </a:path>
                </a:pathLst>
              </a:custGeom>
              <a:solidFill>
                <a:srgbClr val="244C89"/>
              </a:solidFill>
              <a:ln>
                <a:noFill/>
              </a:ln>
            </p:spPr>
            <p:txBody>
              <a:bodyPr vert="horz" wrap="square" lIns="91440" tIns="45720" rIns="91440" bIns="45720" numCol="1" anchor="t" anchorCtr="0" compatLnSpc="1"/>
              <a:lstStyle/>
              <a:p>
                <a:pPr>
                  <a:lnSpc>
                    <a:spcPct val="120000"/>
                  </a:lnSpc>
                </a:pPr>
                <a:endParaRPr lang="zh-CN" altLang="en-US" sz="1400" dirty="0">
                  <a:solidFill>
                    <a:schemeClr val="bg1"/>
                  </a:solidFill>
                </a:endParaRPr>
              </a:p>
            </p:txBody>
          </p:sp>
        </p:grpSp>
        <p:sp>
          <p:nvSpPr>
            <p:cNvPr id="48" name="文本框 47"/>
            <p:cNvSpPr txBox="1"/>
            <p:nvPr/>
          </p:nvSpPr>
          <p:spPr>
            <a:xfrm>
              <a:off x="6784418" y="2083087"/>
              <a:ext cx="758436" cy="709455"/>
            </a:xfrm>
            <a:prstGeom prst="rect">
              <a:avLst/>
            </a:prstGeom>
            <a:noFill/>
          </p:spPr>
          <p:txBody>
            <a:bodyPr wrap="none" rtlCol="0">
              <a:spAutoFit/>
            </a:bodyPr>
            <a:lstStyle/>
            <a:p>
              <a:pPr algn="ctr">
                <a:lnSpc>
                  <a:spcPct val="120000"/>
                </a:lnSpc>
              </a:pPr>
              <a:r>
                <a:rPr lang="en-US" altLang="zh-CN" sz="2800" dirty="0">
                  <a:solidFill>
                    <a:schemeClr val="bg2"/>
                  </a:solidFill>
                  <a:latin typeface="思源黑体" panose="020B0500000000000000" pitchFamily="34" charset="-122"/>
                </a:rPr>
                <a:t>01</a:t>
              </a:r>
              <a:endParaRPr lang="zh-CN" altLang="en-US" sz="2800" dirty="0">
                <a:solidFill>
                  <a:schemeClr val="bg2"/>
                </a:solidFill>
                <a:latin typeface="思源黑体" panose="020B0500000000000000" pitchFamily="34" charset="-122"/>
              </a:endParaRPr>
            </a:p>
          </p:txBody>
        </p:sp>
        <p:sp>
          <p:nvSpPr>
            <p:cNvPr id="49" name="文本框 48"/>
            <p:cNvSpPr txBox="1"/>
            <p:nvPr/>
          </p:nvSpPr>
          <p:spPr>
            <a:xfrm>
              <a:off x="7770510" y="3927615"/>
              <a:ext cx="758436" cy="709455"/>
            </a:xfrm>
            <a:prstGeom prst="rect">
              <a:avLst/>
            </a:prstGeom>
            <a:noFill/>
          </p:spPr>
          <p:txBody>
            <a:bodyPr wrap="none" rtlCol="0">
              <a:spAutoFit/>
            </a:bodyPr>
            <a:lstStyle/>
            <a:p>
              <a:pPr algn="ctr">
                <a:lnSpc>
                  <a:spcPct val="120000"/>
                </a:lnSpc>
              </a:pPr>
              <a:r>
                <a:rPr lang="en-US" altLang="zh-CN" sz="2800" dirty="0">
                  <a:solidFill>
                    <a:schemeClr val="bg2"/>
                  </a:solidFill>
                  <a:latin typeface="思源黑体" panose="020B0500000000000000" pitchFamily="34" charset="-122"/>
                </a:rPr>
                <a:t>02</a:t>
              </a:r>
              <a:endParaRPr lang="zh-CN" altLang="en-US" sz="2800" dirty="0">
                <a:solidFill>
                  <a:schemeClr val="bg2"/>
                </a:solidFill>
                <a:latin typeface="思源黑体" panose="020B0500000000000000" pitchFamily="34" charset="-122"/>
              </a:endParaRPr>
            </a:p>
          </p:txBody>
        </p:sp>
      </p:grpSp>
    </p:spTree>
    <p:extLst>
      <p:ext uri="{BB962C8B-B14F-4D97-AF65-F5344CB8AC3E}">
        <p14:creationId xmlns:p14="http://schemas.microsoft.com/office/powerpoint/2010/main" val="244154926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07"/>
                                        </p:tgtEl>
                                        <p:attrNameLst>
                                          <p:attrName>style.visibility</p:attrName>
                                        </p:attrNameLst>
                                      </p:cBhvr>
                                      <p:to>
                                        <p:strVal val="visible"/>
                                      </p:to>
                                    </p:set>
                                    <p:animEffect transition="in" filter="wipe(left)">
                                      <p:cBhvr>
                                        <p:cTn id="7" dur="500"/>
                                        <p:tgtEl>
                                          <p:spTgt spid="10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11"/>
                                        </p:tgtEl>
                                        <p:attrNameLst>
                                          <p:attrName>style.visibility</p:attrName>
                                        </p:attrNameLst>
                                      </p:cBhvr>
                                      <p:to>
                                        <p:strVal val="visible"/>
                                      </p:to>
                                    </p:set>
                                    <p:animEffect transition="in" filter="wipe(left)">
                                      <p:cBhvr>
                                        <p:cTn id="10" dur="500"/>
                                        <p:tgtEl>
                                          <p:spTgt spid="111"/>
                                        </p:tgtEl>
                                      </p:cBhvr>
                                    </p:animEffect>
                                  </p:childTnLst>
                                </p:cTn>
                              </p:par>
                              <p:par>
                                <p:cTn id="11" presetID="42" presetClass="entr" presetSubtype="0" fill="hold" nodeType="withEffect">
                                  <p:stCondLst>
                                    <p:cond delay="0"/>
                                  </p:stCondLst>
                                  <p:childTnLst>
                                    <p:set>
                                      <p:cBhvr>
                                        <p:cTn id="12" dur="1" fill="hold">
                                          <p:stCondLst>
                                            <p:cond delay="0"/>
                                          </p:stCondLst>
                                        </p:cTn>
                                        <p:tgtEl>
                                          <p:spTgt spid="37"/>
                                        </p:tgtEl>
                                        <p:attrNameLst>
                                          <p:attrName>style.visibility</p:attrName>
                                        </p:attrNameLst>
                                      </p:cBhvr>
                                      <p:to>
                                        <p:strVal val="visible"/>
                                      </p:to>
                                    </p:set>
                                    <p:animEffect transition="in" filter="fade">
                                      <p:cBhvr>
                                        <p:cTn id="13" dur="1000"/>
                                        <p:tgtEl>
                                          <p:spTgt spid="37"/>
                                        </p:tgtEl>
                                      </p:cBhvr>
                                    </p:animEffect>
                                    <p:anim calcmode="lin" valueType="num">
                                      <p:cBhvr>
                                        <p:cTn id="14" dur="1000" fill="hold"/>
                                        <p:tgtEl>
                                          <p:spTgt spid="37"/>
                                        </p:tgtEl>
                                        <p:attrNameLst>
                                          <p:attrName>ppt_x</p:attrName>
                                        </p:attrNameLst>
                                      </p:cBhvr>
                                      <p:tavLst>
                                        <p:tav tm="0">
                                          <p:val>
                                            <p:strVal val="#ppt_x"/>
                                          </p:val>
                                        </p:tav>
                                        <p:tav tm="100000">
                                          <p:val>
                                            <p:strVal val="#ppt_x"/>
                                          </p:val>
                                        </p:tav>
                                      </p:tavLst>
                                    </p:anim>
                                    <p:anim calcmode="lin" valueType="num">
                                      <p:cBhvr>
                                        <p:cTn id="15" dur="1000" fill="hold"/>
                                        <p:tgtEl>
                                          <p:spTgt spid="3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 grpId="0"/>
      <p:bldP spid="111"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ULTRA_SCORM_COURSE_ID" val="7A251DB4-07BE-47B3-8E91-FE7746FF9ADF"/>
  <p:tag name="ISPRING_SCORM_RATE_SLIDES" val="1"/>
  <p:tag name="ISPRING_SCORM_PASSING_SCORE" val="100.0000000000"/>
  <p:tag name="ISPRINGONLINEFOLDERID" val="0"/>
  <p:tag name="ISPRINGONLINEFOLDERPATH" val="Content List"/>
  <p:tag name="ISPRINGCLOUDFOLDERID" val="0"/>
  <p:tag name="ISPRINGCLOUDFOLDERPATH" val="Repository"/>
  <p:tag name="ISPRING_RESOURCE_PATHS_HASH_PRESENTER" val="dda1421ddb3ffb98a498c34c1cc89e982539480"/>
  <p:tag name="ISPRING_PRESENTATION_TITLE" val="毕业论文答辩PPT-13"/>
  <p:tag name="ISPRING_PLAYERS_CUSTOMIZATION" val="UEsDBBQAAgAIAEOUV0cNwDEewAEAANoDAAAPAAAAbm9uZS9wbGF5ZXIueG1spZJPb9QwEMXPW6nfIfK9dpYKUa0cekDKiaJKC4jbyptME1PHDp4Ju/vtmfzZpFuQQOKQaPIy72fPs/X9sXHJT4hog8/EWqYiAV+E0voqE18+5zd34v799ZVunTlBTGyZCR88iKQELKJtiX2PhupMvBAkQ0XCL4+bI9pM1ETtRqnD4SAPtzLESr1J07X69vBxW9TQmBvrkYwvmLvs5VYkbbQhWjpl4l0qrq9WA/ICZ5F7fIXBdf3KKIvQqDYCgieIatz2bN3Q3838NMErOrWAgkdfDbPvTfH8EMrOAfbaSo9tWyDqCYO20rSx6zufYCwyMTbsGkA0FaB0vhJq9Ko/mPWTM1hPHLzA9ty22zuLNYsjfejeLerubBmyVxNHXYJ0M0wwnGLeOZeDoS5CKZIIPzrLVd5jv85HkK7FuJzn7h0+Wy/xULDGVW4KCvH0gR18JFOUco5ejtHLwdTbh+ITF49TnNsFMgezhKBratzbf86j7/6fOEp4Mp0jcV7B+hKOueW/BA2PQsAz9pqk1sl+tTOVd9ftmxdX40Iadzdl8R1FQiZWwNewNGTUos8w9Zqm1fg5JTTHotXv91JPRC5/AVBLAwQUAAIACACBerJKWn+5mToEAADhDgAAHQAAAHVuaXZlcnNhbC9jb21tb25fbWVzc2FnZXMubG5nrVf/bts2EP6/QN+BEFBgA7a0HdCiGBIHtMTYQmTJleg42Q8IjMTYRCgxkyi32V99mj7YnmRHym7spoOkdIBtmLTvu9Pdd9+Rx6cfC4k2vKqFKk+c10evHMTLTOWiXJ04C3r28zsH1ZqVOZOq5CdOqRx0Onr+7FiyctWwFYfvz58hdFzwuoZlPTKrhzUS+YkzH6duNJvj8CoNokmUjv2JM3JVccfKexSolfqj+uGXt+8+vn7z9sfjl1vLPkDJDAfBIRSySG9e9QAKaRwFKaCRIA3JJXVG5nOYXbSggR8SZ7T9Msx6HpMLZ2Q+O+0WcUxCmiaB75HUT9IwojYXAaHEc0ZXqkFrtuFIK7QR/APSaw6V1KLiqJYitz9kCjbKhnc586IZ9sM0JgmNfZf6UeiMElVV9z9ZWNbotarAXY1yUbNryXPrEzhjf7+reA2umQZOIXjptYB/qoKJ8qjTdYyXfjhJaRQFSUpCb7fjjEiZI69ixs1AlBgnJAaAitW8eoJtallmzRGWchjC1J9MA3hTE8JUrNYS3npoHHMCNZjzsssKOEJiYFeSLKPYM0kDV4ihO1bXH1SVH/Bjv1BdwH7oRkBBl+6BU4OxA4YaC1COquKZ7gKbkSTBE5KOo0sgMvRdNMQiOod2Ox9icUUSaBGSdNmE+MKfYEN402I7/u/6K2OGzvIesSwDO5O+jVBNDTsmpdAFttPqYV4S8n4BVfNx8I0ubgEhsbZeK7HhEEKVd7MHNMUlnuHP+4X/W3qG/YB4KRDKi5YptWJnnDGQh1JpxKRU5gHAL8s3rMw4uuYZa4Dw9/C3XOT2b6bYNpK/GvE3YnorLS+2qhR65PLF0cDQDoTscYRFU0N4WvPiTne53gv/KVEYYv9nCH0efaD/pG3WsQ8dMBaqvwUBeTaCBIoq+1v54Rk4mrc9D6LglzcDfIbRFiBU6KkYF5CqgxAuIIUD7JdknPgUhu2SX9dCd84xW9m2QN8uagYHB8k1fyjsNb9R0BOSs007zkDWbKU7C7o3LQ+0h/o0gJBDAFy1IxEgpSgg/rwH5mJGdhloJePgSZaqkbltUSlurWxAbpuCP57DN5Uq7K5k9Y68rWqdfk8U7cPFrdP5gHmSEBy709TFoUvMEc40jexpBFw0MQU0SQM8NuZAyoLpbA1aeaOaMu8J1J7CPHKGAWyb0oSzKlv/8+lzT4yvIml30Xb310Eg0GFGiMgXsN9DpXn9ZxcIxeNDO7voY7U9te7seh5iqQ90+F9Oh6zV9EIVsHXU7RfYti0aphS70xkQMrH8U02VdY/efYQZjs9BVOz5yhnNWHULikSVkoNQbKoNAfUw7w8Xh0ZLUfIhtt+n6eaBqT9PsefZWxQ0nxTZbTu8cjgrZtvrlITrVF8wd4pDELyv8Hgu9EBAOyN28gKN3q4f2nzzeGR8WdX2Mnr8cu9u+i9QSwMEFAACAAgAgXqySgn+cEwJAwAAtQoAACcAAAB1bml2ZXJzYWwvZmxhc2hfcHVibGlzaGluZ19zZXR0aW5ncy54bWzVVt1SGjEUvucpMul4KYsWq2UWnI7A1FGBEdrqlRM2BzZjNtlusiBe9Wn6YH2SnmwEYbTOqnWm5QZyfr7znZ8cEh7eJJLMIDNCqybdqdYoARVpLtS0Sb+MutsHlBjLFGdSK2hSpSk5bFXCNB9LYeIhWIumhiCMMo3UNmlsbdoIgvl8XhUmzZxWy9wivqlGOgnSDAwoC1mQSrbAL7tIwdBWpUJI6EVnmucSiOBIQQnHjsmuZCamgTcbs+h6mulc8SMtdUay6bhJ39WKz9LGQ7VFAsolZ1oodGLbYJwLx4fJobgFEoOYxkh8v07JXHAbN+lu3aGgdfAQpcD2OTCHcqQxGWXv4BOwjDPL/NHHs3BjzVLgRXyhWCKiEWqIy79J26Orz5eDzvnpce/katTvn46OB55E4RNs4oTBZqAQCek8i2AVJ2TWsihG3ugzYdJAGKyLlmYTrTbIuTMZa4m1L7xwHpIx8B5LYK0bw2uhumi5Q8kEE5GLJv2UCSYpEZZJEa2cTT42Vtii/911S4JYOGdAzob0PryvThSzzMA6raXGuJpHrW86l5wsdE6kuAZiNcH88wR/xUDWm0MmmU4KKY6PJUYKjDgTMAd+WNT0DvBPgS4xRJKjJ05uKsH6CN9zcUvGMNEZ4gKb4YyjXBiPX30WcMqMuQdlS45bw9PjdufquNfuXGy5BBmfMRU9ExwbDklq3wKfYe5KYwgpNVZzDQIrE7HcQNEfLnhhVibN0rFjNiua7hpZgGK7BfLxmKiIcDSFyqEsYMQU0UouCIvwChk3QjOhc4MSPywe2ryIoHclQhVUp3iDMFjGISuDVtvZfV/f+7B/8LFRDX79+Ln9pNPdWhlI5qL5vXL05GJZLZeHdy4M3C54fDXYLP83N8PgvPO1TF17nYtRqW52hqXg+mWs+idlrM79KhusrbFSFHAPTf3Sw00kRSIs8L85Yi8Yk1f9g/gZe5sxecOcX3M1/puU/Wn1GNl4fYTBo88jp0mEEgkWwm3E1ZuqtVev4XvmUVWlgmibT81W5TdQSwMEFAACAAgAgXqyStqYtsO1AgAAVQoAACEAAAB1bml2ZXJzYWwvZmxhc2hfc2tpbl9zZXR0aW5ncy54bWyVVm1P4zAM/n6/Ytp9p/cKOqlMggESEnegA/E9bb02WppMiTtu//6cNKVJt25lEdLy+Hkcx7E9UrPmcvFpNktzJZR+BkQuS2ORDpvx4nKeNYhKnuVKIkg8k0rXTMwXn6/v7EoTxzylUlvQpPniPic0K5ZDf8yF+0yR+DN+Xtg1JshVvWFy96BKdZaxfF1q1ciCZHfuMyardhvQgsu1vcSvi+Xt6AGCG7xHqKOYvt/ZNU2y0WAM2JDOb+06qRIsAzEtwwNNf9Tx2w9kW244OtnVV7vGZBtWQpzk49HRw5D3DwsQ/iFRv53bNUoVbAf6Q87Vptl8SKBVaRMaa44/4rtGKFZQ+5Hg5otdJwX2Qvagk6/g0/Pjxq6A5L+GfZ/adtVKPNm8DgaCffRMwAJ1A2nS7VqbqdTbY4PUH7BYMWGIEEI96YmCfmKN6dzEWM/7C29cFqEvj/SUVyWaGpZtwIG7GO/5y+W1mxWh03csiFDD1oNBiD3YM/9QXveYAdgznwUv4FGK3X4EQ1Mr6h75mvnnPJ5/soJktC28tdt1VnvSg21dE4TqgY5TqwIWxobzwmuw75YmDmtDSvZiSiXb8pIhV/K35WU7dxmTJgODr7XDlZUiRwGHCs7FSGM6TJfbx/XorXFBtj8L/eXa/Qxpil/OGSLLq5p+lsx85nXUJpSYeXJYYeck0UHfy5UKNO7sMVHN9Br0i1Ji6jFSIZip7lXbXGP0NAlykCaHs5x6J4fSL5s6A31Lr8bBdFmOwZZY8bIS9IevHN6gGChGrK0UK/InGX+vywDwRQBM51VXte2mtdSNQC5gC13zB4C78tjdUkNVOlZwV/gAKwxLziOTatLPir5W4hkS4Af4rxRW5HhgmVD2yDLjbhZ1fjeG+1iiwdyNM1t84SRze19LkWOy72eQQPvv5H9QSwMEFAACAAgAgXqySnjWJgneAgAAxgkAACYAAAB1bml2ZXJzYWwvaHRtbF9wdWJsaXNoaW5nX3NldHRpbmdzLnhtbM1WwU4bMRC95yssVxzJAqWFRpugigSBoCQiaQsnNFk7WQuvvbW9CeHUr+mH9Us6XpOQCBotCKrmkux45s17M+PZxAe3mSQTbqzQqkm361uUcJVoJtS4Sb8Ojjb3KbEOFAOpFW9SpSk5aNXivBhKYdM+dw5dLUEYZRu5a9LUubwRRdPptC5sbvyploVDfFtPdBblhluuHDdRLmGGX26Wc0tbtRohcTB90ayQnAiGFJTw7EAeu0zSKHgNIbkZG10odqilNsSMh036bqv8zH0CUltkXHlttoVGb3YNYEx4OiD74o6TlItxirz3dimZCubSJt3Z9SjoHT1GKbGDBPAohxq1KHcPn3EHDByEx5DP8Vtn54ZgYjMFmUgGeEK8/CZtD66Pr3qdi7OT89PrQbd7NjjpBRJlTLSKE0eriWIkpAuT8EWeGJyDJEXeGDMCaXkcLZvmbiOtVsj5ZzLUEktfRlEyQqZy1qSfjQBJiXAgRbI4dWDG3B0JiRp87HZ9pBx9AAx6kxSM5cuJ5ifWVzFpfdeFZGSmCyLFDSdOE1RUZPgr5WS53GRkdFZaJVhHrBSMk4ngU84OyirdA/4t0RWmyAqMxFHMJXchw49C3JEhH2mDuBwmOLRoFzbg158FnIO1D6Aw57jRPztpd65Pztudyw0vENgEVPJMcGwhz3L3FviA2pXGFFJqrOYSBFYmgcLysj9MsNKtiszKuVOYlE33jSxBsd0C+QRMPEhwtIQqeFXABBTRSs4IJHgprB+hidCFRUsYlgBtX0QwhBKhSqpjXFCYzDBuqqBtbe+83/3wcW//U6Me/f75a3Nt0P2i6Enw2cKmOFy7Khbr4vGdiyN/Q5++7M4U/+qu9y4636pU6rxzOajUn06/Ely3ilf3tIrXRVhOvaXFVIkCbpZxWGO4W6TIhOPsNYfmBY1fv+XDWLxS499Qxdrx/X9FhKfFS33lLR5HT/7NqKF99b9Xq/YHUEsDBBQAAgAIAIF6skrb73U9lgEAAB8GAAAfAAAAdW5pdmVyc2FsL2h0bWxfc2tpbl9zZXR0aW5ncy5qc42Uy27CMBBF93xF5G4rRF+gdtcWkCqxqFR2VRdOGEKEY0e2k0IR/97Y4WE7kxbPBt8c3xkP8ux6Ub1IQqKnaGd/2/27v7caGE3LEq59nXXoudGJYtkC5lkOLONAAqQ6Hj3J+zOBGRNuTePth7FVjh8R5suSMuXiBWIhEU1hhysE/Ea0DXb45yT2nHs1d3IaHZdaC95PBNfAdZ8LmVPLkKuXqQn3igEsKpANOrALQZc0Ac90ZFcXeXZ8GJlwuUTkBeXbmUhFP6bJOpWi5IuGntrl0qttAbL+y9eHAh9HrxPPjmVKv2nIw8R3UxPdZCFBKTjkHU5MoDCjMbA/WxSgnnH7QgFdZSrTR/r5xoRLFzSFVpfaJdQNrb0u5TRsdEPcDk14BKNbkJdYiaIsLuGkSE1HWmi75yeUCbrIeNpw44EJlDPFGtuu7p0vej82QbwnJIIntMKeX941O0JQIaD2xtIxrwryzjA7hokcySEQDZtWFT5HdDhHzP4zIlRrmqzyejzUw7FuA5VrkHMhWF391391hrl6+19QSwMEFAACAAgAgXqyShra6juqAAAAHwEAABoAAAB1bml2ZXJzYWwvaTE4bl9wcmVzZXRzLnhtbJ2PMQ/CIBCFd34FuV2wW9MA3UzcHHQ2FVFJ6NFw1PrzhdQYZ4dL7l3e915O9a8x8KdL5CNqaMQWuEMbrx7vGk7H3aYFTnnA6xAiOg0YgfeGKd+0eEiOXCZeIpA0PHKeOimXZRGeplQSKIY5l2ASNo6yzBhRVlJOKwor2/m/6M8NDGOcq8vsQ96jKXtRq4VTshoqc3YoPN4iyGpQ8uuuys6US0URSv48ZtgbUEsDBBQAAgAIAIF6skqw7V1XbgAAAHYAAAAcAAAAdW5pdmVyc2FsL2xvY2FsX3NldHRpbmdzLnhtbA3MPQ7CMAxA4b2nsLyXn42haTc2EBLlAFZjUCTHRomF4PZ4e8OnNy3fKvDh1otpwuPugMC6WS76SvhYz+MJoTtpJjHlhGoIyzxMYhvJnd0DdngL/bitXCOcr1RD3hp3ViePM4xwieezcMb9PPwBUEsDBBQAAgAIAIOZ9UTOggk37AIAAIgIAAAUAAAAdW5pdmVyc2FsL3BsYXllci54bWytVU1v2zAMPafA/oOhe62kXdc0kFt0BYod1qFA1m23QLUZW4tteZJcN/31o/xtz+lWYAcDNsX3SPGRNLt6TmLnCZQWMvXIwp0TB1JfBiINPfLw9fZ4Sa4u3x2xLOZ7UI4IPJKnwgJ4TJwAtK9EZhB8z03kkZ7BRWbiZEpIJcweuc+Qu4u0JO+OZuiSao9ExmQrSouicIVGRBpqGeeWRLu+TGimQENqQNEqDeI02JX5OxqfRKbU7DPQPWRm3h64Jmk5nrUYkBSnrlQhPZnPF/TH3ee1H0HCj0WqDU99IA5WclaW8pH7uzsZ5DFoa5uxKsk1GGOTKG0zZlZisUwdrXyPVA6bBLTmIWg3TkNCKyydALNtzHVU8+gBreXVO1Hzln4b+71p3ErlaOec5Y+x0BEe9SGddRLI6DAqS8rrlh300HTQrWUijoJfuVAQlJ/f2haZL0gVsO24Mk9XFz4e4Nst941U+xuEYRfVCrqtaG4lmluCWg63jb7uKEhz2y1wkytoSjVjTyIA+YUrxW1bXBqVA6MjY42lQzCj1ZVrkTpBWGSS+OwftLF+I2l+6teUKQH/Q5hPSNTWRKQBPN8K9DGQYE0NYLGtzTVZ7NqYXU46f0x6fT0wVTnWouBFHMNVCDiGATecdnZ6CAqKa3TxczXC9g4OgiMRRjE+ZpJhfHqQJuFqN8nQOzgIjqW/m4C25raMdFzHUTO1HcToxDphfq6NTMRL2Z6DPWNWZR++NnLN0XUm2oPz+R+jOIjRDOaWTKwu+9bbV83hvZ1TozufTVZZBt2K8wAmzyqvZhbybOQTwJbnsbnp59Tswx50lPPUdExzfcd+l8VavIBTiMD+6RantiYR2J7xyIflaY8B9cTtMghfmqYiMlpLUql5SDmGtXkSUFSYalY+ouqhknkajLRxs+7noGPcVdcKuBPDFjNdnGDzycwj7/GlvsvF2UV3lfPFRYMt87qvAle5vGFV1wl3nUHrfm0vwuqZx9ffUEsDBBQAAgAIAIF6skoXqeFBbwEAAPsCAAApAAAAdW5pdmVyc2FsL3NraW5fY3VzdG9taXphdGlvbl9zZXR0aW5ncy54bWyNUttq3DAQfc9XiPzAShrdDO6Cbi5+SUKykGd3rRbTRC6WQkvRx1dOsmy22dBqnmbOmTPM6LTp+xTtU8rz4/R7yNMc70LOU/yWthcItfv5YV5ulpBCTptj5X6K4/yzj1/ntVarKQ9xHJbRrmjaYtQ9P6SkVk7VjBlGkWSeeoWc57ZiDbgGbMUcJbbd/CXxoruEfYj5vGq7OUHfN/QxhSX3cQy/tnDKfgudbvB5Gcap8tJWsDXKYWpxbA3ECJfcF6oBQCDLHXG4SNlITZDHjGMoRlGggAjnpBGFSMqhZl0jqgrzjUBMMkZdoZ7WbqS1cdQWCQ0huk7zqrGl64zEGBFCgLnCBXQGo8qGqqFBrQcEBwZE0UYTBaiznelY8c4Ly5GiXmBcmDGA8fG4x+3enutY/e91Duf8h+DZLziLrt7anDFXu39alkrehccfD0MO6MuQQj9+ury59Xf+aqd3/fXV5as3n318YK6GrZt/6O8/UEsDBBQAAgAIAIJ6skqlSRcUvw0AAAIjAAAXAAAAdW5pdmVyc2FsL3VuaXZlcnNhbC5wbmftWmlYkunef8xOTqXZOpYZtGrnVC6hmaZQWdmmdaaZadxtXEkRFdeRpXKmTlPKlBXu2BkdZzIhRTEXoEVlTFyOTjAIirlAiqCGgsj2Pth0vrzX+/X9xIfn5rqX333/+W+//31d9+2L/r5Wq2xXAQBgdeb0iS8AYLkfAJgnf7YCHCFtdOOBP2aYL3yPA5RuuwmwszzmmN8xAKghrtZe+RvYX5l4OgADAGteGz8zNvrXSADYSTpz4tiXGaGyQdad+HQde3b78bU7Pru63GXlzpqze9LWLXv0m/afIevWH3N+2OAa+/jfOWU5J/fvvxG+bu2s75XHZTk5X2mttZeUGpyT6IKXasytmXYkXcE4QmX/YNGcWeoBw3Rz4sUt6dHK3+50sdJFONVIPS+0OWP84WVH7/k/LoFSATFxXUejIQcx92Qs1U17ayj87j5zcLguX/37YrqHa6ZG1jC60gwcGeAUjyXHfiAbtA6lRmDZ2/GWyCFa3ufLjMubikktM69WJ+0AO0erDEWksR+Mi8a/XQ62sTa7jMPNm5f2afsMbHsdT4HttTSXJfSddcYNQ+4aITITxAQxQUwQE8QEMUFMEBPEBDFBTBATxAQxQUwQE8QEMUFMkP93SEZFJRm/ODJOCmNmzAy/bNuKbkmaZUzjpm/DeHEUUXBPIxN5BFz5nub9ix87T9UWbJgddyKoT7EZmIGAmGpyt4aZLyWw2ToXyBwH1hPshV1wDuU7vA0WNQ4hs4zI2SlaD7yGpUW02am66RWoocJ+YUPEYgQH9R1HKTp+14KxOFk1uwo+If6uUubx1jIid9vv2MlL5KaFmVsILVN/j4gdGxmFGhYqiLipiOmg7sEC5NiACqp77wsNoDNCKIWB3Si6v+qxNe79vagqaFYzpInoldv5XJ5C1o45TCd7ZmUOERWbrob6rQBe+HXVCDzWnH9Exc9XJTU3iF2RgxjnBtm2lvCd7dly6YmrlPSB0kuclxIJwqDuNP9PHXYaRlZzNAPCsn4JgMMqaWSGtgmxLT1CqbM8F00mLPaT8ejEg9m3U4PuSsgE/fCLOG4RlSYvTjhQpGmz3BnNX8Q3J9yX7yKOHqR4DsZLiw1CUow6jcGOkkvS1bSIbs0a/OFlQOIpsQ2KytJ/h4Vn+vfR0RWp3R3CdqKa9MQF8oDyB+4eXUIXb8esCZVI7b7/pT++yyzds6zk8ufx1l9KWnI9EP7uGtyRa/kWXMuzYo0u/MqKSExQlwqTyEyguaUEVBZpXntmkHe0Kr/aQdYIJSPDUR4p0EZZFOfQ02kqKJaiCSF62zuWnfHDQAij0BK4pnCmXvTv2dXjN6CsrutuLBB4ojQH2jIuNh1XnRwoFQTmVUXcssP0MrxnvFv3+cEPY4qm0M1bHDk8nXMcM4y6rOBlu20gZ+ZKSfRTzWvL3UqqbYGBOUn3/niqCoNgyFPiMmpRRIHF7Kr65gy3LQAguQKX7vS+5eWL1DT0eUqic60go5Ki1k+HXqo2/7MuPg6fx9L5EQ5aTErfWgoZKYLqxx34a86iaQvriBJ8gKTAnzB4caQXN/ZH52FlCi+EdamcPRpymmQFHG1QnxzxIOR2hA5YBCFLMK7o/jMCwmqjfjlG/X4pBQ4dEAxA6xK6rn/Y7+6sDq8QyA2Y2PvdhM2Fdk4hhwBgsFudfSGvzpoOindV/zR5wMJ94+ixiR+FNsgs//o14f21UUPJSe9dYc4FPfdPk6NeDhY2/Blv8ZWgx7WAOXQDRicja90qw9DoLVLFqV+qFYGUxfN5VfJdlaHtNZUwVzNgWNgy13duNnPU45zmyr5qTHcodrbtOTRhe3t238PnOQTtKJR4OI3/9z5l8WT+4w7LE9yYsqmu6wuLQHcUwblzMF/n9To7VcBB1azYBXuQL4i6GRj3rP7mXkWqlQ1dylHH31oH+/VPCg0aHB+SDm3siuLoPtjzxs9sLdQu8li5uifklRO1ZsB7154sxL96uFl95biah1yPGOI7J1Q7aIj1DUlvw8eeRFWeFmCe8NW8QUDTcGq/FOWR5TBUJnwxJc3UdH7jc78+fsWmOH5LU8S8zOIl5fobz0ElPcg8d0Ix/+R6q1D+G1EQ2l4ssW21w4RQbIXF//CGWKtfWuMTZzUig344wvBJjJQ3ZJvSsGGZbsSGlYFWE/FzP/s+Ysxzg2wQGn6PIx6MvtAs+CiJpR3PkriI0LwtmFBaPFNOCnGQ3QH9NlXcxDmUIGjKpW1TiIxfx36yzl2EVo3mK0rgbDNBqjKB5vRoA0K0G1Twpuc5souRhLUpb2svlcvM5KHfedkrsmeoBF0cdooKum/M8aZ4AFjkxASUS+6wA3t8Vdzh8NKGX8ZHS9KHGpVYMel7GtZbVXL9ZWCMduICoWkqbnvSBiQhviKVQqOo0hJdsu+iglgL56PVlg/EGr64ngE7WkBXstNKGI0tHl2okhm1PeiPjtpDyiPDfxq1bC5kzGUEK4mqat0EPSwvhQ8AKZnyRskIpq0oX1IsPYrnPIsUcHsjs7YjzHNBPTiRcFZHlBKaSiDSKz+4Ci4ncZr6oxNrvWU1fXD+WWlwDKUnXxYk6+2NPHCB60kbhB0O8PlZlxgrE1UpB1Ec3C5ZXpwx5oYF+duepU79VxWOGraGG1jKtF+yzIfD+sBuL4kQ+ox6mcBRIWMPDuE1sk7mipUTWDq3yoluft+t7Axa4HFqwAEMNilnPoB7SBQde5CLD64UTb9OuuyT14guxyXnbLY+a4PdSjOn54ak/Vjn/WLwHJEdZcgQBXb283Ybgy6kT9FaVCgpxiQiLKYjrHzED9fRsFkXERa6CEJhKrwj7eKz0JJauHWU1SYlmu/x9acDC1Al0kMCd6qlh6srX2AN55bFxoc11qaCJ99Tdrh967U35D3qaUmdXfPURmTWtWYShNipn2XWP6qknjHaualcctu9vpQor7Z2CbGYjxt2ic53JsfU4qo6JjEzrHrcpg5bOoc3zy3O1LwJxF9Cko12hvGQFNWAnN/t45MnS8vlU2SZKNEjWGdD5+c+eQa3I+HSJbtiHqrv7AEt1OA0hFV0+WJHt4qeL7Q6wNfxzIacvCEk3Sgu7sCFTwYfzXH/y+CCy4VPX76oXTPJ23eKC1xBbM9PG7xuUJp/wQvCKAlXxPZ/Gbl5mxTzjZglkQ64S1kN0j2wxIL+6uv9SkXwo3oCVNUbKd+KJAfvAr3+b6L2qWvVEaSSnaieHbDN6i40HtMrfIYprHOc+fV/+Z4ajMTN5H1DrV6SlslrOITrFinKTcMqxXBAKTbtuzVUm/y07gKYH3n8BLby4c5Re5+8zB+6PKmyZ7EMN2Rj1eMOoXsfvPHUXYuK1cwcvlkQ2/EImNzHzoUtfmH3YDdmIAXyglDBjqi1n5uoYek1n1KBYvhl9gJ29htFseKJudLVNQBdvSXuJ2dRZYNkqieL8SpyKqw6+dLHWAOLl6wSHnkVRPO4I20racuPHH0BzoUblM9N63mBLFE9vwNK4dCnP3zcKAUrpz6b9PH/D7XI7K18KR9AHShGiGC2bWMZdGh5gUgnT7cxNo2veExl/cI3jbfnMrwi8UcpHamB+Lc93xt1M5e5OFHpBIFjN5NhkIg1XKptKGdtuD/NsNodtjyfefPvCt0OwXz0v54t2u4Vfj0A/eilA9PEzKLuufl/3Atg0q+g/WGaSKaItS2mpEd54EycodTzaKCY6ay6XYfIXQtSzSphe9reWsRnTVeNJDDVFZM/dWsnQSMQOerVPYTQwmlVJ+FDHjlYu8BG5FqMe6n7yq75VrDf+IEs+JV4D0Hhc/BA81+JzNNbJcTMeow2ntN8C3KNfIlrnHI3Lh0DMpoSr1eQEQfXqhVkg5aZPYUU9GsnL7OatNg83cRzaN9P/935I79SSWF4DzjaKwaJAK3Qza+iMm1Vr62MyWS9kcAZMufI8uypGsQgj6Wfz/AsxSJPv/i5L2Lcvm901rG8cwVQJpBSWRDykdKqTxwb2L0S3RlgjNV7GqOB8Jvvr6ll61Nu2qsu264HHXTJFC2rl3xECZagxXNqe5XfR4afB2vPdlyij5HifwcpPgZtUBarLfN0x5R6jF+LtwR/zmcZ5CFkn/vsMe2Fq467jOmGExNYLvlJshdl+DpQYscA6ThJg95h5N9GJ1DjFdY3dEaWGjJTYllhcOhyjW6aYLhnniQnuu4e/udETfIGBfzVXD62GPI6a5MZcDgC2orpczj2sY7K5LBXuEBSwsK4KVPox2C9qFZZnaQoqtE46QjIIbctxrz4+nkqoW2HmWG+ZBrrAP86YYQStt5D4k2657gVAB5ZWENaJXmSb+Gvd6FU3GL76ixH8SF/Ae7GZusman9j0flCcfUh5OH7HGR/JkAsVG0YajOUi72g/UvCYCR6tT3bTlWq2Jcgf0/6DZQFOh3ZwE8KU7+5PPJTZKa0usHxAi3MGrxEOPC0r2R2Fg5siKpUOhxLn8jFF9iOPpRPurenv3sgOk54tzrseYaiy13k7lzQsJ8jyOjzBCt+L76830XmkvCdUMDUuW/8v64oCU4tM8dDjTeTi5PJoR8G4qhtS+8rqh0le6aZmoTgpbXgVPIsy2AMqgvG2d5o8W7FdHLsQQN+4TW0fcOyTw87VEO9kXrdO2vCc+NbkJGzxsWSq+IdMBv1NOvOHYPZH+cFpe/cowTGiTMn/U9Qjoff+B9QSwMEFAACAAgAgnqyStIooFJKAAAAawAAABsAAAB1bml2ZXJzYWwvdW5pdmVyc2FsLnBuZy54bWyzsa/IzVEoSy0qzszPs1Uy1DNQsrfj5bIpKEoty0wtV6gAihnpGUCAkkIlKrc8M6UkAyhkYG6OEMxIzUzPKLFVsjCwgAvqA80EAFBLAQIAABQAAgAIAEOUV0cNwDEewAEAANoDAAAPAAAAAAAAAAEAAAAAAAAAAABub25lL3BsYXllci54bWxQSwECAAAUAAIACACBerJKWn+5mToEAADhDgAAHQAAAAAAAAABAAAAAADtAQAAdW5pdmVyc2FsL2NvbW1vbl9tZXNzYWdlcy5sbmdQSwECAAAUAAIACACBerJKCf5wTAkDAAC1CgAAJwAAAAAAAAABAAAAAABiBgAAdW5pdmVyc2FsL2ZsYXNoX3B1Ymxpc2hpbmdfc2V0dGluZ3MueG1sUEsBAgAAFAACAAgAgXqyStqYtsO1AgAAVQoAACEAAAAAAAAAAQAAAAAAsAkAAHVuaXZlcnNhbC9mbGFzaF9za2luX3NldHRpbmdzLnhtbFBLAQIAABQAAgAIAIF6skp41iYJ3gIAAMYJAAAmAAAAAAAAAAEAAAAAAKQMAAB1bml2ZXJzYWwvaHRtbF9wdWJsaXNoaW5nX3NldHRpbmdzLnhtbFBLAQIAABQAAgAIAIF6skrb73U9lgEAAB8GAAAfAAAAAAAAAAEAAAAAAMYPAAB1bml2ZXJzYWwvaHRtbF9za2luX3NldHRpbmdzLmpzUEsBAgAAFAACAAgAgXqyShra6juqAAAAHwEAABoAAAAAAAAAAQAAAAAAmREAAHVuaXZlcnNhbC9pMThuX3ByZXNldHMueG1sUEsBAgAAFAACAAgAgXqySrDtXVduAAAAdgAAABwAAAAAAAAAAQAAAAAAexIAAHVuaXZlcnNhbC9sb2NhbF9zZXR0aW5ncy54bWxQSwECAAAUAAIACACDmfVEzoIJN+wCAACICAAAFAAAAAAAAAABAAAAAAAjEwAAdW5pdmVyc2FsL3BsYXllci54bWxQSwECAAAUAAIACACBerJKF6nhQW8BAAD7AgAAKQAAAAAAAAABAAAAAABBFgAAdW5pdmVyc2FsL3NraW5fY3VzdG9taXphdGlvbl9zZXR0aW5ncy54bWxQSwECAAAUAAIACACCerJKpUkXFL8NAAACIwAAFwAAAAAAAAAAAAAAAAD3FwAAdW5pdmVyc2FsL3VuaXZlcnNhbC5wbmdQSwECAAAUAAIACACCerJK0iigUkoAAABrAAAAGwAAAAAAAAABAAAAAADrJQAAdW5pdmVyc2FsL3VuaXZlcnNhbC5wbmcueG1sUEsFBgAAAAAMAAwAhgMAAG4mAAAAAA=="/>
  <p:tag name="ISPRING_SCORM_ENDPOINT" val="&lt;endpoint&gt;&lt;enable&gt;0&lt;/enable&gt;&lt;lrs&gt;http://&lt;/lrs&gt;&lt;auth&gt;0&lt;/auth&gt;&lt;login&gt;&lt;/login&gt;&lt;password&gt;&lt;/password&gt;&lt;key&gt;&lt;/key&gt;&lt;name&gt;&lt;/name&gt;&lt;email&gt;&lt;/email&gt;&lt;/endpoint&gt;&#10;"/>
</p:tagLst>
</file>

<file path=ppt/tags/tag2.xml><?xml version="1.0" encoding="utf-8"?>
<p:tagLst xmlns:a="http://schemas.openxmlformats.org/drawingml/2006/main" xmlns:r="http://schemas.openxmlformats.org/officeDocument/2006/relationships" xmlns:p="http://schemas.openxmlformats.org/presentationml/2006/main">
  <p:tag name="PA" val="v3.2.0"/>
</p:tagLst>
</file>

<file path=ppt/tags/tag3.xml><?xml version="1.0" encoding="utf-8"?>
<p:tagLst xmlns:a="http://schemas.openxmlformats.org/drawingml/2006/main" xmlns:r="http://schemas.openxmlformats.org/officeDocument/2006/relationships" xmlns:p="http://schemas.openxmlformats.org/presentationml/2006/main">
  <p:tag name="PA" val="v3.0.1"/>
</p:tagLst>
</file>

<file path=ppt/tags/tag4.xml><?xml version="1.0" encoding="utf-8"?>
<p:tagLst xmlns:a="http://schemas.openxmlformats.org/drawingml/2006/main" xmlns:r="http://schemas.openxmlformats.org/officeDocument/2006/relationships" xmlns:p="http://schemas.openxmlformats.org/presentationml/2006/main">
  <p:tag name="PA" val="v3.0.1"/>
</p:tagLst>
</file>

<file path=ppt/theme/theme1.xml><?xml version="1.0" encoding="utf-8"?>
<a:theme xmlns:a="http://schemas.openxmlformats.org/drawingml/2006/main" name="Office 主题">
  <a:themeElements>
    <a:clrScheme name="自定义 1">
      <a:dk1>
        <a:sysClr val="windowText" lastClr="000000"/>
      </a:dk1>
      <a:lt1>
        <a:sysClr val="window" lastClr="FFFFFF"/>
      </a:lt1>
      <a:dk2>
        <a:srgbClr val="44546A"/>
      </a:dk2>
      <a:lt2>
        <a:srgbClr val="F0F2F4"/>
      </a:lt2>
      <a:accent1>
        <a:srgbClr val="D90944"/>
      </a:accent1>
      <a:accent2>
        <a:srgbClr val="243B7A"/>
      </a:accent2>
      <a:accent3>
        <a:srgbClr val="5188E1"/>
      </a:accent3>
      <a:accent4>
        <a:srgbClr val="F65083"/>
      </a:accent4>
      <a:accent5>
        <a:srgbClr val="FFFFFF"/>
      </a:accent5>
      <a:accent6>
        <a:srgbClr val="FFFFFF"/>
      </a:accent6>
      <a:hlink>
        <a:srgbClr val="FFFFFF"/>
      </a:hlink>
      <a:folHlink>
        <a:srgbClr val="FFFFFF"/>
      </a:folHlink>
    </a:clrScheme>
    <a:fontScheme name="自定义 7">
      <a:majorFont>
        <a:latin typeface="Segoe UI"/>
        <a:ea typeface="微软雅黑"/>
        <a:cs typeface=""/>
      </a:majorFont>
      <a:minorFont>
        <a:latin typeface="Calibri"/>
        <a:ea typeface="微软雅黑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effectLst/>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3924</Words>
  <Application>Microsoft Office PowerPoint</Application>
  <PresentationFormat>宽屏</PresentationFormat>
  <Paragraphs>323</Paragraphs>
  <Slides>47</Slides>
  <Notes>46</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47</vt:i4>
      </vt:variant>
    </vt:vector>
  </HeadingPairs>
  <TitlesOfParts>
    <vt:vector size="57" baseType="lpstr">
      <vt:lpstr>等线</vt:lpstr>
      <vt:lpstr>思源黑体</vt:lpstr>
      <vt:lpstr>微软雅黑 Light</vt:lpstr>
      <vt:lpstr>Agency FB</vt:lpstr>
      <vt:lpstr>Arial</vt:lpstr>
      <vt:lpstr>Calibri</vt:lpstr>
      <vt:lpstr>Cambria Math</vt:lpstr>
      <vt:lpstr>Segoe UI</vt:lpstr>
      <vt:lpstr>Wingdings</vt:lpstr>
      <vt:lpstr>Office 主题</vt:lpstr>
      <vt:lpstr>PowerPoint 演示文稿</vt:lpstr>
      <vt:lpstr>PowerPoint 演示文稿</vt:lpstr>
      <vt:lpstr>PowerPoint 演示文稿</vt:lpstr>
      <vt:lpstr>Author Team</vt:lpstr>
      <vt:lpstr>Author Team</vt:lpstr>
      <vt:lpstr>Author Team</vt:lpstr>
      <vt:lpstr>Author Team</vt:lpstr>
      <vt:lpstr>PowerPoint 演示文稿</vt:lpstr>
      <vt:lpstr>Motivation</vt:lpstr>
      <vt:lpstr>Contribution</vt:lpstr>
      <vt:lpstr>Example</vt:lpstr>
      <vt:lpstr>Challenges</vt:lpstr>
      <vt:lpstr>PowerPoint 演示文稿</vt:lpstr>
      <vt:lpstr>Approaches</vt:lpstr>
      <vt:lpstr>Details</vt:lpstr>
      <vt:lpstr>3.1 Input Keyword Extraction</vt:lpstr>
      <vt:lpstr>3.1 Input Keyword Extraction</vt:lpstr>
      <vt:lpstr>3.1 Input Keyword Extraction</vt:lpstr>
      <vt:lpstr>3.1 Input Keyword Extraction</vt:lpstr>
      <vt:lpstr>3.1 Input Entry Recognition</vt:lpstr>
      <vt:lpstr>3.2 Input Entry Recognition</vt:lpstr>
      <vt:lpstr>3.2 Input Entry Recognition</vt:lpstr>
      <vt:lpstr>3.2 Input Entry Recognition</vt:lpstr>
      <vt:lpstr>3.2 Input Entry Recognition</vt:lpstr>
      <vt:lpstr>3.3 Input Sensitive Taint Analysis</vt:lpstr>
      <vt:lpstr> 3.3 Input Sensitive Taint Analysis</vt:lpstr>
      <vt:lpstr> 3.3 Input Sensitive Taint Analysis</vt:lpstr>
      <vt:lpstr> 3.3 Input Sensitive Taint Analysis</vt:lpstr>
      <vt:lpstr> 3.3 Input Sensitive Taint Analysis</vt:lpstr>
      <vt:lpstr> 3.3 Input Sensitive Taint Analysis</vt:lpstr>
      <vt:lpstr> 3.3 Input Sensitive Taint Analysis</vt:lpstr>
      <vt:lpstr> 3.3 Input Sensitive Taint Analysis</vt:lpstr>
      <vt:lpstr> 3.3 Input Sensitive Taint Analysis</vt:lpstr>
      <vt:lpstr>PowerPoint 演示文稿</vt:lpstr>
      <vt:lpstr>Implementation</vt:lpstr>
      <vt:lpstr>Evaluation</vt:lpstr>
      <vt:lpstr>Evaluation</vt:lpstr>
      <vt:lpstr>Evaluation</vt:lpstr>
      <vt:lpstr>Evaluation</vt:lpstr>
      <vt:lpstr>Evaluation</vt:lpstr>
      <vt:lpstr>Evaluation</vt:lpstr>
      <vt:lpstr>Evaluation</vt:lpstr>
      <vt:lpstr>Evaluation</vt:lpstr>
      <vt:lpstr>PowerPoint 演示文稿</vt:lpstr>
      <vt:lpstr>Discussion</vt:lpstr>
      <vt:lpstr>Conclusions</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https://www.ypppt.com/</dc:title>
  <dc:subject>https://www.ypppt.com/</dc:subject>
  <dc:creator/>
  <cp:lastModifiedBy/>
  <cp:revision>1</cp:revision>
  <dcterms:created xsi:type="dcterms:W3CDTF">2021-05-12T03:31:37Z</dcterms:created>
  <dcterms:modified xsi:type="dcterms:W3CDTF">2022-06-10T13:27:18Z</dcterms:modified>
</cp:coreProperties>
</file>